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6" r:id="rId4"/>
    <p:sldId id="265" r:id="rId5"/>
    <p:sldId id="264" r:id="rId6"/>
    <p:sldId id="270" r:id="rId7"/>
    <p:sldId id="269" r:id="rId8"/>
    <p:sldId id="267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15D2E-F8B0-752B-9834-F87E4AFF6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F34C6-BDD5-A0A1-52F0-8F922E312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85299-7221-E86B-1B64-BF8662263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ADAC-BA10-4922-AD76-78EA40330FD2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F9506-F32A-9A02-20C2-2EB102E9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CC5FC-B0B3-9701-5EBC-2078DA31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EED4-98EC-4A0A-B762-238127051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1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43E3C-DA57-0DA7-58C4-C1B1BF885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FA9BD-8C38-8D1E-DB5E-A069AF38E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75437-1B4C-B0C0-D549-3B1AFE48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ADAC-BA10-4922-AD76-78EA40330FD2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4B9AB-87C2-93CA-478B-D4230506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BEF27-EFD3-1EBE-CB88-C16BDAD6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EED4-98EC-4A0A-B762-238127051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69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418B3F-886D-B343-59A7-F475F1CF2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9126D-C9FC-9C77-426D-331374ED6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38665-B685-33E0-B3AA-6A50B615B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ADAC-BA10-4922-AD76-78EA40330FD2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C830E-832C-419C-A0FF-8941B3F8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AACDA-27B2-E073-AD27-3E8BB7939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EED4-98EC-4A0A-B762-238127051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18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8156B-2375-35FD-2549-1FB78F92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9C9D1-F15F-69BD-B6F6-8FDC0B05F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27AC5-5257-0B7E-591B-702A6878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ADAC-BA10-4922-AD76-78EA40330FD2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E6300-28D1-C28F-7A60-339B3D2A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ED2FE-AC67-AA80-C19E-42539770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EED4-98EC-4A0A-B762-238127051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25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FC0E-0EDD-3245-3975-49EFF6E53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3ECD5-A375-8A26-97E4-EB222D229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4FC93-54D3-3BA0-5AE8-C8B208A6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ADAC-BA10-4922-AD76-78EA40330FD2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A1EAE-7F0C-B987-50ED-DD55F6D08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539A9-EB5F-3B7D-2C36-61D8F392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EED4-98EC-4A0A-B762-238127051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88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77C4-47B2-6F71-C462-F2446800E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732E2-FEBC-4AEA-FB62-B311A823F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29F9B-FE7F-7DA3-72CB-A35DD9F3F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CA3D3-DEA7-BFB2-61DA-3C2AFD6D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ADAC-BA10-4922-AD76-78EA40330FD2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10465-C479-7CA4-4149-CCE8C150B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D326A-F79C-3F45-24A2-52BB13E4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EED4-98EC-4A0A-B762-238127051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2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5320-B2CE-FA3D-46A1-9315AE8F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0C1A9-1A70-EC6D-A441-DBFC43F40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1E499-56AE-6BCD-698C-49DD57591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576C4-D342-DACD-414D-358755B9C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B9DD5-DAFA-436D-40FD-6FBB8F2F3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DA7F84-F1EC-8AC1-F692-1F36C431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ADAC-BA10-4922-AD76-78EA40330FD2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176EF6-C728-9732-C1B8-807DDB890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B317B0-944D-B159-202E-23783985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EED4-98EC-4A0A-B762-238127051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95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84C4-CE91-6576-7353-AC2A86AA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DE3B3-BBC3-3119-788B-B3A0EC1DC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ADAC-BA10-4922-AD76-78EA40330FD2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8A69E-C49B-F86C-A7A3-1BC7D6F5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F5AEF-B9A7-2D2F-578A-47DB392C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EED4-98EC-4A0A-B762-238127051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98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B576A-2B78-6A18-9766-ACB1C05E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ADAC-BA10-4922-AD76-78EA40330FD2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B9AAF7-B6D4-B531-98AE-2E5ED183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D46BE-2D32-74CF-7D87-1C152B76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EED4-98EC-4A0A-B762-238127051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56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5B1D4-909E-43CE-1CAE-046AA8F97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47135-266C-8109-2765-DD54FA8E7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99915-889D-14DF-EFF1-F3BE3A449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791D7-C690-19B1-0DD3-A4CB739C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ADAC-BA10-4922-AD76-78EA40330FD2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731BD-8625-B37C-D097-E5390EB9A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38E2F-12CE-6047-552D-8098F4E93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EED4-98EC-4A0A-B762-238127051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23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1805-80F5-9CFD-F35A-089FBDD46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901B6-D15C-18D5-552C-A99E4D360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41866-4400-940B-D18D-82C79F157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9F851-0382-E819-85CB-010849E2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ADAC-BA10-4922-AD76-78EA40330FD2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8BCC1-A283-B8A0-F666-A68827E2A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B5C6B-4A05-70AE-BA13-8C224AAA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EED4-98EC-4A0A-B762-238127051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01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63B359-F975-6EF6-A583-BF9545841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8265F-BDFD-EE61-6876-A19E15C72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4A2A4-4AD9-F6D3-1466-EFB52768E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90ADAC-BA10-4922-AD76-78EA40330FD2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6A817-7D34-A879-D079-78CD4D11C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B402B-C94B-AECE-33E9-96A4A74B1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2BEED4-98EC-4A0A-B762-238127051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00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Angled shot of pen on a graph">
            <a:extLst>
              <a:ext uri="{FF2B5EF4-FFF2-40B4-BE49-F238E27FC236}">
                <a16:creationId xmlns:a16="http://schemas.microsoft.com/office/drawing/2014/main" id="{B520A65C-9053-8675-AF74-A800A33873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0753A92-CC29-2F67-88A3-E2E849C90F63}"/>
              </a:ext>
            </a:extLst>
          </p:cNvPr>
          <p:cNvSpPr txBox="1">
            <a:spLocks/>
          </p:cNvSpPr>
          <p:nvPr/>
        </p:nvSpPr>
        <p:spPr>
          <a:xfrm>
            <a:off x="404553" y="3091928"/>
            <a:ext cx="907856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Blinkit Sales Analysis Project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D94E795-E0AA-A833-3F0C-E08017D6F73D}"/>
              </a:ext>
            </a:extLst>
          </p:cNvPr>
          <p:cNvSpPr txBox="1">
            <a:spLocks/>
          </p:cNvSpPr>
          <p:nvPr/>
        </p:nvSpPr>
        <p:spPr>
          <a:xfrm>
            <a:off x="404553" y="5624945"/>
            <a:ext cx="9078562" cy="59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Developed to Improve My Skills in Data Analysis Using Excel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017984-2224-9BC6-D195-4969A5941B82}"/>
              </a:ext>
            </a:extLst>
          </p:cNvPr>
          <p:cNvSpPr txBox="1"/>
          <p:nvPr/>
        </p:nvSpPr>
        <p:spPr>
          <a:xfrm>
            <a:off x="23" y="6260839"/>
            <a:ext cx="12191977" cy="60678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IN" sz="1300" dirty="0">
                <a:solidFill>
                  <a:srgbClr val="FFFFFF"/>
                </a:solidFill>
                <a:latin typeface="Congenial" panose="02000503040000020004" pitchFamily="2" charset="0"/>
              </a:rPr>
              <a:t>- Mithun Adhe</a:t>
            </a:r>
          </a:p>
          <a:p>
            <a:pPr algn="ctr">
              <a:spcAft>
                <a:spcPts val="600"/>
              </a:spcAft>
            </a:pPr>
            <a:r>
              <a:rPr lang="en-IN" sz="1300" i="1" dirty="0">
                <a:solidFill>
                  <a:srgbClr val="FFFFFF"/>
                </a:solidFill>
                <a:latin typeface="Congenial" panose="02000503040000020004" pitchFamily="2" charset="0"/>
              </a:rPr>
              <a:t>Data Analyst</a:t>
            </a:r>
          </a:p>
        </p:txBody>
      </p:sp>
    </p:spTree>
    <p:extLst>
      <p:ext uri="{BB962C8B-B14F-4D97-AF65-F5344CB8AC3E}">
        <p14:creationId xmlns:p14="http://schemas.microsoft.com/office/powerpoint/2010/main" val="118041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Angled shot of pen on a graph">
            <a:extLst>
              <a:ext uri="{FF2B5EF4-FFF2-40B4-BE49-F238E27FC236}">
                <a16:creationId xmlns:a16="http://schemas.microsoft.com/office/drawing/2014/main" id="{B9078F6F-5CA8-784C-532D-9B39DDE4763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862" b="686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C47675-D119-C6F1-0DB8-EE8658F12CD8}"/>
              </a:ext>
            </a:extLst>
          </p:cNvPr>
          <p:cNvSpPr txBox="1"/>
          <p:nvPr/>
        </p:nvSpPr>
        <p:spPr>
          <a:xfrm>
            <a:off x="841249" y="941832"/>
            <a:ext cx="10506456" cy="205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5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genial" panose="02000503040000020004" pitchFamily="2" charset="0"/>
                <a:ea typeface="+mj-ea"/>
                <a:cs typeface="+mj-cs"/>
              </a:rPr>
              <a:t>Problem Statement</a:t>
            </a:r>
            <a:endParaRPr lang="en-US" sz="5000" dirty="0">
              <a:solidFill>
                <a:schemeClr val="bg1"/>
              </a:solidFill>
              <a:latin typeface="Congenial" panose="02000503040000020004" pitchFamily="2" charset="0"/>
              <a:ea typeface="+mj-ea"/>
              <a:cs typeface="+mj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C372B07-7866-F777-435F-87639C11B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48" y="3502152"/>
            <a:ext cx="10506456" cy="26700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algn="just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800" dirty="0">
                <a:solidFill>
                  <a:schemeClr val="bg1"/>
                </a:solidFill>
                <a:latin typeface="Congenial" panose="02000503040000020004" pitchFamily="2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genial" panose="02000503040000020004" pitchFamily="2" charset="0"/>
              </a:rPr>
              <a:t>     To analyze Blinkit’s sales data to understand performance, customer satisfaction, and inventory trends. This project was developed to strengthen my Excel and data analysis skills.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134F42-1B60-E5A3-F10D-42EA32DEF667}"/>
              </a:ext>
            </a:extLst>
          </p:cNvPr>
          <p:cNvSpPr txBox="1"/>
          <p:nvPr/>
        </p:nvSpPr>
        <p:spPr>
          <a:xfrm>
            <a:off x="9458631" y="6437380"/>
            <a:ext cx="26153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1400" dirty="0">
                <a:solidFill>
                  <a:srgbClr val="FFFFFF"/>
                </a:solidFill>
                <a:latin typeface="Congenial" panose="02000503040000020004" pitchFamily="2" charset="0"/>
              </a:rPr>
              <a:t>- Mithun Adhe (</a:t>
            </a:r>
            <a:r>
              <a:rPr lang="en-IN" sz="1400" i="1" dirty="0">
                <a:solidFill>
                  <a:srgbClr val="FFFFFF"/>
                </a:solidFill>
                <a:latin typeface="Congenial" panose="02000503040000020004" pitchFamily="2" charset="0"/>
              </a:rPr>
              <a:t>Data Analyst)</a:t>
            </a:r>
          </a:p>
        </p:txBody>
      </p:sp>
    </p:spTree>
    <p:extLst>
      <p:ext uri="{BB962C8B-B14F-4D97-AF65-F5344CB8AC3E}">
        <p14:creationId xmlns:p14="http://schemas.microsoft.com/office/powerpoint/2010/main" val="208584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7CF083-34FA-D6D5-AF5A-DBFD5971B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!!Rectangle">
            <a:extLst>
              <a:ext uri="{FF2B5EF4-FFF2-40B4-BE49-F238E27FC236}">
                <a16:creationId xmlns:a16="http://schemas.microsoft.com/office/drawing/2014/main" id="{C813D4D9-B96A-90A6-3EDB-1C836278E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Angled shot of pen on a graph">
            <a:extLst>
              <a:ext uri="{FF2B5EF4-FFF2-40B4-BE49-F238E27FC236}">
                <a16:creationId xmlns:a16="http://schemas.microsoft.com/office/drawing/2014/main" id="{F9753DF4-5DE0-4337-C815-818E752FC9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862" b="686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594BA2-6123-993C-2503-62E2EB83EBCD}"/>
              </a:ext>
            </a:extLst>
          </p:cNvPr>
          <p:cNvSpPr txBox="1"/>
          <p:nvPr/>
        </p:nvSpPr>
        <p:spPr>
          <a:xfrm>
            <a:off x="841249" y="941832"/>
            <a:ext cx="10506456" cy="205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5400" dirty="0">
                <a:solidFill>
                  <a:schemeClr val="bg1"/>
                </a:solidFill>
                <a:latin typeface="Congenial" panose="02000503040000020004" pitchFamily="2" charset="0"/>
              </a:rPr>
              <a:t>KPIs Tracked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8C39CAB-7B2C-5E1D-AC08-428AB1F9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77258D3-5C25-420D-39D6-81E0BF81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AB3F81A-741D-434A-5390-EFC25D225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48" y="3502152"/>
            <a:ext cx="10506456" cy="26700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/>
                </a:solidFill>
                <a:latin typeface="Congenial" panose="02000503040000020004" pitchFamily="2" charset="0"/>
              </a:rPr>
              <a:t>List the </a:t>
            </a:r>
            <a:r>
              <a:rPr lang="en-US" sz="2800" b="1" dirty="0">
                <a:solidFill>
                  <a:schemeClr val="bg1"/>
                </a:solidFill>
                <a:latin typeface="Congenial" panose="02000503040000020004" pitchFamily="2" charset="0"/>
              </a:rPr>
              <a:t>4 Key Metrics</a:t>
            </a:r>
            <a:r>
              <a:rPr lang="en-US" sz="2800" dirty="0">
                <a:solidFill>
                  <a:schemeClr val="bg1"/>
                </a:solidFill>
                <a:latin typeface="Congenial" panose="02000503040000020004" pitchFamily="2" charset="0"/>
              </a:rPr>
              <a:t>:</a:t>
            </a: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1"/>
                </a:solidFill>
                <a:latin typeface="Congenial" panose="02000503040000020004" pitchFamily="2" charset="0"/>
              </a:rPr>
              <a:t>Total Sales</a:t>
            </a:r>
            <a:r>
              <a:rPr lang="en-US" sz="2800" dirty="0">
                <a:solidFill>
                  <a:schemeClr val="bg1"/>
                </a:solidFill>
                <a:latin typeface="Congenial" panose="02000503040000020004" pitchFamily="2" charset="0"/>
              </a:rPr>
              <a:t>: Overall revenue generated.</a:t>
            </a: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1"/>
                </a:solidFill>
                <a:latin typeface="Congenial" panose="02000503040000020004" pitchFamily="2" charset="0"/>
              </a:rPr>
              <a:t>Average Sales</a:t>
            </a:r>
            <a:r>
              <a:rPr lang="en-US" sz="2800" dirty="0">
                <a:solidFill>
                  <a:schemeClr val="bg1"/>
                </a:solidFill>
                <a:latin typeface="Congenial" panose="02000503040000020004" pitchFamily="2" charset="0"/>
              </a:rPr>
              <a:t>: Revenue per sale.</a:t>
            </a: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1"/>
                </a:solidFill>
                <a:latin typeface="Congenial" panose="02000503040000020004" pitchFamily="2" charset="0"/>
              </a:rPr>
              <a:t>Number of Items</a:t>
            </a:r>
            <a:r>
              <a:rPr lang="en-US" sz="2800" dirty="0">
                <a:solidFill>
                  <a:schemeClr val="bg1"/>
                </a:solidFill>
                <a:latin typeface="Congenial" panose="02000503040000020004" pitchFamily="2" charset="0"/>
              </a:rPr>
              <a:t>: Count of all items sold.</a:t>
            </a: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1"/>
                </a:solidFill>
                <a:latin typeface="Congenial" panose="02000503040000020004" pitchFamily="2" charset="0"/>
              </a:rPr>
              <a:t>Average Rating</a:t>
            </a:r>
            <a:r>
              <a:rPr lang="en-US" sz="2800" dirty="0">
                <a:solidFill>
                  <a:schemeClr val="bg1"/>
                </a:solidFill>
                <a:latin typeface="Congenial" panose="02000503040000020004" pitchFamily="2" charset="0"/>
              </a:rPr>
              <a:t>: Customer satisfaction rating.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E0FF19-8C00-DEC7-3234-F4A085723C40}"/>
              </a:ext>
            </a:extLst>
          </p:cNvPr>
          <p:cNvSpPr txBox="1"/>
          <p:nvPr/>
        </p:nvSpPr>
        <p:spPr>
          <a:xfrm>
            <a:off x="9458631" y="6437380"/>
            <a:ext cx="26153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1400" dirty="0">
                <a:solidFill>
                  <a:srgbClr val="FFFFFF"/>
                </a:solidFill>
                <a:latin typeface="Congenial" panose="02000503040000020004" pitchFamily="2" charset="0"/>
              </a:rPr>
              <a:t>- Mithun Adhe (</a:t>
            </a:r>
            <a:r>
              <a:rPr lang="en-IN" sz="1400" i="1" dirty="0">
                <a:solidFill>
                  <a:srgbClr val="FFFFFF"/>
                </a:solidFill>
                <a:latin typeface="Congenial" panose="02000503040000020004" pitchFamily="2" charset="0"/>
              </a:rPr>
              <a:t>Data Analyst)</a:t>
            </a:r>
          </a:p>
        </p:txBody>
      </p:sp>
    </p:spTree>
    <p:extLst>
      <p:ext uri="{BB962C8B-B14F-4D97-AF65-F5344CB8AC3E}">
        <p14:creationId xmlns:p14="http://schemas.microsoft.com/office/powerpoint/2010/main" val="149773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023EB0-EDBB-BD9E-180E-CB6315637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!!Rectangle">
            <a:extLst>
              <a:ext uri="{FF2B5EF4-FFF2-40B4-BE49-F238E27FC236}">
                <a16:creationId xmlns:a16="http://schemas.microsoft.com/office/drawing/2014/main" id="{C1BFA087-E80A-2926-D436-9B36D0BA0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Angled shot of pen on a graph">
            <a:extLst>
              <a:ext uri="{FF2B5EF4-FFF2-40B4-BE49-F238E27FC236}">
                <a16:creationId xmlns:a16="http://schemas.microsoft.com/office/drawing/2014/main" id="{12B6EE61-9B73-8888-3508-53F8C7F898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862" b="686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C9AEA5-C6B5-A054-899D-1E71AF20A74C}"/>
              </a:ext>
            </a:extLst>
          </p:cNvPr>
          <p:cNvSpPr txBox="1"/>
          <p:nvPr/>
        </p:nvSpPr>
        <p:spPr>
          <a:xfrm>
            <a:off x="841249" y="941832"/>
            <a:ext cx="10506456" cy="205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5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genial" panose="02000503040000020004" pitchFamily="2" charset="0"/>
                <a:ea typeface="+mj-ea"/>
                <a:cs typeface="+mj-cs"/>
              </a:rPr>
              <a:t>Methodology</a:t>
            </a:r>
            <a:endParaRPr lang="en-US" sz="5000" dirty="0">
              <a:solidFill>
                <a:schemeClr val="bg1"/>
              </a:solidFill>
              <a:latin typeface="Congenial" panose="02000503040000020004" pitchFamily="2" charset="0"/>
              <a:ea typeface="+mj-ea"/>
              <a:cs typeface="+mj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DED641D-E150-3C95-FFA4-2EA22BFF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D6D9DCB-29B5-4EAF-511A-A2FAF2F43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C487A84-D06B-D076-8A2A-6A5730170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48" y="3502152"/>
            <a:ext cx="10506456" cy="26700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fontScale="92500"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1"/>
                </a:solidFill>
                <a:latin typeface="Congenial" panose="02000503040000020004" pitchFamily="2" charset="0"/>
              </a:rPr>
              <a:t>Data Cleaning</a:t>
            </a:r>
            <a:r>
              <a:rPr lang="en-US" sz="2800" dirty="0">
                <a:solidFill>
                  <a:schemeClr val="bg1"/>
                </a:solidFill>
                <a:latin typeface="Congenial" panose="02000503040000020004" pitchFamily="2" charset="0"/>
              </a:rPr>
              <a:t>: Removed duplicates, handled missing values.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1"/>
                </a:solidFill>
                <a:latin typeface="Congenial" panose="02000503040000020004" pitchFamily="2" charset="0"/>
              </a:rPr>
              <a:t>Pivot Tables</a:t>
            </a:r>
            <a:r>
              <a:rPr lang="en-US" sz="2800" dirty="0">
                <a:solidFill>
                  <a:schemeClr val="bg1"/>
                </a:solidFill>
                <a:latin typeface="Congenial" panose="02000503040000020004" pitchFamily="2" charset="0"/>
              </a:rPr>
              <a:t>: Summarized data.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1"/>
                </a:solidFill>
                <a:latin typeface="Congenial" panose="02000503040000020004" pitchFamily="2" charset="0"/>
              </a:rPr>
              <a:t>Charts</a:t>
            </a:r>
            <a:r>
              <a:rPr lang="en-US" sz="2800" dirty="0">
                <a:solidFill>
                  <a:schemeClr val="bg1"/>
                </a:solidFill>
                <a:latin typeface="Congenial" panose="02000503040000020004" pitchFamily="2" charset="0"/>
              </a:rPr>
              <a:t>: Visualized trends using Donut, Bar, Line, Stacked Column, and Funnel charts.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B308DD-BD95-DA65-BA7D-3946976567DD}"/>
              </a:ext>
            </a:extLst>
          </p:cNvPr>
          <p:cNvSpPr txBox="1"/>
          <p:nvPr/>
        </p:nvSpPr>
        <p:spPr>
          <a:xfrm>
            <a:off x="9458631" y="6437380"/>
            <a:ext cx="26153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1400" dirty="0">
                <a:solidFill>
                  <a:srgbClr val="FFFFFF"/>
                </a:solidFill>
                <a:latin typeface="Congenial" panose="02000503040000020004" pitchFamily="2" charset="0"/>
              </a:rPr>
              <a:t>- Mithun Adhe (</a:t>
            </a:r>
            <a:r>
              <a:rPr lang="en-IN" sz="1400" i="1" dirty="0">
                <a:solidFill>
                  <a:srgbClr val="FFFFFF"/>
                </a:solidFill>
                <a:latin typeface="Congenial" panose="02000503040000020004" pitchFamily="2" charset="0"/>
              </a:rPr>
              <a:t>Data Analyst)</a:t>
            </a:r>
          </a:p>
        </p:txBody>
      </p:sp>
    </p:spTree>
    <p:extLst>
      <p:ext uri="{BB962C8B-B14F-4D97-AF65-F5344CB8AC3E}">
        <p14:creationId xmlns:p14="http://schemas.microsoft.com/office/powerpoint/2010/main" val="92140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100A6A-E684-2803-621A-7627BF573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!!Rectangle">
            <a:extLst>
              <a:ext uri="{FF2B5EF4-FFF2-40B4-BE49-F238E27FC236}">
                <a16:creationId xmlns:a16="http://schemas.microsoft.com/office/drawing/2014/main" id="{468FBD4B-9835-506D-EB79-ADACE56C9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Angled shot of pen on a graph">
            <a:extLst>
              <a:ext uri="{FF2B5EF4-FFF2-40B4-BE49-F238E27FC236}">
                <a16:creationId xmlns:a16="http://schemas.microsoft.com/office/drawing/2014/main" id="{5F05B79B-B7B7-0169-D523-9CA48558CF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862" b="6869"/>
          <a:stretch/>
        </p:blipFill>
        <p:spPr>
          <a:xfrm>
            <a:off x="20" y="9842"/>
            <a:ext cx="12191979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DE74EF-EC69-DAB7-6F3E-6FC21FBF029D}"/>
              </a:ext>
            </a:extLst>
          </p:cNvPr>
          <p:cNvSpPr txBox="1"/>
          <p:nvPr/>
        </p:nvSpPr>
        <p:spPr>
          <a:xfrm>
            <a:off x="841249" y="941832"/>
            <a:ext cx="10506456" cy="205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5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genial" panose="02000503040000020004" pitchFamily="2" charset="0"/>
                <a:ea typeface="+mj-ea"/>
                <a:cs typeface="+mj-cs"/>
              </a:rPr>
              <a:t>Fat Content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20849E9-B5FC-A96D-7F4C-D4265DA66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7D39401-29D5-070A-9982-613BAA067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CF15D4D-7D62-699F-DE62-F65C78009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48" y="3502152"/>
            <a:ext cx="10506456" cy="26700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1"/>
                </a:solidFill>
                <a:latin typeface="Congenial" panose="02000503040000020004" pitchFamily="2" charset="0"/>
              </a:rPr>
              <a:t>Visuals</a:t>
            </a:r>
            <a:r>
              <a:rPr lang="en-US" sz="2800" dirty="0">
                <a:solidFill>
                  <a:schemeClr val="bg1"/>
                </a:solidFill>
                <a:latin typeface="Congenial" panose="02000503040000020004" pitchFamily="2" charset="0"/>
              </a:rPr>
              <a:t>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  <a:latin typeface="Congenial" panose="02000503040000020004" pitchFamily="2" charset="0"/>
              </a:rPr>
              <a:t>Fat Content Pie Chart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  <a:latin typeface="Congenial" panose="02000503040000020004" pitchFamily="2" charset="0"/>
              </a:rPr>
              <a:t>Fat Content by Outlet (Bar Graph)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1"/>
                </a:solidFill>
                <a:latin typeface="Congenial" panose="02000503040000020004" pitchFamily="2" charset="0"/>
              </a:rPr>
              <a:t>Insights</a:t>
            </a:r>
            <a:r>
              <a:rPr lang="en-US" sz="2800" dirty="0">
                <a:solidFill>
                  <a:schemeClr val="bg1"/>
                </a:solidFill>
                <a:latin typeface="Congenial" panose="02000503040000020004" pitchFamily="2" charset="0"/>
              </a:rPr>
              <a:t>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  <a:latin typeface="Congenial" panose="02000503040000020004" pitchFamily="2" charset="0"/>
              </a:rPr>
              <a:t>Regular fat items dominate sales (65%).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  <a:latin typeface="Congenial" panose="02000503040000020004" pitchFamily="2" charset="0"/>
              </a:rPr>
              <a:t>Tier 3 outlets contribute the most to fat-related sales.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genial" panose="02000503040000020004" pitchFamily="2" charset="0"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genial" panose="0200050304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7C4E2B-4EEB-1094-7A5C-6795CF0EAB78}"/>
              </a:ext>
            </a:extLst>
          </p:cNvPr>
          <p:cNvSpPr txBox="1"/>
          <p:nvPr/>
        </p:nvSpPr>
        <p:spPr>
          <a:xfrm>
            <a:off x="9458631" y="6437380"/>
            <a:ext cx="26153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1400" dirty="0">
                <a:solidFill>
                  <a:srgbClr val="FFFFFF"/>
                </a:solidFill>
                <a:latin typeface="Congenial" panose="02000503040000020004" pitchFamily="2" charset="0"/>
              </a:rPr>
              <a:t>- Mithun Adhe (</a:t>
            </a:r>
            <a:r>
              <a:rPr lang="en-IN" sz="1400" i="1" dirty="0">
                <a:solidFill>
                  <a:srgbClr val="FFFFFF"/>
                </a:solidFill>
                <a:latin typeface="Congenial" panose="02000503040000020004" pitchFamily="2" charset="0"/>
              </a:rPr>
              <a:t>Data Analyst)</a:t>
            </a:r>
          </a:p>
        </p:txBody>
      </p:sp>
    </p:spTree>
    <p:extLst>
      <p:ext uri="{BB962C8B-B14F-4D97-AF65-F5344CB8AC3E}">
        <p14:creationId xmlns:p14="http://schemas.microsoft.com/office/powerpoint/2010/main" val="161149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E4FA5B-A184-BC12-47A3-EA3504042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!!Rectangle">
            <a:extLst>
              <a:ext uri="{FF2B5EF4-FFF2-40B4-BE49-F238E27FC236}">
                <a16:creationId xmlns:a16="http://schemas.microsoft.com/office/drawing/2014/main" id="{99A3E235-214F-8C80-F60D-DC2EAB1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Angled shot of pen on a graph">
            <a:extLst>
              <a:ext uri="{FF2B5EF4-FFF2-40B4-BE49-F238E27FC236}">
                <a16:creationId xmlns:a16="http://schemas.microsoft.com/office/drawing/2014/main" id="{B815D05C-A693-A3D2-38C8-6ECD41A7BD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862" b="686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525D13-E77F-476B-7FC4-897288CAFE4C}"/>
              </a:ext>
            </a:extLst>
          </p:cNvPr>
          <p:cNvSpPr txBox="1"/>
          <p:nvPr/>
        </p:nvSpPr>
        <p:spPr>
          <a:xfrm>
            <a:off x="841249" y="941832"/>
            <a:ext cx="10506456" cy="205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genial" panose="02000503040000020004" pitchFamily="2" charset="0"/>
              </a:rPr>
              <a:t>Sales by Item Type</a:t>
            </a:r>
            <a:endParaRPr kumimoji="0" lang="en-US" altLang="en-US" sz="5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7ECBC4-127F-1CF7-3666-D21BAB12E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1571F8-12C2-C584-8115-D85A6D4D5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273E047-85F5-17DF-F741-23A3D8626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348" y="3461084"/>
            <a:ext cx="10506456" cy="3251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457200" marR="0" lvl="0" indent="-4572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genial" panose="02000503040000020004" pitchFamily="2" charset="0"/>
              </a:rPr>
              <a:t>Visuals:</a:t>
            </a:r>
          </a:p>
          <a:p>
            <a:pPr marL="914400" lvl="1" indent="-4572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genial" panose="02000503040000020004" pitchFamily="2" charset="0"/>
              </a:rPr>
              <a:t>Bar Graph for Item Types (Fruits &amp; Vegetables, Snack Foods, etc.)</a:t>
            </a:r>
          </a:p>
          <a:p>
            <a:pPr marL="457200" marR="0" lvl="0" indent="-4572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genial" panose="02000503040000020004" pitchFamily="2" charset="0"/>
              </a:rPr>
              <a:t>Insights:</a:t>
            </a:r>
          </a:p>
          <a:p>
            <a:pPr marL="914400" lvl="1" indent="-4572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genial" panose="02000503040000020004" pitchFamily="2" charset="0"/>
              </a:rPr>
              <a:t>Fruits &amp; Vegetables and Snack Foods are top contributors.</a:t>
            </a:r>
          </a:p>
          <a:p>
            <a:pPr marL="914400" lvl="1" indent="-4572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genial" panose="02000503040000020004" pitchFamily="2" charset="0"/>
              </a:rPr>
              <a:t>Household and Frozen Foods show consistent demand.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40755-B005-B238-E20B-B9747BDD45BA}"/>
              </a:ext>
            </a:extLst>
          </p:cNvPr>
          <p:cNvSpPr txBox="1"/>
          <p:nvPr/>
        </p:nvSpPr>
        <p:spPr>
          <a:xfrm>
            <a:off x="9458631" y="6437380"/>
            <a:ext cx="26153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1400" dirty="0">
                <a:solidFill>
                  <a:srgbClr val="FFFFFF"/>
                </a:solidFill>
                <a:latin typeface="Congenial" panose="02000503040000020004" pitchFamily="2" charset="0"/>
              </a:rPr>
              <a:t>- Mithun Adhe (</a:t>
            </a:r>
            <a:r>
              <a:rPr lang="en-IN" sz="1400" i="1" dirty="0">
                <a:solidFill>
                  <a:srgbClr val="FFFFFF"/>
                </a:solidFill>
                <a:latin typeface="Congenial" panose="02000503040000020004" pitchFamily="2" charset="0"/>
              </a:rPr>
              <a:t>Data Analyst)</a:t>
            </a:r>
          </a:p>
        </p:txBody>
      </p:sp>
    </p:spTree>
    <p:extLst>
      <p:ext uri="{BB962C8B-B14F-4D97-AF65-F5344CB8AC3E}">
        <p14:creationId xmlns:p14="http://schemas.microsoft.com/office/powerpoint/2010/main" val="4126567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98D81C-7DA8-1D88-5C7A-8CDFB6B95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!!Rectangle">
            <a:extLst>
              <a:ext uri="{FF2B5EF4-FFF2-40B4-BE49-F238E27FC236}">
                <a16:creationId xmlns:a16="http://schemas.microsoft.com/office/drawing/2014/main" id="{E2D6EC34-DE24-E333-663C-F455B819B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Angled shot of pen on a graph">
            <a:extLst>
              <a:ext uri="{FF2B5EF4-FFF2-40B4-BE49-F238E27FC236}">
                <a16:creationId xmlns:a16="http://schemas.microsoft.com/office/drawing/2014/main" id="{F9F0E412-E214-4B76-EF8F-3763C6439F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862" b="686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4DFA84-37D7-5DFB-1E25-D526677B1432}"/>
              </a:ext>
            </a:extLst>
          </p:cNvPr>
          <p:cNvSpPr txBox="1"/>
          <p:nvPr/>
        </p:nvSpPr>
        <p:spPr>
          <a:xfrm>
            <a:off x="841249" y="941832"/>
            <a:ext cx="10506456" cy="205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bg1"/>
                </a:solidFill>
                <a:latin typeface="Congenial" panose="02000503040000020004" pitchFamily="2" charset="0"/>
              </a:rPr>
              <a:t>Outlet Analysis</a:t>
            </a:r>
            <a:endParaRPr kumimoji="0" lang="en-US" altLang="en-US" sz="5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genial" panose="02000503040000020004" pitchFamily="2" charset="0"/>
              <a:ea typeface="+mj-ea"/>
              <a:cs typeface="+mj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29C2E37-C62F-8726-E0EE-FCB79E9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51435A9-8E71-CC9E-D405-25A1BC651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27C1C81-E212-5AA8-872C-DF3A5428A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48" y="3428999"/>
            <a:ext cx="10506456" cy="30840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1"/>
                </a:solidFill>
                <a:latin typeface="Congenial" panose="02000503040000020004" pitchFamily="2" charset="0"/>
              </a:rPr>
              <a:t>Visuals: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  <a:latin typeface="Congenial" panose="02000503040000020004" pitchFamily="2" charset="0"/>
              </a:rPr>
              <a:t>Outlet Size Pie Chart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  <a:latin typeface="Congenial" panose="02000503040000020004" pitchFamily="2" charset="0"/>
              </a:rPr>
              <a:t>Outlet Location Bar Graph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  <a:latin typeface="Congenial" panose="02000503040000020004" pitchFamily="2" charset="0"/>
              </a:rPr>
              <a:t>Outlet Establishment Timeline Graph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1"/>
                </a:solidFill>
                <a:latin typeface="Congenial" panose="02000503040000020004" pitchFamily="2" charset="0"/>
              </a:rPr>
              <a:t>Insights: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  <a:latin typeface="Congenial" panose="02000503040000020004" pitchFamily="2" charset="0"/>
              </a:rPr>
              <a:t>Small outlets contribute 42% of total sales.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  <a:latin typeface="Congenial" panose="02000503040000020004" pitchFamily="2" charset="0"/>
              </a:rPr>
              <a:t>Tier 3 locations dominate with ₹472.1K sales.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  <a:latin typeface="Congenial" panose="02000503040000020004" pitchFamily="2" charset="0"/>
              </a:rPr>
              <a:t>Sales peaked in 2018 but stabilized afterward.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genial" panose="0200050304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1F9EE-BFCD-E58A-7D90-F229AE93BC27}"/>
              </a:ext>
            </a:extLst>
          </p:cNvPr>
          <p:cNvSpPr txBox="1"/>
          <p:nvPr/>
        </p:nvSpPr>
        <p:spPr>
          <a:xfrm>
            <a:off x="9458631" y="6437380"/>
            <a:ext cx="26153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1400" dirty="0">
                <a:solidFill>
                  <a:srgbClr val="FFFFFF"/>
                </a:solidFill>
                <a:latin typeface="Congenial" panose="02000503040000020004" pitchFamily="2" charset="0"/>
              </a:rPr>
              <a:t>- Mithun Adhe (</a:t>
            </a:r>
            <a:r>
              <a:rPr lang="en-IN" sz="1400" i="1" dirty="0">
                <a:solidFill>
                  <a:srgbClr val="FFFFFF"/>
                </a:solidFill>
                <a:latin typeface="Congenial" panose="02000503040000020004" pitchFamily="2" charset="0"/>
              </a:rPr>
              <a:t>Data Analyst)</a:t>
            </a:r>
          </a:p>
        </p:txBody>
      </p:sp>
    </p:spTree>
    <p:extLst>
      <p:ext uri="{BB962C8B-B14F-4D97-AF65-F5344CB8AC3E}">
        <p14:creationId xmlns:p14="http://schemas.microsoft.com/office/powerpoint/2010/main" val="1045891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4337B9-719A-EA31-CC82-E7B18940C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!!Rectangle">
            <a:extLst>
              <a:ext uri="{FF2B5EF4-FFF2-40B4-BE49-F238E27FC236}">
                <a16:creationId xmlns:a16="http://schemas.microsoft.com/office/drawing/2014/main" id="{0507C367-92E3-2A28-E6BF-6C6966FDA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Angled shot of pen on a graph">
            <a:extLst>
              <a:ext uri="{FF2B5EF4-FFF2-40B4-BE49-F238E27FC236}">
                <a16:creationId xmlns:a16="http://schemas.microsoft.com/office/drawing/2014/main" id="{A1AAC84D-25B9-543B-445A-51789437DE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862" b="686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77EB6A-CAC0-1820-3CFC-BC90825BE10B}"/>
              </a:ext>
            </a:extLst>
          </p:cNvPr>
          <p:cNvSpPr txBox="1"/>
          <p:nvPr/>
        </p:nvSpPr>
        <p:spPr>
          <a:xfrm>
            <a:off x="841249" y="941832"/>
            <a:ext cx="10506456" cy="205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5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genial" panose="02000503040000020004" pitchFamily="2" charset="0"/>
                <a:ea typeface="+mj-ea"/>
                <a:cs typeface="+mj-cs"/>
              </a:rPr>
              <a:t>Conclusion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543E5A6-45E8-11FE-9A90-E87E89BE3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FB998A4-1DB4-1DAF-E02F-C0D0883FC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C1E8AE0-1CDA-C6CD-56EC-C4A83F731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48" y="3502152"/>
            <a:ext cx="10506456" cy="26700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Congenial" panose="02000503040000020004" pitchFamily="2" charset="0"/>
              </a:rPr>
              <a:t>Top item types: Fruits &amp; Vegetables, Snack Foods.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Congenial" panose="02000503040000020004" pitchFamily="2" charset="0"/>
              </a:rPr>
              <a:t>Small outlets and Tier 3 locations drive the most sales.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genial" panose="0200050304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8EF8C7-72AB-4C77-CD27-D9460EE76E34}"/>
              </a:ext>
            </a:extLst>
          </p:cNvPr>
          <p:cNvSpPr txBox="1"/>
          <p:nvPr/>
        </p:nvSpPr>
        <p:spPr>
          <a:xfrm>
            <a:off x="9458631" y="6437380"/>
            <a:ext cx="26153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1400" dirty="0">
                <a:solidFill>
                  <a:srgbClr val="FFFFFF"/>
                </a:solidFill>
                <a:latin typeface="Congenial" panose="02000503040000020004" pitchFamily="2" charset="0"/>
              </a:rPr>
              <a:t>- Mithun Adhe (</a:t>
            </a:r>
            <a:r>
              <a:rPr lang="en-IN" sz="1400" i="1" dirty="0">
                <a:solidFill>
                  <a:srgbClr val="FFFFFF"/>
                </a:solidFill>
                <a:latin typeface="Congenial" panose="02000503040000020004" pitchFamily="2" charset="0"/>
              </a:rPr>
              <a:t>Data Analyst)</a:t>
            </a:r>
          </a:p>
        </p:txBody>
      </p:sp>
    </p:spTree>
    <p:extLst>
      <p:ext uri="{BB962C8B-B14F-4D97-AF65-F5344CB8AC3E}">
        <p14:creationId xmlns:p14="http://schemas.microsoft.com/office/powerpoint/2010/main" val="3844777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3802CE-9ED5-4045-E27D-2C0733E15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!!Rectangle">
            <a:extLst>
              <a:ext uri="{FF2B5EF4-FFF2-40B4-BE49-F238E27FC236}">
                <a16:creationId xmlns:a16="http://schemas.microsoft.com/office/drawing/2014/main" id="{3006B4DE-810F-A799-C0C2-36DD63B4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Angled shot of pen on a graph">
            <a:extLst>
              <a:ext uri="{FF2B5EF4-FFF2-40B4-BE49-F238E27FC236}">
                <a16:creationId xmlns:a16="http://schemas.microsoft.com/office/drawing/2014/main" id="{B42F968F-ADBA-105E-1CCA-0E00362D86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862" b="686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EFB42-26FB-33DC-2D16-80E260C8A57B}"/>
              </a:ext>
            </a:extLst>
          </p:cNvPr>
          <p:cNvSpPr txBox="1"/>
          <p:nvPr/>
        </p:nvSpPr>
        <p:spPr>
          <a:xfrm>
            <a:off x="4528994" y="196367"/>
            <a:ext cx="4102540" cy="8586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5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genial" panose="02000503040000020004" pitchFamily="2" charset="0"/>
                <a:ea typeface="+mj-ea"/>
                <a:cs typeface="+mj-cs"/>
              </a:rPr>
              <a:t>Dashboard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1E10BD-2076-03F9-4FC2-DC44C4772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A8F7BB9-0083-D5F8-EEFB-5C77AD41B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30E855-ABD5-AADD-CAAD-A8200AD7A738}"/>
              </a:ext>
            </a:extLst>
          </p:cNvPr>
          <p:cNvSpPr txBox="1"/>
          <p:nvPr/>
        </p:nvSpPr>
        <p:spPr>
          <a:xfrm>
            <a:off x="9458631" y="6437380"/>
            <a:ext cx="26153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1400" dirty="0">
                <a:solidFill>
                  <a:srgbClr val="FFFFFF"/>
                </a:solidFill>
                <a:latin typeface="Congenial" panose="02000503040000020004" pitchFamily="2" charset="0"/>
              </a:rPr>
              <a:t>- Mithun Adhe (</a:t>
            </a:r>
            <a:r>
              <a:rPr lang="en-IN" sz="1400" i="1" dirty="0">
                <a:solidFill>
                  <a:srgbClr val="FFFFFF"/>
                </a:solidFill>
                <a:latin typeface="Congenial" panose="02000503040000020004" pitchFamily="2" charset="0"/>
              </a:rPr>
              <a:t>Data Analyst)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8F11AD-ED54-DD75-2C89-1BB00AE52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292" y="1054999"/>
            <a:ext cx="9873923" cy="534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66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327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Congenial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Mithun Adhe</dc:creator>
  <cp:lastModifiedBy>Mithun Adhe</cp:lastModifiedBy>
  <cp:revision>2</cp:revision>
  <dcterms:created xsi:type="dcterms:W3CDTF">2024-12-14T06:31:22Z</dcterms:created>
  <dcterms:modified xsi:type="dcterms:W3CDTF">2024-12-16T06:16:13Z</dcterms:modified>
</cp:coreProperties>
</file>