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61" r:id="rId4"/>
    <p:sldId id="307" r:id="rId5"/>
    <p:sldId id="295" r:id="rId6"/>
    <p:sldId id="296" r:id="rId7"/>
    <p:sldId id="257" r:id="rId8"/>
    <p:sldId id="297" r:id="rId9"/>
    <p:sldId id="298" r:id="rId10"/>
    <p:sldId id="299" r:id="rId11"/>
    <p:sldId id="311" r:id="rId12"/>
    <p:sldId id="310" r:id="rId13"/>
    <p:sldId id="313" r:id="rId14"/>
    <p:sldId id="312" r:id="rId15"/>
    <p:sldId id="300" r:id="rId16"/>
    <p:sldId id="306" r:id="rId17"/>
    <p:sldId id="305" r:id="rId18"/>
    <p:sldId id="309" r:id="rId19"/>
    <p:sldId id="259" r:id="rId20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97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59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8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24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5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5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7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70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67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57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84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fif"/><Relationship Id="rId5" Type="http://schemas.openxmlformats.org/officeDocument/2006/relationships/image" Target="../media/image3.jpg"/><Relationship Id="rId4" Type="http://schemas.openxmlformats.org/officeDocument/2006/relationships/image" Target="../media/image2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041153" y="1613209"/>
            <a:ext cx="7359432" cy="156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Yoga Pose Correction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91978-B58F-F14A-F417-A0CB515B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42" y="1597607"/>
            <a:ext cx="5915715" cy="27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2D51B3-3E1A-4947-4831-ADE955BD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5756"/>
              </p:ext>
            </p:extLst>
          </p:nvPr>
        </p:nvGraphicFramePr>
        <p:xfrm>
          <a:off x="1394085" y="1499016"/>
          <a:ext cx="6066878" cy="3401972"/>
        </p:xfrm>
        <a:graphic>
          <a:graphicData uri="http://schemas.openxmlformats.org/drawingml/2006/table">
            <a:tbl>
              <a:tblPr firstRow="1" bandRow="1">
                <a:tableStyleId>{A8D347E4-8D0D-48F3-AB85-A3CE05522D68}</a:tableStyleId>
              </a:tblPr>
              <a:tblGrid>
                <a:gridCol w="1257618">
                  <a:extLst>
                    <a:ext uri="{9D8B030D-6E8A-4147-A177-3AD203B41FA5}">
                      <a16:colId xmlns:a16="http://schemas.microsoft.com/office/drawing/2014/main" val="3602723438"/>
                    </a:ext>
                  </a:extLst>
                </a:gridCol>
                <a:gridCol w="2164815">
                  <a:extLst>
                    <a:ext uri="{9D8B030D-6E8A-4147-A177-3AD203B41FA5}">
                      <a16:colId xmlns:a16="http://schemas.microsoft.com/office/drawing/2014/main" val="2152806972"/>
                    </a:ext>
                  </a:extLst>
                </a:gridCol>
                <a:gridCol w="2644445">
                  <a:extLst>
                    <a:ext uri="{9D8B030D-6E8A-4147-A177-3AD203B41FA5}">
                      <a16:colId xmlns:a16="http://schemas.microsoft.com/office/drawing/2014/main" val="1518916265"/>
                    </a:ext>
                  </a:extLst>
                </a:gridCol>
              </a:tblGrid>
              <a:tr h="156088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Asana 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Absolute Angle Value ["Left Elbow", "Right Elbow", "Right Knee", "Left Knee", "Right Shoulder", "Left Shoulder", "Left Hip", "Right Hip"]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Observed Angle Value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["Left Elbow", "Right Elbow", "Right Knee", "Left Knee", "Right Shoulder", "Left Shoulder", "Left Hip", "Right Hip"]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10357"/>
                  </a:ext>
                </a:extLst>
              </a:tr>
              <a:tr h="1841083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Vrksasana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[33.61999404146039, 29.540970853085263, 13.974997526266186,188.79726109968368, 66.44447374046031,72.24049417901529, 173.7480281550308,260.5400365119113]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[39.61999404146039, 19.540970853085263, 14.974997526266186, 186.79726109968368, 72.44447374046031, 76.24049417901529, 177.7480281550308, 259.5400365119113]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8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DD7F8-21A4-64F8-164D-82A0DB53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35" y="1333100"/>
            <a:ext cx="4896130" cy="32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60A9A-3F57-714B-4608-CFE8C427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25" y="1741171"/>
            <a:ext cx="5598150" cy="25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FF66CA-0C81-8A37-C116-309A8133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50345"/>
              </p:ext>
            </p:extLst>
          </p:nvPr>
        </p:nvGraphicFramePr>
        <p:xfrm>
          <a:off x="1364105" y="1499016"/>
          <a:ext cx="6106565" cy="3401972"/>
        </p:xfrm>
        <a:graphic>
          <a:graphicData uri="http://schemas.openxmlformats.org/drawingml/2006/table">
            <a:tbl>
              <a:tblPr firstRow="1" bandRow="1">
                <a:tableStyleId>{A8D347E4-8D0D-48F3-AB85-A3CE05522D68}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3602723438"/>
                    </a:ext>
                  </a:extLst>
                </a:gridCol>
                <a:gridCol w="2164815">
                  <a:extLst>
                    <a:ext uri="{9D8B030D-6E8A-4147-A177-3AD203B41FA5}">
                      <a16:colId xmlns:a16="http://schemas.microsoft.com/office/drawing/2014/main" val="2152806972"/>
                    </a:ext>
                  </a:extLst>
                </a:gridCol>
                <a:gridCol w="2644445">
                  <a:extLst>
                    <a:ext uri="{9D8B030D-6E8A-4147-A177-3AD203B41FA5}">
                      <a16:colId xmlns:a16="http://schemas.microsoft.com/office/drawing/2014/main" val="1518916265"/>
                    </a:ext>
                  </a:extLst>
                </a:gridCol>
              </a:tblGrid>
              <a:tr h="156088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Asana 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Absolute Angle Value ["Left Elbow", "Right Elbow", "Right Knee", "Left Knee", "Right Shoulder", "Left Shoulder", "Left Hip", "Right Hip"]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Observed Angle Value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["Left Elbow", "Right Elbow", "Right Knee", "Left Knee", "Right Shoulder", "Left Shoulder", "Left Hip", "Right Hip"]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10357"/>
                  </a:ext>
                </a:extLst>
              </a:tr>
              <a:tr h="1841083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Vasisthasana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[181.4614160981745, 172.91858871891495, 186.1289051547743, 178.84621319352848, 241.8804761270079, 69.29282517447515, 179.8449862361831, 180.70760289867388]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[187.4614160981745, 175.91858871891495, 192.1289051547743, 186.84621319352848, 237.8804761270079, 61.292825174475155, 174.8449862361831, 180.70760289867388]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3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9B2C5-A2F0-7B82-1B9C-8BDF5C05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36" y="1333100"/>
            <a:ext cx="4655728" cy="30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593251"/>
            <a:ext cx="7928935" cy="31566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 Yoga Pose correction mechanism offers a revolutionary way to improve yoga practice.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users the ability to acquire proper posture securely and effectively with its unique technique of taking into account the angles between body parts, real-time feedback via a TTS engine, and visual assistance like heat maps.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encourages thoughtful practice and lowers the chance of injury by including user-friendly features like posture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196503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78064"/>
            <a:ext cx="7873809" cy="28717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Tracking: Introduce features that track user progress over time and adjust the difficulty of poses or correction suggestions accordingly.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Multiview Analysis: Implement multi-camera or depth-sensing technology to improve the accuracy of pose detection and correction from various angles.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9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78064"/>
            <a:ext cx="7873809" cy="287178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Anand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Thoutam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(2023): Developed a pose estimation system using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MLP, achieving 99.58% accuracy, outperforming SVM and CNN.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Debanjan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Borthakur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(2023): Proposed angle-based feature extraction, achieving 91% accuracy with the Yoga-82 Dataset for real-time feedback.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Swain et al. (2022): Combined CNN and LSTM in a self-guidance framework, achieving 99.53% accuracy on real-time videos.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studies collectively contribute to significant advancements in yoga pose correction, focusing on accuracy, real-time feedback and health benefits.</a:t>
            </a:r>
          </a:p>
        </p:txBody>
      </p:sp>
    </p:spTree>
    <p:extLst>
      <p:ext uri="{BB962C8B-B14F-4D97-AF65-F5344CB8AC3E}">
        <p14:creationId xmlns:p14="http://schemas.microsoft.com/office/powerpoint/2010/main" val="268304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312393" y="19918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504860" y="2950562"/>
            <a:ext cx="3506308" cy="21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MithunKaveriappa M 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MCA (P01ZZ22S126041)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in Computer Science,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MGM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110;p14">
            <a:extLst>
              <a:ext uri="{FF2B5EF4-FFF2-40B4-BE49-F238E27FC236}">
                <a16:creationId xmlns:a16="http://schemas.microsoft.com/office/drawing/2014/main" id="{AE6CAA09-7F6C-7A94-ABC8-8FB4134F124D}"/>
              </a:ext>
            </a:extLst>
          </p:cNvPr>
          <p:cNvSpPr txBox="1">
            <a:spLocks/>
          </p:cNvSpPr>
          <p:nvPr/>
        </p:nvSpPr>
        <p:spPr>
          <a:xfrm>
            <a:off x="5421184" y="283570"/>
            <a:ext cx="3608100" cy="23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GB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0" indent="0">
              <a:buFont typeface="Titillium Web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Meghana H J</a:t>
            </a:r>
          </a:p>
          <a:p>
            <a:pPr marL="0" indent="0">
              <a:buFont typeface="Titillium Web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Faculty,</a:t>
            </a:r>
          </a:p>
          <a:p>
            <a:pPr marL="0" indent="0">
              <a:buFont typeface="Titillium Web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in Computer Science,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MGM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344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78064"/>
            <a:ext cx="7873809" cy="28717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practice demands precise body alignment and positioning to ensure optimal benefits and prevent injuries.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achieving and maintaining correct form can be challenging, especially for individuals practicing without the guidance of an instructor.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self-correction of yoga poses can lead to suboptimal results or even physical strain.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78064"/>
            <a:ext cx="7873809" cy="28717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alignment in yoga is essential for gaining the full benefits of each pose and avoiding injuries.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be difficult to achieve the correct form, especially when practicing without an instructor.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looks at how machine learning-based systems can transform yoga practice by offering real-time feedback on pose accuracy, helping practitioners maintain proper alignment and improve their yoga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96644" y="62849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873E87-4208-1F07-30D5-9C140D627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73677"/>
              </p:ext>
            </p:extLst>
          </p:nvPr>
        </p:nvGraphicFramePr>
        <p:xfrm>
          <a:off x="352269" y="648279"/>
          <a:ext cx="8442327" cy="4295212"/>
        </p:xfrm>
        <a:graphic>
          <a:graphicData uri="http://schemas.openxmlformats.org/drawingml/2006/table">
            <a:tbl>
              <a:tblPr firstRow="1" bandRow="1">
                <a:tableStyleId>{A8D347E4-8D0D-48F3-AB85-A3CE05522D68}</a:tableStyleId>
              </a:tblPr>
              <a:tblGrid>
                <a:gridCol w="2651127">
                  <a:extLst>
                    <a:ext uri="{9D8B030D-6E8A-4147-A177-3AD203B41FA5}">
                      <a16:colId xmlns:a16="http://schemas.microsoft.com/office/drawing/2014/main" val="860980616"/>
                    </a:ext>
                  </a:extLst>
                </a:gridCol>
                <a:gridCol w="1561109">
                  <a:extLst>
                    <a:ext uri="{9D8B030D-6E8A-4147-A177-3AD203B41FA5}">
                      <a16:colId xmlns:a16="http://schemas.microsoft.com/office/drawing/2014/main" val="1892947929"/>
                    </a:ext>
                  </a:extLst>
                </a:gridCol>
                <a:gridCol w="2118793">
                  <a:extLst>
                    <a:ext uri="{9D8B030D-6E8A-4147-A177-3AD203B41FA5}">
                      <a16:colId xmlns:a16="http://schemas.microsoft.com/office/drawing/2014/main" val="811359930"/>
                    </a:ext>
                  </a:extLst>
                </a:gridCol>
                <a:gridCol w="2111298">
                  <a:extLst>
                    <a:ext uri="{9D8B030D-6E8A-4147-A177-3AD203B41FA5}">
                      <a16:colId xmlns:a16="http://schemas.microsoft.com/office/drawing/2014/main" val="3487884406"/>
                    </a:ext>
                  </a:extLst>
                </a:gridCol>
              </a:tblGrid>
              <a:tr h="319668">
                <a:tc>
                  <a:txBody>
                    <a:bodyPr/>
                    <a:lstStyle/>
                    <a:p>
                      <a:r>
                        <a:rPr lang="en-GB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I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en-I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10864"/>
                  </a:ext>
                </a:extLst>
              </a:tr>
              <a:tr h="86763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“Yoga Pose Estimation and Feedback Generation Using Deep Learning" by Vivek Anand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Thoutam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recordings of 12 yoga stances from 5 yoga pose with each present performed on five events.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propose a three-step methodology involving feature extraction, classification and feedback generation. The system uses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multi-person pose estimation for feature extraction and Multilayer Perceptron (MLP) for pose classification.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 achieved an impressive accuracy of 0.9958, outperforming other models like SVM, CNN and CNN+LSTM.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5256"/>
                  </a:ext>
                </a:extLst>
              </a:tr>
              <a:tr h="86763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"Yoga Pose Estimation Using Angle-Based Feature Extraction" by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Debanjan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Borthakur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Arindam Paul, Dev Kapil and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Manob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Jyoti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Saikia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published in Healthcare 2023.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Yoga-82 Dataset.</a:t>
                      </a:r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 a novel approach to detecting correct yoga poses and providing real-time feedback using computer vision and machine learning techniques.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Achieving a prediction accuracy of 91% on the test dataset and 92% in a fivefold cross-validation experiment.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16035"/>
                  </a:ext>
                </a:extLst>
              </a:tr>
              <a:tr h="86763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"Deep Learning Models for Yoga Pose Monitoring" by Swain D,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Satapathy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Acharya B, Shukla M.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Gerogiannis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V.C, Kanavos A, </a:t>
                      </a:r>
                      <a:r>
                        <a:rPr lang="en-IN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Giakovis</a:t>
                      </a: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published in the journal Algorithms in 2022.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Monitored Videos.</a:t>
                      </a:r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 self-guidance practice framework that uses a combination of Convolutional Neural Network (CNN) and Long Short-Term Memory (LSTM) for yoga pose recognition through real-time monitored videos.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achieved an accuracy of 99.53% on the test dataset.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4186"/>
                  </a:ext>
                </a:extLst>
              </a:tr>
              <a:tr h="86763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 Kumar, Anurag Sinha discusses the application of deep learning in yoga pose detection and classification.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Yoga-82 Dataset.</a:t>
                      </a:r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explores keypoints detection methods such as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OpenPose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PoseNet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PIFPAF and their role in pose estimation.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document also highlights the health benefits of yoga and its increasing significance in the medical community.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6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40342A7-BF92-2602-F506-AB74937B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78064"/>
            <a:ext cx="7873809" cy="28717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is Yoga-82.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Yoga-82 dataset, which contains images of various yoga postures, was utilized for the collection of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well-suited for tasks involving image classification, particularly in the context of yoga posture recognition.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226332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634C7-5B96-7EE4-69D4-2F062757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6" y="888791"/>
            <a:ext cx="2676237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C4F6C-AEE5-95EC-982E-08F9C86F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427" y="888791"/>
            <a:ext cx="2676237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43D35-D898-D3BF-411B-B89E67CCB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79" y="888792"/>
            <a:ext cx="2676238" cy="1847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620B72-E81E-EE31-77D1-F2F80FFD856D}"/>
              </a:ext>
            </a:extLst>
          </p:cNvPr>
          <p:cNvSpPr txBox="1"/>
          <p:nvPr/>
        </p:nvSpPr>
        <p:spPr>
          <a:xfrm>
            <a:off x="1017327" y="2732096"/>
            <a:ext cx="198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Adho Mukha Svanasana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8C57D-2411-0CD9-26BA-1D18B72985AF}"/>
              </a:ext>
            </a:extLst>
          </p:cNvPr>
          <p:cNvSpPr txBox="1"/>
          <p:nvPr/>
        </p:nvSpPr>
        <p:spPr>
          <a:xfrm>
            <a:off x="4018049" y="2732096"/>
            <a:ext cx="160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Ardha Chandrasana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AEAAF-CA47-8436-11D8-7E26D65F5B8B}"/>
              </a:ext>
            </a:extLst>
          </p:cNvPr>
          <p:cNvSpPr txBox="1"/>
          <p:nvPr/>
        </p:nvSpPr>
        <p:spPr>
          <a:xfrm>
            <a:off x="6863997" y="2725078"/>
            <a:ext cx="1524001" cy="31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Baddha-Konasana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4EEFD2-D33F-62F9-E79A-0F79F6851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523" y="3039872"/>
            <a:ext cx="2619375" cy="1743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9022EE-B11C-5D49-A6B9-42FBFBBFB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189" y="3039872"/>
            <a:ext cx="261937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77534-32AD-A2B0-DEDC-0F2DD583376D}"/>
              </a:ext>
            </a:extLst>
          </p:cNvPr>
          <p:cNvSpPr txBox="1"/>
          <p:nvPr/>
        </p:nvSpPr>
        <p:spPr>
          <a:xfrm>
            <a:off x="2788327" y="4782947"/>
            <a:ext cx="1121766" cy="31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Vasisthasana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A13FE-EDAA-E905-47EA-F6BB808D281C}"/>
              </a:ext>
            </a:extLst>
          </p:cNvPr>
          <p:cNvSpPr txBox="1"/>
          <p:nvPr/>
        </p:nvSpPr>
        <p:spPr>
          <a:xfrm>
            <a:off x="5726993" y="4782947"/>
            <a:ext cx="1121766" cy="31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Vrakshasana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82115" y="134875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9BBE4C-F54E-CC08-301B-6A9DE3CD002B}"/>
              </a:ext>
            </a:extLst>
          </p:cNvPr>
          <p:cNvGrpSpPr/>
          <p:nvPr/>
        </p:nvGrpSpPr>
        <p:grpSpPr>
          <a:xfrm>
            <a:off x="4105723" y="433681"/>
            <a:ext cx="4649211" cy="4574944"/>
            <a:chOff x="3898265" y="48371"/>
            <a:chExt cx="6806179" cy="66655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D87C2F-E691-687D-1AE8-8344273E1A20}"/>
                </a:ext>
              </a:extLst>
            </p:cNvPr>
            <p:cNvSpPr/>
            <p:nvPr/>
          </p:nvSpPr>
          <p:spPr>
            <a:xfrm>
              <a:off x="6476870" y="48371"/>
              <a:ext cx="1688070" cy="660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Down Arrow 8">
              <a:extLst>
                <a:ext uri="{FF2B5EF4-FFF2-40B4-BE49-F238E27FC236}">
                  <a16:creationId xmlns:a16="http://schemas.microsoft.com/office/drawing/2014/main" id="{AB6ECF29-6A05-11E3-B8F4-97E235212D37}"/>
                </a:ext>
              </a:extLst>
            </p:cNvPr>
            <p:cNvSpPr/>
            <p:nvPr/>
          </p:nvSpPr>
          <p:spPr>
            <a:xfrm>
              <a:off x="7140173" y="730403"/>
              <a:ext cx="361467" cy="329665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C469F7-54BB-AAA8-7E5E-B534974E965E}"/>
                </a:ext>
              </a:extLst>
            </p:cNvPr>
            <p:cNvSpPr/>
            <p:nvPr/>
          </p:nvSpPr>
          <p:spPr>
            <a:xfrm>
              <a:off x="5084423" y="1073189"/>
              <a:ext cx="4511145" cy="419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select asana from available list of poses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6DCB7-B9EE-B292-803E-1E7E8B2A3083}"/>
                </a:ext>
              </a:extLst>
            </p:cNvPr>
            <p:cNvSpPr/>
            <p:nvPr/>
          </p:nvSpPr>
          <p:spPr>
            <a:xfrm>
              <a:off x="5084423" y="2710490"/>
              <a:ext cx="4511145" cy="962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checks if position is achieved, calculate and compares the angle of major body parts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D2D82-93EA-F5A2-427A-FD69BAA0569E}"/>
                </a:ext>
              </a:extLst>
            </p:cNvPr>
            <p:cNvSpPr/>
            <p:nvPr/>
          </p:nvSpPr>
          <p:spPr>
            <a:xfrm>
              <a:off x="5088695" y="1768836"/>
              <a:ext cx="4511144" cy="707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displays information for the selected asana ,user begins performing it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0871C-79DD-ECED-E322-D3DFCD6FAA47}"/>
                </a:ext>
              </a:extLst>
            </p:cNvPr>
            <p:cNvSpPr/>
            <p:nvPr/>
          </p:nvSpPr>
          <p:spPr>
            <a:xfrm>
              <a:off x="8486692" y="5047329"/>
              <a:ext cx="2217752" cy="971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Give positive feedback and generate heat map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16A47E-8F68-9B62-F228-5BDD98B55331}"/>
                </a:ext>
              </a:extLst>
            </p:cNvPr>
            <p:cNvSpPr/>
            <p:nvPr/>
          </p:nvSpPr>
          <p:spPr>
            <a:xfrm>
              <a:off x="3898265" y="5053276"/>
              <a:ext cx="2352081" cy="968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alignment, feedback and generate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map 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EF3DB0-10A7-CD24-7774-2970E242B21C}"/>
                </a:ext>
              </a:extLst>
            </p:cNvPr>
            <p:cNvSpPr/>
            <p:nvPr/>
          </p:nvSpPr>
          <p:spPr>
            <a:xfrm>
              <a:off x="6144867" y="6205710"/>
              <a:ext cx="2352081" cy="508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lowchart: Predefined Process 12">
              <a:extLst>
                <a:ext uri="{FF2B5EF4-FFF2-40B4-BE49-F238E27FC236}">
                  <a16:creationId xmlns:a16="http://schemas.microsoft.com/office/drawing/2014/main" id="{CAB9A1D4-CC8B-9C30-F134-68AADCB69E1A}"/>
                </a:ext>
              </a:extLst>
            </p:cNvPr>
            <p:cNvSpPr/>
            <p:nvPr/>
          </p:nvSpPr>
          <p:spPr>
            <a:xfrm>
              <a:off x="6390360" y="3927155"/>
              <a:ext cx="1899270" cy="1134700"/>
            </a:xfrm>
            <a:prstGeom prst="flowChartPredefined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Angles are within acceptable range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Down Arrow 33">
              <a:extLst>
                <a:ext uri="{FF2B5EF4-FFF2-40B4-BE49-F238E27FC236}">
                  <a16:creationId xmlns:a16="http://schemas.microsoft.com/office/drawing/2014/main" id="{F2C85D06-6825-9C81-2FDA-7D344582E74B}"/>
                </a:ext>
              </a:extLst>
            </p:cNvPr>
            <p:cNvSpPr/>
            <p:nvPr/>
          </p:nvSpPr>
          <p:spPr>
            <a:xfrm>
              <a:off x="7140175" y="3680612"/>
              <a:ext cx="371010" cy="23896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own Arrow 34">
              <a:extLst>
                <a:ext uri="{FF2B5EF4-FFF2-40B4-BE49-F238E27FC236}">
                  <a16:creationId xmlns:a16="http://schemas.microsoft.com/office/drawing/2014/main" id="{77593EB7-7784-2C10-6ABA-925B39D0E4A6}"/>
                </a:ext>
              </a:extLst>
            </p:cNvPr>
            <p:cNvSpPr/>
            <p:nvPr/>
          </p:nvSpPr>
          <p:spPr>
            <a:xfrm>
              <a:off x="7140175" y="2492718"/>
              <a:ext cx="361467" cy="18902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Down Arrow 35">
              <a:extLst>
                <a:ext uri="{FF2B5EF4-FFF2-40B4-BE49-F238E27FC236}">
                  <a16:creationId xmlns:a16="http://schemas.microsoft.com/office/drawing/2014/main" id="{6EF28601-2876-923A-E916-903A8C4AF590}"/>
                </a:ext>
              </a:extLst>
            </p:cNvPr>
            <p:cNvSpPr/>
            <p:nvPr/>
          </p:nvSpPr>
          <p:spPr>
            <a:xfrm>
              <a:off x="7140175" y="1521623"/>
              <a:ext cx="371010" cy="22537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Bent Arrow 38">
              <a:extLst>
                <a:ext uri="{FF2B5EF4-FFF2-40B4-BE49-F238E27FC236}">
                  <a16:creationId xmlns:a16="http://schemas.microsoft.com/office/drawing/2014/main" id="{0BBF9CDD-3538-D39F-6A0D-3F1544CBFD08}"/>
                </a:ext>
              </a:extLst>
            </p:cNvPr>
            <p:cNvSpPr/>
            <p:nvPr/>
          </p:nvSpPr>
          <p:spPr>
            <a:xfrm rot="5400000" flipV="1">
              <a:off x="4985321" y="3656814"/>
              <a:ext cx="1040625" cy="1769457"/>
            </a:xfrm>
            <a:prstGeom prst="ben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Bent Arrow 40">
              <a:extLst>
                <a:ext uri="{FF2B5EF4-FFF2-40B4-BE49-F238E27FC236}">
                  <a16:creationId xmlns:a16="http://schemas.microsoft.com/office/drawing/2014/main" id="{EF9B96BB-ACF1-7D0B-180E-D5638D105F6E}"/>
                </a:ext>
              </a:extLst>
            </p:cNvPr>
            <p:cNvSpPr/>
            <p:nvPr/>
          </p:nvSpPr>
          <p:spPr>
            <a:xfrm rot="5400000">
              <a:off x="8562458" y="3748401"/>
              <a:ext cx="1030048" cy="1575704"/>
            </a:xfrm>
            <a:prstGeom prst="ben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BDDF9F-D4D5-9868-A4B2-6B585D6A2C1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120" y="5531440"/>
              <a:ext cx="753209" cy="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B88DCC-8266-105D-EE84-267E72DBFA95}"/>
                </a:ext>
              </a:extLst>
            </p:cNvPr>
            <p:cNvCxnSpPr/>
            <p:nvPr/>
          </p:nvCxnSpPr>
          <p:spPr>
            <a:xfrm>
              <a:off x="6996158" y="5540753"/>
              <a:ext cx="0" cy="66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3D9457-2545-8BFE-996A-DF055869974F}"/>
                </a:ext>
              </a:extLst>
            </p:cNvPr>
            <p:cNvCxnSpPr/>
            <p:nvPr/>
          </p:nvCxnSpPr>
          <p:spPr>
            <a:xfrm flipV="1">
              <a:off x="7779068" y="5547874"/>
              <a:ext cx="7178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945966-A688-761A-AB88-FD38572B646E}"/>
                </a:ext>
              </a:extLst>
            </p:cNvPr>
            <p:cNvCxnSpPr/>
            <p:nvPr/>
          </p:nvCxnSpPr>
          <p:spPr>
            <a:xfrm>
              <a:off x="7779068" y="5547874"/>
              <a:ext cx="0" cy="66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6455AB-D2DB-6891-E5B7-1EC9F5620047}"/>
                </a:ext>
              </a:extLst>
            </p:cNvPr>
            <p:cNvSpPr/>
            <p:nvPr/>
          </p:nvSpPr>
          <p:spPr>
            <a:xfrm>
              <a:off x="5564529" y="4044893"/>
              <a:ext cx="671074" cy="1986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A5B172-F478-584F-FE3E-252F38D69F56}"/>
                </a:ext>
              </a:extLst>
            </p:cNvPr>
            <p:cNvSpPr/>
            <p:nvPr/>
          </p:nvSpPr>
          <p:spPr>
            <a:xfrm>
              <a:off x="8472809" y="4044893"/>
              <a:ext cx="566692" cy="1986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722341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1067</Words>
  <Application>Microsoft Office PowerPoint</Application>
  <PresentationFormat>On-screen Show (16:9)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Times New Roman</vt:lpstr>
      <vt:lpstr>Titillium Web</vt:lpstr>
      <vt:lpstr>Arial</vt:lpstr>
      <vt:lpstr>Donalbain template</vt:lpstr>
      <vt:lpstr>Machine Learning Based Yoga Pose Correction</vt:lpstr>
      <vt:lpstr>PowerPoint Presentation</vt:lpstr>
      <vt:lpstr>Contents</vt:lpstr>
      <vt:lpstr>Problem Statement</vt:lpstr>
      <vt:lpstr>Introduction</vt:lpstr>
      <vt:lpstr>Literature Survey</vt:lpstr>
      <vt:lpstr>Dataset</vt:lpstr>
      <vt:lpstr>Dataset</vt:lpstr>
      <vt:lpstr>Proposed Methodology</vt:lpstr>
      <vt:lpstr>Results</vt:lpstr>
      <vt:lpstr>Results</vt:lpstr>
      <vt:lpstr>Results</vt:lpstr>
      <vt:lpstr>Results</vt:lpstr>
      <vt:lpstr>Results</vt:lpstr>
      <vt:lpstr>Results</vt:lpstr>
      <vt:lpstr>Conclusion</vt:lpstr>
      <vt:lpstr>Future Work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Mithun</dc:creator>
  <cp:lastModifiedBy>Mithun</cp:lastModifiedBy>
  <cp:revision>28</cp:revision>
  <dcterms:modified xsi:type="dcterms:W3CDTF">2024-09-13T07:06:59Z</dcterms:modified>
</cp:coreProperties>
</file>