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84uFgUALLzzO9/bXHINArNoYa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4980917"/>
            <a:ext cx="9143999" cy="1610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9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title"/>
          </p:nvPr>
        </p:nvSpPr>
        <p:spPr>
          <a:xfrm>
            <a:off x="179628" y="227838"/>
            <a:ext cx="3904234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</a:p>
        </p:txBody>
      </p:sp>
      <p:sp>
        <p:nvSpPr>
          <p:cNvPr id="45" name="Google Shape;45;p1"/>
          <p:cNvSpPr txBox="1"/>
          <p:nvPr/>
        </p:nvSpPr>
        <p:spPr>
          <a:xfrm>
            <a:off x="623450" y="1091050"/>
            <a:ext cx="79065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Fine-tuning large language models can be challenging due to the need for significant computational resources and optimized configurations. 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objective is to fine-tune the LLaMA-2 model using the Guanaco dataset effectively, making the process accessible and efficient for researchers and developers.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>
            <a:spLocks noGrp="1"/>
          </p:cNvSpPr>
          <p:nvPr>
            <p:ph type="title"/>
          </p:nvPr>
        </p:nvSpPr>
        <p:spPr>
          <a:xfrm>
            <a:off x="238150" y="326516"/>
            <a:ext cx="4378325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UNIQUE IDEA</a:t>
            </a:r>
          </a:p>
        </p:txBody>
      </p:sp>
      <p:sp>
        <p:nvSpPr>
          <p:cNvPr id="51" name="Google Shape;51;p2"/>
          <p:cNvSpPr txBox="1"/>
          <p:nvPr/>
        </p:nvSpPr>
        <p:spPr>
          <a:xfrm>
            <a:off x="892675" y="1317750"/>
            <a:ext cx="78642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solution involves using Bits and Bytes (bnb) configuration for quantization to reduce memory usage while maintaining model performance.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By integrating LoRA (Low-Rank Adaptation) configurations, the fine-tuning process becomes more efficient, allowing for better utilization of computational resources.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276687" y="384920"/>
            <a:ext cx="3848426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OFFERED</a:t>
            </a:r>
          </a:p>
        </p:txBody>
      </p:sp>
      <p:sp>
        <p:nvSpPr>
          <p:cNvPr id="57" name="Google Shape;57;p3"/>
          <p:cNvSpPr txBox="1"/>
          <p:nvPr/>
        </p:nvSpPr>
        <p:spPr>
          <a:xfrm>
            <a:off x="708475" y="1331925"/>
            <a:ext cx="7283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>
                <a:solidFill>
                  <a:schemeClr val="dk1"/>
                </a:solidFill>
              </a:rPr>
              <a:t>4-bit Quantization:</a:t>
            </a:r>
            <a:r>
              <a:rPr lang="en-US" sz="2000" dirty="0">
                <a:solidFill>
                  <a:schemeClr val="dk1"/>
                </a:solidFill>
              </a:rPr>
              <a:t> Reduces memory usage while maintaining performance.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 err="1">
                <a:solidFill>
                  <a:schemeClr val="dk1"/>
                </a:solidFill>
              </a:rPr>
              <a:t>LoRA</a:t>
            </a:r>
            <a:r>
              <a:rPr lang="en-US" sz="2000" b="1" dirty="0">
                <a:solidFill>
                  <a:schemeClr val="dk1"/>
                </a:solidFill>
              </a:rPr>
              <a:t> Integration:</a:t>
            </a:r>
            <a:r>
              <a:rPr lang="en-US" sz="2000" dirty="0">
                <a:solidFill>
                  <a:schemeClr val="dk1"/>
                </a:solidFill>
              </a:rPr>
              <a:t> Efficient adaptation method that allows fine-tuning with fewer resources.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>
                <a:solidFill>
                  <a:schemeClr val="dk1"/>
                </a:solidFill>
              </a:rPr>
              <a:t>Optimized Training Configuration:</a:t>
            </a:r>
            <a:r>
              <a:rPr lang="en-US" sz="2000" dirty="0">
                <a:solidFill>
                  <a:schemeClr val="dk1"/>
                </a:solidFill>
              </a:rPr>
              <a:t> Includes gradient accumulation, checkpointing, and scheduling for effective training.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232049" y="279749"/>
            <a:ext cx="4058068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 WORK FLOW</a:t>
            </a:r>
          </a:p>
        </p:txBody>
      </p:sp>
      <p:sp>
        <p:nvSpPr>
          <p:cNvPr id="63" name="Google Shape;63;p4"/>
          <p:cNvSpPr txBox="1"/>
          <p:nvPr/>
        </p:nvSpPr>
        <p:spPr>
          <a:xfrm flipH="1">
            <a:off x="567000" y="949350"/>
            <a:ext cx="83739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Setup Configuration:</a:t>
            </a:r>
            <a:r>
              <a:rPr lang="en-US" sz="2000">
                <a:solidFill>
                  <a:schemeClr val="dk1"/>
                </a:solidFill>
              </a:rPr>
              <a:t> Define hyperparameters and configurations for the model and training process.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Load Dataset:</a:t>
            </a:r>
            <a:r>
              <a:rPr lang="en-US" sz="2000">
                <a:solidFill>
                  <a:schemeClr val="dk1"/>
                </a:solidFill>
              </a:rPr>
              <a:t> Load the Guanaco dataset for training.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Quantization Configuration:</a:t>
            </a:r>
            <a:r>
              <a:rPr lang="en-US" sz="2000">
                <a:solidFill>
                  <a:schemeClr val="dk1"/>
                </a:solidFill>
              </a:rPr>
              <a:t> Apply 4-bit quantization using Bits and Bytes.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Model Loading:</a:t>
            </a:r>
            <a:r>
              <a:rPr lang="en-US" sz="2000">
                <a:solidFill>
                  <a:schemeClr val="dk1"/>
                </a:solidFill>
              </a:rPr>
              <a:t> Load the pre-trained LLaMA-2 model.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Tokenizer Initialization:</a:t>
            </a:r>
            <a:r>
              <a:rPr lang="en-US" sz="2000">
                <a:solidFill>
                  <a:schemeClr val="dk1"/>
                </a:solidFill>
              </a:rPr>
              <a:t> Initialize the tokenizer with the model.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Training Arguments:</a:t>
            </a:r>
            <a:r>
              <a:rPr lang="en-US" sz="2000">
                <a:solidFill>
                  <a:schemeClr val="dk1"/>
                </a:solidFill>
              </a:rPr>
              <a:t> Define training arguments including batch size, learning rate, and optimizer.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Model Training:</a:t>
            </a:r>
            <a:r>
              <a:rPr lang="en-US" sz="2000">
                <a:solidFill>
                  <a:schemeClr val="dk1"/>
                </a:solidFill>
              </a:rPr>
              <a:t> Execute the training process and monitor progress.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Save Model:</a:t>
            </a:r>
            <a:r>
              <a:rPr lang="en-US" sz="2000">
                <a:solidFill>
                  <a:schemeClr val="dk1"/>
                </a:solidFill>
              </a:rPr>
              <a:t> Save the fine-tuned model for future use.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248513" y="319277"/>
            <a:ext cx="4474741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 DIAGRAM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06AF41-ECC4-D4D4-DA4F-C3A90D621072}"/>
              </a:ext>
            </a:extLst>
          </p:cNvPr>
          <p:cNvGrpSpPr/>
          <p:nvPr/>
        </p:nvGrpSpPr>
        <p:grpSpPr>
          <a:xfrm>
            <a:off x="627360" y="1533166"/>
            <a:ext cx="7889279" cy="2379676"/>
            <a:chOff x="165003" y="1223783"/>
            <a:chExt cx="7889279" cy="23796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C5582EB-8CBA-C88A-65FC-84163D3D0405}"/>
                </a:ext>
              </a:extLst>
            </p:cNvPr>
            <p:cNvSpPr/>
            <p:nvPr/>
          </p:nvSpPr>
          <p:spPr>
            <a:xfrm>
              <a:off x="880023" y="1223783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Model taken from hugging face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69AE151-B828-DA1A-13AB-D5CF5991E3F7}"/>
                </a:ext>
              </a:extLst>
            </p:cNvPr>
            <p:cNvSpPr/>
            <p:nvPr/>
          </p:nvSpPr>
          <p:spPr>
            <a:xfrm>
              <a:off x="3033103" y="1223783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Gave query input to the model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0F16B6-7A3A-936D-A36E-2DE9784BB312}"/>
                </a:ext>
              </a:extLst>
            </p:cNvPr>
            <p:cNvSpPr/>
            <p:nvPr/>
          </p:nvSpPr>
          <p:spPr>
            <a:xfrm>
              <a:off x="165003" y="2819687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Dataset taken from hugging face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B4FA35-2364-238B-6E94-F51702575E4C}"/>
                </a:ext>
              </a:extLst>
            </p:cNvPr>
            <p:cNvSpPr/>
            <p:nvPr/>
          </p:nvSpPr>
          <p:spPr>
            <a:xfrm>
              <a:off x="5186183" y="1223783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Result got from the 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0BF805-9612-3F08-ED3C-C5B1D79CDEDC}"/>
                </a:ext>
              </a:extLst>
            </p:cNvPr>
            <p:cNvSpPr/>
            <p:nvPr/>
          </p:nvSpPr>
          <p:spPr>
            <a:xfrm>
              <a:off x="4471163" y="2819687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Gave query input to the finetuned model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DCE1AA-A148-9F17-33D8-690B0A7CF0A0}"/>
                </a:ext>
              </a:extLst>
            </p:cNvPr>
            <p:cNvSpPr/>
            <p:nvPr/>
          </p:nvSpPr>
          <p:spPr>
            <a:xfrm>
              <a:off x="2318083" y="2819687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Finetuned the model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0CE25F7-24B6-B5F7-CDAF-60F1214F6D74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1595042" y="3211573"/>
              <a:ext cx="7230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7E2E28-F239-4AA3-4414-F733ADA35CC8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2310062" y="1615669"/>
              <a:ext cx="7230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72F48C9-4B32-DD13-842D-A240A4081246}"/>
                </a:ext>
              </a:extLst>
            </p:cNvPr>
            <p:cNvCxnSpPr>
              <a:stCxn id="2" idx="3"/>
              <a:endCxn id="9" idx="0"/>
            </p:cNvCxnSpPr>
            <p:nvPr/>
          </p:nvCxnSpPr>
          <p:spPr>
            <a:xfrm>
              <a:off x="2310062" y="1615669"/>
              <a:ext cx="723041" cy="1204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724402C-D112-58C8-EAC8-6B9BB696147D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3748122" y="3211573"/>
              <a:ext cx="7230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5B91CF7-751E-B180-B861-E0BC69E9094C}"/>
                </a:ext>
              </a:extLst>
            </p:cNvPr>
            <p:cNvCxnSpPr>
              <a:stCxn id="3" idx="3"/>
              <a:endCxn id="5" idx="1"/>
            </p:cNvCxnSpPr>
            <p:nvPr/>
          </p:nvCxnSpPr>
          <p:spPr>
            <a:xfrm>
              <a:off x="4463142" y="1615669"/>
              <a:ext cx="7230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FFB575-0CE3-671C-BAA8-0E14F989E8CF}"/>
                </a:ext>
              </a:extLst>
            </p:cNvPr>
            <p:cNvSpPr/>
            <p:nvPr/>
          </p:nvSpPr>
          <p:spPr>
            <a:xfrm>
              <a:off x="6624243" y="2819687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Result got from the finetuned model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47F1D8-F34A-C3CE-7777-A8D7180CDD99}"/>
                </a:ext>
              </a:extLst>
            </p:cNvPr>
            <p:cNvCxnSpPr>
              <a:stCxn id="6" idx="3"/>
              <a:endCxn id="27" idx="1"/>
            </p:cNvCxnSpPr>
            <p:nvPr/>
          </p:nvCxnSpPr>
          <p:spPr>
            <a:xfrm>
              <a:off x="5901202" y="3211573"/>
              <a:ext cx="7230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237235" y="328676"/>
            <a:ext cx="4004755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</a:t>
            </a:r>
          </a:p>
        </p:txBody>
      </p:sp>
      <p:sp>
        <p:nvSpPr>
          <p:cNvPr id="74" name="Google Shape;74;p6"/>
          <p:cNvSpPr txBox="1"/>
          <p:nvPr/>
        </p:nvSpPr>
        <p:spPr>
          <a:xfrm>
            <a:off x="540750" y="1204400"/>
            <a:ext cx="80625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Python:</a:t>
            </a:r>
            <a:r>
              <a:rPr lang="en-US" sz="2000">
                <a:solidFill>
                  <a:schemeClr val="dk1"/>
                </a:solidFill>
              </a:rPr>
              <a:t> Programming language used for scripting and training.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PyTorch:</a:t>
            </a:r>
            <a:r>
              <a:rPr lang="en-US" sz="2000">
                <a:solidFill>
                  <a:schemeClr val="dk1"/>
                </a:solidFill>
              </a:rPr>
              <a:t> Deep learning framework for model training.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Hugging Face Transformers:</a:t>
            </a:r>
            <a:r>
              <a:rPr lang="en-US" sz="2000">
                <a:solidFill>
                  <a:schemeClr val="dk1"/>
                </a:solidFill>
              </a:rPr>
              <a:t> Library for working with transformer models.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Bits and Bytes:</a:t>
            </a:r>
            <a:r>
              <a:rPr lang="en-US" sz="2000">
                <a:solidFill>
                  <a:schemeClr val="dk1"/>
                </a:solidFill>
              </a:rPr>
              <a:t> Quantization library for memory-efficient training.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LoRA:</a:t>
            </a:r>
            <a:r>
              <a:rPr lang="en-US" sz="2000">
                <a:solidFill>
                  <a:schemeClr val="dk1"/>
                </a:solidFill>
              </a:rPr>
              <a:t> Low-Rank Adaptation for efficient fine-tuning.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CUDA:</a:t>
            </a:r>
            <a:r>
              <a:rPr lang="en-US" sz="2000">
                <a:solidFill>
                  <a:schemeClr val="dk1"/>
                </a:solidFill>
              </a:rPr>
              <a:t> GPU acceleration for training.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237236" y="318007"/>
            <a:ext cx="6383570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MEMBERS AND CONTRIBUTION:</a:t>
            </a:r>
          </a:p>
        </p:txBody>
      </p:sp>
      <p:sp>
        <p:nvSpPr>
          <p:cNvPr id="80" name="Google Shape;80;p7"/>
          <p:cNvSpPr txBox="1"/>
          <p:nvPr/>
        </p:nvSpPr>
        <p:spPr>
          <a:xfrm>
            <a:off x="1020200" y="1133550"/>
            <a:ext cx="71838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MITHUN KUMAR B: </a:t>
            </a:r>
            <a:r>
              <a:rPr lang="en-US" dirty="0"/>
              <a:t>Created the chatbot using transformers and executed query to get result from the model.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JAYASURYA M:</a:t>
            </a:r>
            <a:r>
              <a:rPr lang="en-US" dirty="0"/>
              <a:t> Finetuned the LLM llama-2 model using guanaco dataset.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GOWTHAM S: </a:t>
            </a:r>
            <a:r>
              <a:rPr lang="en-US" dirty="0"/>
              <a:t>Guanaco dataset is taken from hugging face and modified the dataset for the model.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2467626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86" name="Google Shape;86;p8"/>
          <p:cNvSpPr txBox="1"/>
          <p:nvPr/>
        </p:nvSpPr>
        <p:spPr>
          <a:xfrm>
            <a:off x="750975" y="1256550"/>
            <a:ext cx="79632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Fine-tuning the LLaMA-2 model using the Guanaco dataset with 4-bit quantization and LoRA provides an efficient approach to adapt large language models with limited resources. 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This method ensures high performance while optimizing computational costs, making advanced NLP tasks more accessible to a broader audience.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428</Words>
  <Application>Microsoft Office PowerPoint</Application>
  <PresentationFormat>On-screen Show 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PROBLEM STATEMENT</vt:lpstr>
      <vt:lpstr>UNIQUE IDEA</vt:lpstr>
      <vt:lpstr>FEATURES OFFERED</vt:lpstr>
      <vt:lpstr>PROCESS WORK FLOW</vt:lpstr>
      <vt:lpstr>ARCHITECTURE DIAGRAM</vt:lpstr>
      <vt:lpstr>TECHNOLOGIES USED</vt:lpstr>
      <vt:lpstr>TEAM MEMBERS AND CONTRIBUTION: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Ajeya Krishna</dc:creator>
  <cp:lastModifiedBy>mithun kumar</cp:lastModifiedBy>
  <cp:revision>3</cp:revision>
  <dcterms:created xsi:type="dcterms:W3CDTF">2024-07-12T12:49:22Z</dcterms:created>
  <dcterms:modified xsi:type="dcterms:W3CDTF">2024-07-13T15:25:02Z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2024-07-12T00:00:00Z</vt:filetime>
  </property>
</Properties>
</file>