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360" r:id="rId5"/>
    <p:sldId id="265" r:id="rId6"/>
    <p:sldId id="326" r:id="rId7"/>
    <p:sldId id="261" r:id="rId8"/>
    <p:sldId id="276" r:id="rId9"/>
    <p:sldId id="356" r:id="rId10"/>
    <p:sldId id="35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51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25" autoAdjust="0"/>
  </p:normalViewPr>
  <p:slideViewPr>
    <p:cSldViewPr snapToGrid="0" showGuides="1">
      <p:cViewPr varScale="1">
        <p:scale>
          <a:sx n="80" d="100"/>
          <a:sy n="80" d="100"/>
        </p:scale>
        <p:origin x="56" y="168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4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5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3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8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en-US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6" name="Slide Number Placeholder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/>
          <a:lstStyle/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>
            <a:normAutofit/>
          </a:bodyPr>
          <a:lstStyle>
            <a:lvl1pPr>
              <a:defRPr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9" name="Date Placeholder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9" name="Slide Number Placeholder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anchor="b"/>
          <a:lstStyle>
            <a:lvl1pPr>
              <a:defRPr sz="6000" spc="0"/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anchor="t"/>
          <a:lstStyle>
            <a:lvl1pPr>
              <a:defRPr strike="noStrike"/>
            </a:lvl1pPr>
          </a:lstStyle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anchor="t">
            <a:normAutofit/>
          </a:bodyPr>
          <a:lstStyle>
            <a:lvl1pPr marL="0" indent="0">
              <a:defRPr/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3" name="Slide Number Placeholder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2/3/20XX</a:t>
            </a:r>
            <a:endParaRPr lang="en-US" spc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  <a:endParaRPr lang="en-US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ashboard.saskatchewan.ca/business-economy/business-industry-trade/crop-produ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86996-3F9C-48D9-9B0A-0A2614B99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975" y="1695450"/>
            <a:ext cx="4452938" cy="4029075"/>
          </a:xfrm>
        </p:spPr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97E438EC-C32B-4BA7-B7BF-D7C47B983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/>
          <a:lstStyle/>
          <a:p>
            <a:r>
              <a:rPr lang="en-US" dirty="0"/>
              <a:t>Mithun Paulose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9BEF89-76DD-44A7-ACB9-8CB72C11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6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rops, green and pink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113" y="0"/>
            <a:ext cx="7851775" cy="1239838"/>
          </a:xfr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2ACDBA3-4BE2-42F0-92E3-2F8D173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1822B818-ED8E-4960-B317-DFD7E162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69C3C4C-56D4-C5AD-63B7-1F492FDEB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240" y="2312988"/>
            <a:ext cx="4367394" cy="3651250"/>
          </a:xfrm>
        </p:spPr>
      </p:pic>
    </p:spTree>
    <p:extLst>
      <p:ext uri="{BB962C8B-B14F-4D97-AF65-F5344CB8AC3E}">
        <p14:creationId xmlns:p14="http://schemas.microsoft.com/office/powerpoint/2010/main" val="104431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rops, green and pink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113" y="0"/>
            <a:ext cx="7851775" cy="1239838"/>
          </a:xfr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2ACDBA3-4BE2-42F0-92E3-2F8D173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1822B818-ED8E-4960-B317-DFD7E162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 descr="A graph showing a graph&#10;&#10;Description automatically generated">
            <a:extLst>
              <a:ext uri="{FF2B5EF4-FFF2-40B4-BE49-F238E27FC236}">
                <a16:creationId xmlns:a16="http://schemas.microsoft.com/office/drawing/2014/main" id="{F6AD6179-58C3-E100-1A1D-9FAA9CD83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030" y="1603374"/>
            <a:ext cx="10585822" cy="49783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1085A-8B53-BA71-F947-5DB328A71474}"/>
              </a:ext>
            </a:extLst>
          </p:cNvPr>
          <p:cNvSpPr txBox="1"/>
          <p:nvPr/>
        </p:nvSpPr>
        <p:spPr>
          <a:xfrm>
            <a:off x="901148" y="123694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Time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597FD-1961-AD9B-8739-FD38B0AF6F74}"/>
              </a:ext>
            </a:extLst>
          </p:cNvPr>
          <p:cNvSpPr txBox="1"/>
          <p:nvPr/>
        </p:nvSpPr>
        <p:spPr>
          <a:xfrm>
            <a:off x="8189843" y="800140"/>
            <a:ext cx="405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MAE: 5.089997318492217</a:t>
            </a:r>
          </a:p>
          <a:p>
            <a:r>
              <a:rPr lang="en-US" dirty="0"/>
              <a:t>RMSE: 6.313711331063426</a:t>
            </a:r>
          </a:p>
        </p:txBody>
      </p:sp>
    </p:spTree>
    <p:extLst>
      <p:ext uri="{BB962C8B-B14F-4D97-AF65-F5344CB8AC3E}">
        <p14:creationId xmlns:p14="http://schemas.microsoft.com/office/powerpoint/2010/main" val="158754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rops, green and pink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113" y="0"/>
            <a:ext cx="7851775" cy="1239838"/>
          </a:xfr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 descr="A green squares with numbers&#10;&#10;Description automatically generated">
            <a:extLst>
              <a:ext uri="{FF2B5EF4-FFF2-40B4-BE49-F238E27FC236}">
                <a16:creationId xmlns:a16="http://schemas.microsoft.com/office/drawing/2014/main" id="{A8A204D1-0E6F-DCD6-26F7-99C782B12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550" y="1812056"/>
            <a:ext cx="4891297" cy="3651250"/>
          </a:xfrm>
        </p:spPr>
      </p:pic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48E2732D-5059-84E2-8C3C-E5191119D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6086"/>
            <a:ext cx="4934204" cy="3683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CE4308-0796-7FEB-2B15-46C1D805EE85}"/>
              </a:ext>
            </a:extLst>
          </p:cNvPr>
          <p:cNvSpPr txBox="1"/>
          <p:nvPr/>
        </p:nvSpPr>
        <p:spPr>
          <a:xfrm>
            <a:off x="1124712" y="135172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Flax Mean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1A4C1-FA46-A4E8-F745-28D5717F8902}"/>
              </a:ext>
            </a:extLst>
          </p:cNvPr>
          <p:cNvSpPr txBox="1"/>
          <p:nvPr/>
        </p:nvSpPr>
        <p:spPr>
          <a:xfrm>
            <a:off x="8441237" y="133329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Flax Std</a:t>
            </a:r>
          </a:p>
        </p:txBody>
      </p:sp>
    </p:spTree>
    <p:extLst>
      <p:ext uri="{BB962C8B-B14F-4D97-AF65-F5344CB8AC3E}">
        <p14:creationId xmlns:p14="http://schemas.microsoft.com/office/powerpoint/2010/main" val="228039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rops, green and pink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113" y="0"/>
            <a:ext cx="7851775" cy="1239838"/>
          </a:xfr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E4308-0796-7FEB-2B15-46C1D805EE85}"/>
              </a:ext>
            </a:extLst>
          </p:cNvPr>
          <p:cNvSpPr txBox="1"/>
          <p:nvPr/>
        </p:nvSpPr>
        <p:spPr>
          <a:xfrm>
            <a:off x="1124712" y="1351722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1A4C1-FA46-A4E8-F745-28D5717F8902}"/>
              </a:ext>
            </a:extLst>
          </p:cNvPr>
          <p:cNvSpPr txBox="1"/>
          <p:nvPr/>
        </p:nvSpPr>
        <p:spPr>
          <a:xfrm>
            <a:off x="8441237" y="13332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</a:t>
            </a:r>
          </a:p>
        </p:txBody>
      </p:sp>
      <p:pic>
        <p:nvPicPr>
          <p:cNvPr id="17" name="Content Placeholder 16" descr="A diagram of a graph&#10;&#10;Description automatically generated">
            <a:extLst>
              <a:ext uri="{FF2B5EF4-FFF2-40B4-BE49-F238E27FC236}">
                <a16:creationId xmlns:a16="http://schemas.microsoft.com/office/drawing/2014/main" id="{CD42BE13-9E2D-C596-150F-1837E395E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617" y="1832937"/>
            <a:ext cx="4830423" cy="4265907"/>
          </a:xfrm>
        </p:spPr>
      </p:pic>
      <p:pic>
        <p:nvPicPr>
          <p:cNvPr id="19" name="Picture 18" descr="A graph of blue bars&#10;&#10;Description automatically generated">
            <a:extLst>
              <a:ext uri="{FF2B5EF4-FFF2-40B4-BE49-F238E27FC236}">
                <a16:creationId xmlns:a16="http://schemas.microsoft.com/office/drawing/2014/main" id="{90F408AD-E5FC-02B1-6526-EDC5AFC8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37" y="1774273"/>
            <a:ext cx="5143764" cy="43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8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rops, green and pink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113" y="0"/>
            <a:ext cx="7851775" cy="1239838"/>
          </a:xfr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E4308-0796-7FEB-2B15-46C1D805EE85}"/>
              </a:ext>
            </a:extLst>
          </p:cNvPr>
          <p:cNvSpPr txBox="1"/>
          <p:nvPr/>
        </p:nvSpPr>
        <p:spPr>
          <a:xfrm>
            <a:off x="1124712" y="1351722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</p:txBody>
      </p:sp>
      <p:pic>
        <p:nvPicPr>
          <p:cNvPr id="5" name="Content Placeholder 4" descr="A graph of two people&#10;&#10;Description automatically generated">
            <a:extLst>
              <a:ext uri="{FF2B5EF4-FFF2-40B4-BE49-F238E27FC236}">
                <a16:creationId xmlns:a16="http://schemas.microsoft.com/office/drawing/2014/main" id="{68E3B1A8-AFF4-6C30-A01D-1035326B4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4286" y="2312988"/>
            <a:ext cx="4639302" cy="3651250"/>
          </a:xfrm>
        </p:spPr>
      </p:pic>
    </p:spTree>
    <p:extLst>
      <p:ext uri="{BB962C8B-B14F-4D97-AF65-F5344CB8AC3E}">
        <p14:creationId xmlns:p14="http://schemas.microsoft.com/office/powerpoint/2010/main" val="112122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9FE-C0A3-47FC-8C77-C41D0C0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/>
        </p:blipFill>
        <p:spPr>
          <a:xfrm>
            <a:off x="0" y="0"/>
            <a:ext cx="4871651" cy="4716849"/>
          </a:xfrm>
        </p:spPr>
      </p:pic>
      <p:pic>
        <p:nvPicPr>
          <p:cNvPr id="12" name="Picture Placeholder 11" descr="A person standing in a greenhouse">
            <a:extLst>
              <a:ext uri="{FF2B5EF4-FFF2-40B4-BE49-F238E27FC236}">
                <a16:creationId xmlns:a16="http://schemas.microsoft.com/office/drawing/2014/main" id="{F5F3B56C-4EE4-4D49-8191-08FE8C1A6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" b="523"/>
          <a:stretch/>
        </p:blipFill>
        <p:spPr>
          <a:xfrm>
            <a:off x="3261367" y="4226721"/>
            <a:ext cx="2792336" cy="26312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06F-7E28-44E5-BC03-EC01665A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>
            <a:normAutofit/>
          </a:bodyPr>
          <a:lstStyle/>
          <a:p>
            <a:r>
              <a:rPr lang="en-US" dirty="0"/>
              <a:t>Flax seed showed strong correlation to time, making it a strong candidate for future predictions.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7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335A-5ECE-43C8-B81D-FB11A0598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BAAE-F3C2-4167-8E55-3D4A3B8F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Mithun Paulose</a:t>
            </a:r>
          </a:p>
          <a:p>
            <a:r>
              <a:rPr lang="en-US" dirty="0"/>
              <a:t>mithun961@gmail.com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815B-0184-4E8F-B571-C492B907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913ABB5F-0386-46D2-984D-F772DEC67B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0397" y="4570"/>
            <a:ext cx="3084612" cy="3481579"/>
          </a:xfrm>
        </p:spPr>
      </p:pic>
      <p:pic>
        <p:nvPicPr>
          <p:cNvPr id="16" name="Picture Placeholder 15" descr="A picture containing person, wheel barrow, plants, green, vegetable">
            <a:extLst>
              <a:ext uri="{FF2B5EF4-FFF2-40B4-BE49-F238E27FC236}">
                <a16:creationId xmlns:a16="http://schemas.microsoft.com/office/drawing/2014/main" id="{A691FEAE-FE9B-4F51-8E02-402437FA3B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2300" y="0"/>
            <a:ext cx="2679700" cy="3483864"/>
          </a:xfrm>
        </p:spPr>
      </p:pic>
      <p:pic>
        <p:nvPicPr>
          <p:cNvPr id="14" name="Picture Placeholder 13" descr="A person standing in a greenhouse">
            <a:extLst>
              <a:ext uri="{FF2B5EF4-FFF2-40B4-BE49-F238E27FC236}">
                <a16:creationId xmlns:a16="http://schemas.microsoft.com/office/drawing/2014/main" id="{8706E96D-2B8F-45D1-8BDA-C66A1827E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115" y="3531870"/>
            <a:ext cx="3084612" cy="3326130"/>
          </a:xfrm>
        </p:spPr>
      </p:pic>
      <p:pic>
        <p:nvPicPr>
          <p:cNvPr id="18" name="Picture Placeholder 17" descr="A picture containing people, standing together in a greenhouse">
            <a:extLst>
              <a:ext uri="{FF2B5EF4-FFF2-40B4-BE49-F238E27FC236}">
                <a16:creationId xmlns:a16="http://schemas.microsoft.com/office/drawing/2014/main" id="{26421B3B-62C4-436B-9D85-8D6D4E337D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4858" y="3531870"/>
            <a:ext cx="2679700" cy="3326130"/>
          </a:xfr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47D40C6-87B1-48BA-A5F4-713A846F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Collection and Preprocessing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21" name="Picture Placeholder 20" descr="Seedling soil in the sunlight">
            <a:extLst>
              <a:ext uri="{FF2B5EF4-FFF2-40B4-BE49-F238E27FC236}">
                <a16:creationId xmlns:a16="http://schemas.microsoft.com/office/drawing/2014/main" id="{3DBC1EA4-CEC0-4946-B147-DB5F70AB5C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/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E8F3-DB96-45A9-B559-6A3E156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Placeholder 15" descr="Seedling soil in the sunlight">
            <a:extLst>
              <a:ext uri="{FF2B5EF4-FFF2-40B4-BE49-F238E27FC236}">
                <a16:creationId xmlns:a16="http://schemas.microsoft.com/office/drawing/2014/main" id="{3CB8AD46-F0A9-4BC7-9654-CFD400CE12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" b="252"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13AEC-8150-4417-8371-8F675C0C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7/31/2023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664F-D996-450A-B049-CB96E808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DEF738F3-3ED1-4807-B7DF-B6B70629C4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182"/>
          <a:stretch/>
        </p:blipFill>
        <p:spPr/>
      </p:pic>
      <p:pic>
        <p:nvPicPr>
          <p:cNvPr id="18" name="Picture Placeholder 17" descr="A person standing in a greenhouse">
            <a:extLst>
              <a:ext uri="{FF2B5EF4-FFF2-40B4-BE49-F238E27FC236}">
                <a16:creationId xmlns:a16="http://schemas.microsoft.com/office/drawing/2014/main" id="{59596EF7-C31A-47EF-8885-44BE94DB19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/>
      </p:pic>
      <p:pic>
        <p:nvPicPr>
          <p:cNvPr id="25" name="Picture Placeholder 24" descr="A picture containing person, wheel barrow, plants, green, vegetable">
            <a:extLst>
              <a:ext uri="{FF2B5EF4-FFF2-40B4-BE49-F238E27FC236}">
                <a16:creationId xmlns:a16="http://schemas.microsoft.com/office/drawing/2014/main" id="{26B4E439-15BE-4848-B2FE-CFA129F1B1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568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Flax seed production in Saskatchewan is progressing with time, somewhat exponentially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Analyzing Data for Weyburn( RM -67) in Saskatchewan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E8F3-DB96-45A9-B559-6A3E156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1E6C9135-E2D2-46B9-A009-739CE87E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7/31/2023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7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nting seedlings">
            <a:extLst>
              <a:ext uri="{FF2B5EF4-FFF2-40B4-BE49-F238E27FC236}">
                <a16:creationId xmlns:a16="http://schemas.microsoft.com/office/drawing/2014/main" id="{1D72F91E-78DC-4ED2-886A-750102A08E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D335A-5ECE-43C8-B81D-FB11A059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BAAE-F3C2-4167-8E55-3D4A3B8F9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There are steep drops and steep rises in certain years, and it would be desirable to predict them beforehand</a:t>
            </a:r>
          </a:p>
        </p:txBody>
      </p:sp>
    </p:spTree>
    <p:extLst>
      <p:ext uri="{BB962C8B-B14F-4D97-AF65-F5344CB8AC3E}">
        <p14:creationId xmlns:p14="http://schemas.microsoft.com/office/powerpoint/2010/main" val="378934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anchor="b"/>
          <a:lstStyle/>
          <a:p>
            <a:r>
              <a:rPr lang="en-US" dirty="0"/>
              <a:t>Data Collection and Preprocessing</a:t>
            </a:r>
          </a:p>
        </p:txBody>
      </p:sp>
      <p:pic>
        <p:nvPicPr>
          <p:cNvPr id="23" name="Picture Placeholder 22" descr="Seedling soil in the sunlight">
            <a:extLst>
              <a:ext uri="{FF2B5EF4-FFF2-40B4-BE49-F238E27FC236}">
                <a16:creationId xmlns:a16="http://schemas.microsoft.com/office/drawing/2014/main" id="{2D95C522-0673-42BF-B02A-D92BB4AA3D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3" y="3978381"/>
            <a:ext cx="12188647" cy="287961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E8F3-DB96-45A9-B559-6A3E156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5D67-1047-4B61-8543-296F4B4A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4FCD3792-12EA-4588-8197-F47A7C9F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4AE97-E42D-0F57-8914-3DCE4735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: </a:t>
            </a:r>
            <a:r>
              <a:rPr lang="en-US" dirty="0">
                <a:hlinkClick r:id="rId4"/>
              </a:rPr>
              <a:t>https://dashboard.saskatchewan.ca/business-economy/business-industry-trade/crop-production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about flax seed was clean, and not much effort was needed to fix it. There were 85 non-null values for flax production from 1938 to 2022, bushels per acre being the unit.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3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B9B0D-416F-4632-8530-27002FB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CAA82CD4-07C1-403F-9463-C28AF924A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17763" cy="6858000"/>
          </a:xfrm>
        </p:spPr>
      </p:pic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710A1955-F4D9-4D6A-8F17-5F7D9DC772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3048000" cy="6858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E9D1-0E12-4CA2-B5D3-036A7529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33815EDF-8F7C-4409-9266-EF1F240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3AE8B087-B9E6-A725-DB21-E4B1AD3EF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25718" y="2528877"/>
            <a:ext cx="9565419" cy="22391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04B25-2F05-2BB6-57F6-0144C58ED519}"/>
              </a:ext>
            </a:extLst>
          </p:cNvPr>
          <p:cNvSpPr txBox="1"/>
          <p:nvPr/>
        </p:nvSpPr>
        <p:spPr>
          <a:xfrm>
            <a:off x="1828800" y="5271715"/>
            <a:ext cx="716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Flax has strong positive correlation with Spring Wheat, Barley</a:t>
            </a:r>
          </a:p>
        </p:txBody>
      </p:sp>
    </p:spTree>
    <p:extLst>
      <p:ext uri="{BB962C8B-B14F-4D97-AF65-F5344CB8AC3E}">
        <p14:creationId xmlns:p14="http://schemas.microsoft.com/office/powerpoint/2010/main" val="193365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rops, green and pink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113" y="0"/>
            <a:ext cx="7851775" cy="1239838"/>
          </a:xfr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2ACDBA3-4BE2-42F0-92E3-2F8D173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1822B818-ED8E-4960-B317-DFD7E162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Content Placeholder 8" descr="A graph showing the growth of the flax&#10;&#10;Description automatically generated">
            <a:extLst>
              <a:ext uri="{FF2B5EF4-FFF2-40B4-BE49-F238E27FC236}">
                <a16:creationId xmlns:a16="http://schemas.microsoft.com/office/drawing/2014/main" id="{A77CAE37-A306-6F97-FA21-B22F155D3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704" y="1281582"/>
            <a:ext cx="4607663" cy="3651250"/>
          </a:xfrm>
        </p:spPr>
      </p:pic>
      <p:pic>
        <p:nvPicPr>
          <p:cNvPr id="11" name="Picture 10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A197473A-40A0-960C-B4E4-089813C3D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32" y="1281583"/>
            <a:ext cx="5410478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rops, green and pink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113" y="0"/>
            <a:ext cx="7851775" cy="1239838"/>
          </a:xfr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2ACDBA3-4BE2-42F0-92E3-2F8D173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1822B818-ED8E-4960-B317-DFD7E162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E43E62-8CEB-EE9D-E257-7C4294FD9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7668" y="1956230"/>
            <a:ext cx="5905804" cy="3124361"/>
          </a:xfrm>
        </p:spPr>
      </p:pic>
    </p:spTree>
    <p:extLst>
      <p:ext uri="{BB962C8B-B14F-4D97-AF65-F5344CB8AC3E}">
        <p14:creationId xmlns:p14="http://schemas.microsoft.com/office/powerpoint/2010/main" val="99725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rops, green and pink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113" y="0"/>
            <a:ext cx="7851775" cy="1239838"/>
          </a:xfrm>
        </p:spPr>
      </p:pic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1822B818-ED8E-4960-B317-DFD7E162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 descr="A graph showing a line of orange lines&#10;&#10;Description automatically generated">
            <a:extLst>
              <a:ext uri="{FF2B5EF4-FFF2-40B4-BE49-F238E27FC236}">
                <a16:creationId xmlns:a16="http://schemas.microsoft.com/office/drawing/2014/main" id="{F57B8B48-A8F8-87E3-7757-B0A6D5D02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929" y="1286965"/>
            <a:ext cx="9913481" cy="51121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EC878-DE54-B24B-0DEC-93DA43D3A719}"/>
              </a:ext>
            </a:extLst>
          </p:cNvPr>
          <p:cNvSpPr txBox="1"/>
          <p:nvPr/>
        </p:nvSpPr>
        <p:spPr>
          <a:xfrm>
            <a:off x="798929" y="800140"/>
            <a:ext cx="26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 Time series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8FA78-188B-BFB1-66B8-CB71EFDE1756}"/>
              </a:ext>
            </a:extLst>
          </p:cNvPr>
          <p:cNvSpPr txBox="1"/>
          <p:nvPr/>
        </p:nvSpPr>
        <p:spPr>
          <a:xfrm>
            <a:off x="8189843" y="800140"/>
            <a:ext cx="40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: 7.564135897223033</a:t>
            </a:r>
          </a:p>
        </p:txBody>
      </p:sp>
    </p:spTree>
    <p:extLst>
      <p:ext uri="{BB962C8B-B14F-4D97-AF65-F5344CB8AC3E}">
        <p14:creationId xmlns:p14="http://schemas.microsoft.com/office/powerpoint/2010/main" val="1555819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13122-F311-42FD-A551-F80E95967A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88FD9-F816-4DDA-AB4F-EFDCB988D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Sketchlines design</Template>
  <TotalTime>34</TotalTime>
  <Words>226</Words>
  <Application>Microsoft Office PowerPoint</Application>
  <PresentationFormat>Widescreen</PresentationFormat>
  <Paragraphs>67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Corbel</vt:lpstr>
      <vt:lpstr>SketchLinesVTI</vt:lpstr>
      <vt:lpstr>Final Project </vt:lpstr>
      <vt:lpstr>Agenda</vt:lpstr>
      <vt:lpstr>Introduction</vt:lpstr>
      <vt:lpstr>Problem</vt:lpstr>
      <vt:lpstr>Data Collection and Preprocessing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Mithun Paulose</dc:creator>
  <cp:lastModifiedBy>Mithun Paulose</cp:lastModifiedBy>
  <cp:revision>1</cp:revision>
  <dcterms:created xsi:type="dcterms:W3CDTF">2023-07-31T22:10:49Z</dcterms:created>
  <dcterms:modified xsi:type="dcterms:W3CDTF">2023-07-31T22:45:03Z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