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76" r:id="rId3"/>
    <p:sldId id="257" r:id="rId4"/>
    <p:sldId id="279" r:id="rId5"/>
    <p:sldId id="275" r:id="rId6"/>
    <p:sldId id="259" r:id="rId7"/>
    <p:sldId id="260" r:id="rId8"/>
    <p:sldId id="265" r:id="rId9"/>
    <p:sldId id="269" r:id="rId10"/>
    <p:sldId id="267" r:id="rId11"/>
    <p:sldId id="270" r:id="rId12"/>
    <p:sldId id="272" r:id="rId13"/>
    <p:sldId id="273" r:id="rId14"/>
    <p:sldId id="274" r:id="rId15"/>
    <p:sldId id="271"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50978" autoAdjust="0"/>
  </p:normalViewPr>
  <p:slideViewPr>
    <p:cSldViewPr snapToGrid="0">
      <p:cViewPr varScale="1">
        <p:scale>
          <a:sx n="47" d="100"/>
          <a:sy n="47" d="100"/>
        </p:scale>
        <p:origin x="19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Mithuna\Data%20Analytics\Case%20Study%201\Cyclistic%20Visual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916666666666666E-2"/>
          <c:y val="8.8124109486314217E-2"/>
          <c:w val="0.72078297244094491"/>
          <c:h val="0.82375196850393706"/>
        </c:manualLayout>
      </c:layout>
      <c:pieChart>
        <c:varyColors val="1"/>
        <c:ser>
          <c:idx val="0"/>
          <c:order val="0"/>
          <c:tx>
            <c:strRef>
              <c:f>Sheet1!$C$1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5F7-45BD-A04D-7CA096451BA7}"/>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B5F7-45BD-A04D-7CA096451BA7}"/>
              </c:ext>
            </c:extLst>
          </c:dPt>
          <c:cat>
            <c:strRef>
              <c:f>Sheet1!$A$2:$A$3</c:f>
              <c:strCache>
                <c:ptCount val="2"/>
                <c:pt idx="0">
                  <c:v>Member</c:v>
                </c:pt>
                <c:pt idx="1">
                  <c:v>Casual</c:v>
                </c:pt>
              </c:strCache>
            </c:strRef>
          </c:cat>
          <c:val>
            <c:numRef>
              <c:f>Sheet1!$C$2:$C$3</c:f>
              <c:numCache>
                <c:formatCode>0.00%</c:formatCode>
                <c:ptCount val="2"/>
                <c:pt idx="0">
                  <c:v>0.61172353095545262</c:v>
                </c:pt>
                <c:pt idx="1">
                  <c:v>0.38827646904454738</c:v>
                </c:pt>
              </c:numCache>
            </c:numRef>
          </c:val>
          <c:extLst>
            <c:ext xmlns:c16="http://schemas.microsoft.com/office/drawing/2014/chart" uri="{C3380CC4-5D6E-409C-BE32-E72D297353CC}">
              <c16:uniqueId val="{00000004-B5F7-45BD-A04D-7CA096451BA7}"/>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12167466517655"/>
          <c:y val="3.9984439445069367E-2"/>
          <c:w val="0.22919996719160105"/>
          <c:h val="0.124793025871766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Avg Ride Length (Mins)</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549E-4886-BF64-FB8542855CF1}"/>
              </c:ext>
            </c:extLst>
          </c:dPt>
          <c:dLbls>
            <c:dLbl>
              <c:idx val="1"/>
              <c:layout>
                <c:manualLayout>
                  <c:x val="0"/>
                  <c:y val="-1.904761904761904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9E-4886-BF64-FB8542855CF1}"/>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Member</c:v>
                </c:pt>
                <c:pt idx="1">
                  <c:v>Casual</c:v>
                </c:pt>
              </c:strCache>
            </c:strRef>
          </c:cat>
          <c:val>
            <c:numRef>
              <c:f>Sheet1!$E$2:$E$3</c:f>
              <c:numCache>
                <c:formatCode>0.00</c:formatCode>
                <c:ptCount val="2"/>
                <c:pt idx="0">
                  <c:v>11.936666666666667</c:v>
                </c:pt>
                <c:pt idx="1">
                  <c:v>19.228333333333335</c:v>
                </c:pt>
              </c:numCache>
            </c:numRef>
          </c:val>
          <c:extLst>
            <c:ext xmlns:c16="http://schemas.microsoft.com/office/drawing/2014/chart" uri="{C3380CC4-5D6E-409C-BE32-E72D297353CC}">
              <c16:uniqueId val="{00000000-549E-4886-BF64-FB8542855CF1}"/>
            </c:ext>
          </c:extLst>
        </c:ser>
        <c:dLbls>
          <c:dLblPos val="outEnd"/>
          <c:showLegendKey val="0"/>
          <c:showVal val="1"/>
          <c:showCatName val="0"/>
          <c:showSerName val="0"/>
          <c:showPercent val="0"/>
          <c:showBubbleSize val="0"/>
        </c:dLbls>
        <c:gapWidth val="219"/>
        <c:overlap val="-27"/>
        <c:axId val="857104192"/>
        <c:axId val="161655776"/>
      </c:barChart>
      <c:catAx>
        <c:axId val="85710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1655776"/>
        <c:crosses val="autoZero"/>
        <c:auto val="1"/>
        <c:lblAlgn val="ctr"/>
        <c:lblOffset val="100"/>
        <c:noMultiLvlLbl val="0"/>
      </c:catAx>
      <c:valAx>
        <c:axId val="161655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a:t>
                </a:r>
                <a:r>
                  <a:rPr lang="en-US" sz="2000" baseline="0"/>
                  <a:t> Ride Length (Mins)</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5710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Sheet1!$P$1</c:f>
              <c:strCache>
                <c:ptCount val="1"/>
                <c:pt idx="0">
                  <c:v>Member</c:v>
                </c:pt>
              </c:strCache>
            </c:strRef>
          </c:tx>
          <c:spPr>
            <a:solidFill>
              <a:schemeClr val="accent1"/>
            </a:solidFill>
            <a:ln>
              <a:noFill/>
            </a:ln>
            <a:effectLst/>
          </c:spPr>
          <c:invertIfNegative val="0"/>
          <c:cat>
            <c:strRef>
              <c:f>Sheet1!$O$2:$O$4</c:f>
              <c:strCache>
                <c:ptCount val="3"/>
                <c:pt idx="0">
                  <c:v>Classic</c:v>
                </c:pt>
                <c:pt idx="1">
                  <c:v>Docked</c:v>
                </c:pt>
                <c:pt idx="2">
                  <c:v>Electric</c:v>
                </c:pt>
              </c:strCache>
            </c:strRef>
          </c:cat>
          <c:val>
            <c:numRef>
              <c:f>Sheet1!$P$2:$P$4</c:f>
              <c:numCache>
                <c:formatCode>General</c:formatCode>
                <c:ptCount val="3"/>
                <c:pt idx="0">
                  <c:v>1635227</c:v>
                </c:pt>
                <c:pt idx="1">
                  <c:v>0</c:v>
                </c:pt>
                <c:pt idx="2">
                  <c:v>1751751</c:v>
                </c:pt>
              </c:numCache>
            </c:numRef>
          </c:val>
          <c:extLst>
            <c:ext xmlns:c16="http://schemas.microsoft.com/office/drawing/2014/chart" uri="{C3380CC4-5D6E-409C-BE32-E72D297353CC}">
              <c16:uniqueId val="{00000000-4F87-4017-9EDB-7A0A92D8A09A}"/>
            </c:ext>
          </c:extLst>
        </c:ser>
        <c:ser>
          <c:idx val="1"/>
          <c:order val="1"/>
          <c:tx>
            <c:strRef>
              <c:f>Sheet1!$Q$1</c:f>
              <c:strCache>
                <c:ptCount val="1"/>
                <c:pt idx="0">
                  <c:v>Casual </c:v>
                </c:pt>
              </c:strCache>
            </c:strRef>
          </c:tx>
          <c:spPr>
            <a:solidFill>
              <a:schemeClr val="accent6"/>
            </a:solidFill>
            <a:ln>
              <a:noFill/>
            </a:ln>
            <a:effectLst/>
          </c:spPr>
          <c:invertIfNegative val="0"/>
          <c:cat>
            <c:strRef>
              <c:f>Sheet1!$O$2:$O$4</c:f>
              <c:strCache>
                <c:ptCount val="3"/>
                <c:pt idx="0">
                  <c:v>Classic</c:v>
                </c:pt>
                <c:pt idx="1">
                  <c:v>Docked</c:v>
                </c:pt>
                <c:pt idx="2">
                  <c:v>Electric</c:v>
                </c:pt>
              </c:strCache>
            </c:strRef>
          </c:cat>
          <c:val>
            <c:numRef>
              <c:f>Sheet1!$Q$2:$Q$4</c:f>
              <c:numCache>
                <c:formatCode>General</c:formatCode>
                <c:ptCount val="3"/>
                <c:pt idx="0">
                  <c:v>775452</c:v>
                </c:pt>
                <c:pt idx="1">
                  <c:v>131427</c:v>
                </c:pt>
                <c:pt idx="2">
                  <c:v>1242922</c:v>
                </c:pt>
              </c:numCache>
            </c:numRef>
          </c:val>
          <c:extLst>
            <c:ext xmlns:c16="http://schemas.microsoft.com/office/drawing/2014/chart" uri="{C3380CC4-5D6E-409C-BE32-E72D297353CC}">
              <c16:uniqueId val="{00000001-4F87-4017-9EDB-7A0A92D8A09A}"/>
            </c:ext>
          </c:extLst>
        </c:ser>
        <c:dLbls>
          <c:showLegendKey val="0"/>
          <c:showVal val="0"/>
          <c:showCatName val="0"/>
          <c:showSerName val="0"/>
          <c:showPercent val="0"/>
          <c:showBubbleSize val="0"/>
        </c:dLbls>
        <c:gapWidth val="219"/>
        <c:overlap val="-27"/>
        <c:axId val="227208144"/>
        <c:axId val="310213344"/>
      </c:barChart>
      <c:catAx>
        <c:axId val="22720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10213344"/>
        <c:crosses val="autoZero"/>
        <c:auto val="1"/>
        <c:lblAlgn val="ctr"/>
        <c:lblOffset val="100"/>
        <c:noMultiLvlLbl val="0"/>
      </c:catAx>
      <c:valAx>
        <c:axId val="310213344"/>
        <c:scaling>
          <c:orientation val="minMax"/>
          <c:max val="18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Total Number of Rides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27208144"/>
        <c:crosses val="autoZero"/>
        <c:crossBetween val="between"/>
        <c:majorUnit val="200000"/>
      </c:valAx>
      <c:spPr>
        <a:noFill/>
        <a:ln>
          <a:noFill/>
        </a:ln>
        <a:effectLst/>
      </c:spPr>
    </c:plotArea>
    <c:legend>
      <c:legendPos val="t"/>
      <c:layout>
        <c:manualLayout>
          <c:xMode val="edge"/>
          <c:yMode val="edge"/>
          <c:x val="0.35020636482939632"/>
          <c:y val="2.1428571428571429E-2"/>
          <c:w val="0.43025674364479921"/>
          <c:h val="7.1469816272965878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Sheet1!$B$13</c:f>
              <c:strCache>
                <c:ptCount val="1"/>
                <c:pt idx="0">
                  <c:v>Member</c:v>
                </c:pt>
              </c:strCache>
            </c:strRef>
          </c:tx>
          <c:spPr>
            <a:solidFill>
              <a:schemeClr val="accent1"/>
            </a:solidFill>
            <a:ln>
              <a:noFill/>
            </a:ln>
            <a:effectLst/>
          </c:spPr>
          <c:invertIfNegative val="0"/>
          <c:cat>
            <c:strRef>
              <c:f>Sheet1!$A$14:$A$17</c:f>
              <c:strCache>
                <c:ptCount val="4"/>
                <c:pt idx="0">
                  <c:v>Fall</c:v>
                </c:pt>
                <c:pt idx="1">
                  <c:v>Winter</c:v>
                </c:pt>
                <c:pt idx="2">
                  <c:v>Spring</c:v>
                </c:pt>
                <c:pt idx="3">
                  <c:v>Summer</c:v>
                </c:pt>
              </c:strCache>
            </c:strRef>
          </c:cat>
          <c:val>
            <c:numRef>
              <c:f>Sheet1!$B$14:$B$17</c:f>
              <c:numCache>
                <c:formatCode>General</c:formatCode>
                <c:ptCount val="4"/>
                <c:pt idx="0">
                  <c:v>950191</c:v>
                </c:pt>
                <c:pt idx="1">
                  <c:v>414118</c:v>
                </c:pt>
                <c:pt idx="2">
                  <c:v>807282</c:v>
                </c:pt>
                <c:pt idx="3">
                  <c:v>1215387</c:v>
                </c:pt>
              </c:numCache>
            </c:numRef>
          </c:val>
          <c:extLst>
            <c:ext xmlns:c16="http://schemas.microsoft.com/office/drawing/2014/chart" uri="{C3380CC4-5D6E-409C-BE32-E72D297353CC}">
              <c16:uniqueId val="{00000000-5164-4EC6-9AFD-2C50ACD55385}"/>
            </c:ext>
          </c:extLst>
        </c:ser>
        <c:ser>
          <c:idx val="1"/>
          <c:order val="1"/>
          <c:tx>
            <c:strRef>
              <c:f>Sheet1!$C$13</c:f>
              <c:strCache>
                <c:ptCount val="1"/>
                <c:pt idx="0">
                  <c:v>Casual</c:v>
                </c:pt>
              </c:strCache>
            </c:strRef>
          </c:tx>
          <c:spPr>
            <a:solidFill>
              <a:schemeClr val="accent6"/>
            </a:solidFill>
            <a:ln>
              <a:noFill/>
            </a:ln>
            <a:effectLst/>
          </c:spPr>
          <c:invertIfNegative val="0"/>
          <c:cat>
            <c:strRef>
              <c:f>Sheet1!$A$14:$A$17</c:f>
              <c:strCache>
                <c:ptCount val="4"/>
                <c:pt idx="0">
                  <c:v>Fall</c:v>
                </c:pt>
                <c:pt idx="1">
                  <c:v>Winter</c:v>
                </c:pt>
                <c:pt idx="2">
                  <c:v>Spring</c:v>
                </c:pt>
                <c:pt idx="3">
                  <c:v>Summer</c:v>
                </c:pt>
              </c:strCache>
            </c:strRef>
          </c:cat>
          <c:val>
            <c:numRef>
              <c:f>Sheet1!$C$14:$C$17</c:f>
              <c:numCache>
                <c:formatCode>General</c:formatCode>
                <c:ptCount val="4"/>
                <c:pt idx="0">
                  <c:v>581897</c:v>
                </c:pt>
                <c:pt idx="1">
                  <c:v>122177</c:v>
                </c:pt>
                <c:pt idx="2">
                  <c:v>423675</c:v>
                </c:pt>
                <c:pt idx="3">
                  <c:v>1022052</c:v>
                </c:pt>
              </c:numCache>
            </c:numRef>
          </c:val>
          <c:extLst>
            <c:ext xmlns:c16="http://schemas.microsoft.com/office/drawing/2014/chart" uri="{C3380CC4-5D6E-409C-BE32-E72D297353CC}">
              <c16:uniqueId val="{00000001-5164-4EC6-9AFD-2C50ACD55385}"/>
            </c:ext>
          </c:extLst>
        </c:ser>
        <c:dLbls>
          <c:showLegendKey val="0"/>
          <c:showVal val="0"/>
          <c:showCatName val="0"/>
          <c:showSerName val="0"/>
          <c:showPercent val="0"/>
          <c:showBubbleSize val="0"/>
        </c:dLbls>
        <c:gapWidth val="219"/>
        <c:overlap val="-27"/>
        <c:axId val="272523136"/>
        <c:axId val="159066272"/>
      </c:barChart>
      <c:catAx>
        <c:axId val="27252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9066272"/>
        <c:crosses val="autoZero"/>
        <c:auto val="1"/>
        <c:lblAlgn val="ctr"/>
        <c:lblOffset val="100"/>
        <c:noMultiLvlLbl val="0"/>
      </c:catAx>
      <c:valAx>
        <c:axId val="159066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Total Rides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725231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Sheet1!$R$13</c:f>
              <c:strCache>
                <c:ptCount val="1"/>
                <c:pt idx="0">
                  <c:v>Member</c:v>
                </c:pt>
              </c:strCache>
            </c:strRef>
          </c:tx>
          <c:spPr>
            <a:solidFill>
              <a:schemeClr val="accent1"/>
            </a:solidFill>
            <a:ln>
              <a:noFill/>
            </a:ln>
            <a:effectLst/>
          </c:spPr>
          <c:invertIfNegative val="0"/>
          <c:cat>
            <c:strRef>
              <c:f>Sheet1!$O$14:$O$17</c:f>
              <c:strCache>
                <c:ptCount val="4"/>
                <c:pt idx="0">
                  <c:v>Fall</c:v>
                </c:pt>
                <c:pt idx="1">
                  <c:v>Winter</c:v>
                </c:pt>
                <c:pt idx="2">
                  <c:v>Spring</c:v>
                </c:pt>
                <c:pt idx="3">
                  <c:v>Summer</c:v>
                </c:pt>
              </c:strCache>
            </c:strRef>
          </c:cat>
          <c:val>
            <c:numRef>
              <c:f>Sheet1!$R$14:$R$17</c:f>
              <c:numCache>
                <c:formatCode>0.00</c:formatCode>
                <c:ptCount val="4"/>
                <c:pt idx="0">
                  <c:v>11.633333333333333</c:v>
                </c:pt>
                <c:pt idx="1">
                  <c:v>10.01</c:v>
                </c:pt>
                <c:pt idx="2">
                  <c:v>11.56</c:v>
                </c:pt>
                <c:pt idx="3">
                  <c:v>13.078333333333335</c:v>
                </c:pt>
              </c:numCache>
            </c:numRef>
          </c:val>
          <c:extLst>
            <c:ext xmlns:c16="http://schemas.microsoft.com/office/drawing/2014/chart" uri="{C3380CC4-5D6E-409C-BE32-E72D297353CC}">
              <c16:uniqueId val="{00000000-7922-46A4-9545-05090E4C93A1}"/>
            </c:ext>
          </c:extLst>
        </c:ser>
        <c:ser>
          <c:idx val="1"/>
          <c:order val="1"/>
          <c:tx>
            <c:strRef>
              <c:f>Sheet1!$S$13</c:f>
              <c:strCache>
                <c:ptCount val="1"/>
                <c:pt idx="0">
                  <c:v>Casual</c:v>
                </c:pt>
              </c:strCache>
            </c:strRef>
          </c:tx>
          <c:spPr>
            <a:solidFill>
              <a:schemeClr val="accent6"/>
            </a:solidFill>
            <a:ln>
              <a:noFill/>
            </a:ln>
            <a:effectLst/>
          </c:spPr>
          <c:invertIfNegative val="0"/>
          <c:cat>
            <c:strRef>
              <c:f>Sheet1!$O$14:$O$17</c:f>
              <c:strCache>
                <c:ptCount val="4"/>
                <c:pt idx="0">
                  <c:v>Fall</c:v>
                </c:pt>
                <c:pt idx="1">
                  <c:v>Winter</c:v>
                </c:pt>
                <c:pt idx="2">
                  <c:v>Spring</c:v>
                </c:pt>
                <c:pt idx="3">
                  <c:v>Summer</c:v>
                </c:pt>
              </c:strCache>
            </c:strRef>
          </c:cat>
          <c:val>
            <c:numRef>
              <c:f>Sheet1!$S$14:$S$17</c:f>
              <c:numCache>
                <c:formatCode>0.00</c:formatCode>
                <c:ptCount val="4"/>
                <c:pt idx="0">
                  <c:v>17.774999999999999</c:v>
                </c:pt>
                <c:pt idx="1">
                  <c:v>12.941666666666666</c:v>
                </c:pt>
                <c:pt idx="2">
                  <c:v>19.09333333333333</c:v>
                </c:pt>
                <c:pt idx="3">
                  <c:v>20.865000000000002</c:v>
                </c:pt>
              </c:numCache>
            </c:numRef>
          </c:val>
          <c:extLst>
            <c:ext xmlns:c16="http://schemas.microsoft.com/office/drawing/2014/chart" uri="{C3380CC4-5D6E-409C-BE32-E72D297353CC}">
              <c16:uniqueId val="{00000001-7922-46A4-9545-05090E4C93A1}"/>
            </c:ext>
          </c:extLst>
        </c:ser>
        <c:dLbls>
          <c:showLegendKey val="0"/>
          <c:showVal val="0"/>
          <c:showCatName val="0"/>
          <c:showSerName val="0"/>
          <c:showPercent val="0"/>
          <c:showBubbleSize val="0"/>
        </c:dLbls>
        <c:gapWidth val="219"/>
        <c:overlap val="-27"/>
        <c:axId val="148453855"/>
        <c:axId val="310210464"/>
      </c:barChart>
      <c:catAx>
        <c:axId val="14845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10210464"/>
        <c:crosses val="autoZero"/>
        <c:auto val="1"/>
        <c:lblAlgn val="ctr"/>
        <c:lblOffset val="100"/>
        <c:noMultiLvlLbl val="0"/>
      </c:catAx>
      <c:valAx>
        <c:axId val="310210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 Ride Length (mins)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84538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Sheet1!$B$21</c:f>
              <c:strCache>
                <c:ptCount val="1"/>
                <c:pt idx="0">
                  <c:v>Member</c:v>
                </c:pt>
              </c:strCache>
            </c:strRef>
          </c:tx>
          <c:spPr>
            <a:solidFill>
              <a:schemeClr val="accent1"/>
            </a:solidFill>
            <a:ln>
              <a:noFill/>
            </a:ln>
            <a:effectLst/>
          </c:spPr>
          <c:invertIfNegative val="0"/>
          <c:cat>
            <c:numRef>
              <c:f>Sheet1!$A$22:$A$33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Sheet1!$B$22:$B$33</c:f>
              <c:numCache>
                <c:formatCode>General</c:formatCode>
                <c:ptCount val="12"/>
                <c:pt idx="0">
                  <c:v>401803</c:v>
                </c:pt>
                <c:pt idx="1">
                  <c:v>410894</c:v>
                </c:pt>
                <c:pt idx="2">
                  <c:v>389014</c:v>
                </c:pt>
                <c:pt idx="3">
                  <c:v>334467</c:v>
                </c:pt>
                <c:pt idx="4">
                  <c:v>226710</c:v>
                </c:pt>
                <c:pt idx="5">
                  <c:v>130905</c:v>
                </c:pt>
                <c:pt idx="6">
                  <c:v>142872</c:v>
                </c:pt>
                <c:pt idx="7">
                  <c:v>140341</c:v>
                </c:pt>
                <c:pt idx="8">
                  <c:v>186352</c:v>
                </c:pt>
                <c:pt idx="9">
                  <c:v>265562</c:v>
                </c:pt>
                <c:pt idx="10">
                  <c:v>355368</c:v>
                </c:pt>
                <c:pt idx="11">
                  <c:v>402690</c:v>
                </c:pt>
              </c:numCache>
            </c:numRef>
          </c:val>
          <c:extLst>
            <c:ext xmlns:c16="http://schemas.microsoft.com/office/drawing/2014/chart" uri="{C3380CC4-5D6E-409C-BE32-E72D297353CC}">
              <c16:uniqueId val="{00000000-8187-4DA3-A9AC-BDF1DE3018F3}"/>
            </c:ext>
          </c:extLst>
        </c:ser>
        <c:ser>
          <c:idx val="1"/>
          <c:order val="1"/>
          <c:tx>
            <c:strRef>
              <c:f>Sheet1!$C$21</c:f>
              <c:strCache>
                <c:ptCount val="1"/>
                <c:pt idx="0">
                  <c:v>Casual</c:v>
                </c:pt>
              </c:strCache>
            </c:strRef>
          </c:tx>
          <c:spPr>
            <a:solidFill>
              <a:schemeClr val="accent6"/>
            </a:solidFill>
            <a:ln>
              <a:noFill/>
            </a:ln>
            <a:effectLst/>
          </c:spPr>
          <c:invertIfNegative val="0"/>
          <c:cat>
            <c:numRef>
              <c:f>Sheet1!$A$22:$A$33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Sheet1!$C$22:$C$33</c:f>
              <c:numCache>
                <c:formatCode>General</c:formatCode>
                <c:ptCount val="12"/>
                <c:pt idx="0">
                  <c:v>389494</c:v>
                </c:pt>
                <c:pt idx="1">
                  <c:v>344497</c:v>
                </c:pt>
                <c:pt idx="2">
                  <c:v>285382</c:v>
                </c:pt>
                <c:pt idx="3">
                  <c:v>200031</c:v>
                </c:pt>
                <c:pt idx="4">
                  <c:v>96484</c:v>
                </c:pt>
                <c:pt idx="5">
                  <c:v>43050</c:v>
                </c:pt>
                <c:pt idx="6">
                  <c:v>38104</c:v>
                </c:pt>
                <c:pt idx="7">
                  <c:v>41023</c:v>
                </c:pt>
                <c:pt idx="8">
                  <c:v>59237</c:v>
                </c:pt>
                <c:pt idx="9">
                  <c:v>140226</c:v>
                </c:pt>
                <c:pt idx="10">
                  <c:v>224212</c:v>
                </c:pt>
                <c:pt idx="11">
                  <c:v>288061</c:v>
                </c:pt>
              </c:numCache>
            </c:numRef>
          </c:val>
          <c:extLst>
            <c:ext xmlns:c16="http://schemas.microsoft.com/office/drawing/2014/chart" uri="{C3380CC4-5D6E-409C-BE32-E72D297353CC}">
              <c16:uniqueId val="{00000001-8187-4DA3-A9AC-BDF1DE3018F3}"/>
            </c:ext>
          </c:extLst>
        </c:ser>
        <c:dLbls>
          <c:showLegendKey val="0"/>
          <c:showVal val="0"/>
          <c:showCatName val="0"/>
          <c:showSerName val="0"/>
          <c:showPercent val="0"/>
          <c:showBubbleSize val="0"/>
        </c:dLbls>
        <c:gapWidth val="219"/>
        <c:overlap val="-27"/>
        <c:axId val="853429472"/>
        <c:axId val="1327006544"/>
      </c:barChart>
      <c:dateAx>
        <c:axId val="85342947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327006544"/>
        <c:crosses val="autoZero"/>
        <c:auto val="1"/>
        <c:lblOffset val="100"/>
        <c:baseTimeUnit val="months"/>
      </c:dateAx>
      <c:valAx>
        <c:axId val="1327006544"/>
        <c:scaling>
          <c:orientation val="minMax"/>
        </c:scaling>
        <c:delete val="0"/>
        <c:axPos val="l"/>
        <c:majorGridlines>
          <c:spPr>
            <a:ln w="3175" cap="flat" cmpd="sng" algn="ctr">
              <a:solidFill>
                <a:schemeClr val="tx1">
                  <a:lumMod val="7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Total </a:t>
                </a:r>
                <a:r>
                  <a:rPr lang="en-US" sz="2000" baseline="0"/>
                  <a:t>Rides</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53429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Sheet1!$R$21</c:f>
              <c:strCache>
                <c:ptCount val="1"/>
                <c:pt idx="0">
                  <c:v>Member</c:v>
                </c:pt>
              </c:strCache>
            </c:strRef>
          </c:tx>
          <c:spPr>
            <a:solidFill>
              <a:schemeClr val="accent1"/>
            </a:solidFill>
            <a:ln>
              <a:noFill/>
            </a:ln>
            <a:effectLst/>
          </c:spPr>
          <c:invertIfNegative val="0"/>
          <c:cat>
            <c:numRef>
              <c:f>Sheet1!$O$22:$O$33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Sheet1!$R$22:$R$33</c:f>
              <c:numCache>
                <c:formatCode>0.00</c:formatCode>
                <c:ptCount val="12"/>
                <c:pt idx="0">
                  <c:v>13.476666666666667</c:v>
                </c:pt>
                <c:pt idx="1">
                  <c:v>13.05</c:v>
                </c:pt>
                <c:pt idx="2">
                  <c:v>12.471666666666666</c:v>
                </c:pt>
                <c:pt idx="3">
                  <c:v>11.343333333333334</c:v>
                </c:pt>
                <c:pt idx="4">
                  <c:v>10.626666666666667</c:v>
                </c:pt>
                <c:pt idx="5">
                  <c:v>10.050000000000001</c:v>
                </c:pt>
                <c:pt idx="6">
                  <c:v>9.8033333333333346</c:v>
                </c:pt>
                <c:pt idx="7">
                  <c:v>10.181666666666667</c:v>
                </c:pt>
                <c:pt idx="8">
                  <c:v>10.104999999999999</c:v>
                </c:pt>
                <c:pt idx="9">
                  <c:v>11.414999999999999</c:v>
                </c:pt>
                <c:pt idx="10">
                  <c:v>12.431666666666667</c:v>
                </c:pt>
                <c:pt idx="11">
                  <c:v>12.71</c:v>
                </c:pt>
              </c:numCache>
            </c:numRef>
          </c:val>
          <c:extLst>
            <c:ext xmlns:c16="http://schemas.microsoft.com/office/drawing/2014/chart" uri="{C3380CC4-5D6E-409C-BE32-E72D297353CC}">
              <c16:uniqueId val="{00000000-6587-4E56-9F38-7727FBE8D8F6}"/>
            </c:ext>
          </c:extLst>
        </c:ser>
        <c:ser>
          <c:idx val="1"/>
          <c:order val="1"/>
          <c:tx>
            <c:strRef>
              <c:f>Sheet1!$S$21</c:f>
              <c:strCache>
                <c:ptCount val="1"/>
                <c:pt idx="0">
                  <c:v>Casual</c:v>
                </c:pt>
              </c:strCache>
            </c:strRef>
          </c:tx>
          <c:spPr>
            <a:solidFill>
              <a:schemeClr val="accent6"/>
            </a:solidFill>
            <a:ln>
              <a:noFill/>
            </a:ln>
            <a:effectLst/>
          </c:spPr>
          <c:invertIfNegative val="0"/>
          <c:cat>
            <c:numRef>
              <c:f>Sheet1!$O$22:$O$33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Sheet1!$S$22:$S$33</c:f>
              <c:numCache>
                <c:formatCode>0.00</c:formatCode>
                <c:ptCount val="12"/>
                <c:pt idx="0">
                  <c:v>21.901666666666664</c:v>
                </c:pt>
                <c:pt idx="1">
                  <c:v>20.386666666666667</c:v>
                </c:pt>
                <c:pt idx="2">
                  <c:v>18.973333333333336</c:v>
                </c:pt>
                <c:pt idx="3">
                  <c:v>17.546666666666667</c:v>
                </c:pt>
                <c:pt idx="4">
                  <c:v>14.701666666666666</c:v>
                </c:pt>
                <c:pt idx="5">
                  <c:v>12.370000000000001</c:v>
                </c:pt>
                <c:pt idx="6">
                  <c:v>12.07</c:v>
                </c:pt>
                <c:pt idx="7">
                  <c:v>14.351666666666667</c:v>
                </c:pt>
                <c:pt idx="8">
                  <c:v>13.885</c:v>
                </c:pt>
                <c:pt idx="9">
                  <c:v>18.88</c:v>
                </c:pt>
                <c:pt idx="10">
                  <c:v>20.601666666666667</c:v>
                </c:pt>
                <c:pt idx="11">
                  <c:v>20.048333333333336</c:v>
                </c:pt>
              </c:numCache>
            </c:numRef>
          </c:val>
          <c:extLst>
            <c:ext xmlns:c16="http://schemas.microsoft.com/office/drawing/2014/chart" uri="{C3380CC4-5D6E-409C-BE32-E72D297353CC}">
              <c16:uniqueId val="{00000001-6587-4E56-9F38-7727FBE8D8F6}"/>
            </c:ext>
          </c:extLst>
        </c:ser>
        <c:dLbls>
          <c:showLegendKey val="0"/>
          <c:showVal val="0"/>
          <c:showCatName val="0"/>
          <c:showSerName val="0"/>
          <c:showPercent val="0"/>
          <c:showBubbleSize val="0"/>
        </c:dLbls>
        <c:gapWidth val="219"/>
        <c:overlap val="-27"/>
        <c:axId val="1959962560"/>
        <c:axId val="310274784"/>
      </c:barChart>
      <c:dateAx>
        <c:axId val="195996256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10274784"/>
        <c:crosses val="autoZero"/>
        <c:auto val="1"/>
        <c:lblOffset val="100"/>
        <c:baseTimeUnit val="months"/>
      </c:dateAx>
      <c:valAx>
        <c:axId val="310274784"/>
        <c:scaling>
          <c:orientation val="minMax"/>
        </c:scaling>
        <c:delete val="0"/>
        <c:axPos val="l"/>
        <c:majorGridlines>
          <c:spPr>
            <a:ln w="9525" cap="flat" cmpd="sng" algn="ctr">
              <a:solidFill>
                <a:schemeClr val="tx1">
                  <a:lumMod val="7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 Ride Length (mins)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599625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Sheet1!$B$37</c:f>
              <c:strCache>
                <c:ptCount val="1"/>
                <c:pt idx="0">
                  <c:v>Member</c:v>
                </c:pt>
              </c:strCache>
            </c:strRef>
          </c:tx>
          <c:spPr>
            <a:solidFill>
              <a:schemeClr val="accent1"/>
            </a:solidFill>
            <a:ln>
              <a:noFill/>
            </a:ln>
            <a:effectLst/>
          </c:spPr>
          <c:invertIfNegative val="0"/>
          <c:cat>
            <c:strRef>
              <c:f>Sheet1!$A$38:$A$44</c:f>
              <c:strCache>
                <c:ptCount val="7"/>
                <c:pt idx="0">
                  <c:v>Sunday</c:v>
                </c:pt>
                <c:pt idx="1">
                  <c:v>Monday</c:v>
                </c:pt>
                <c:pt idx="2">
                  <c:v>Tuesday</c:v>
                </c:pt>
                <c:pt idx="3">
                  <c:v>Wednesday</c:v>
                </c:pt>
                <c:pt idx="4">
                  <c:v>Thursday</c:v>
                </c:pt>
                <c:pt idx="5">
                  <c:v>Friday</c:v>
                </c:pt>
                <c:pt idx="6">
                  <c:v>Saturday</c:v>
                </c:pt>
              </c:strCache>
            </c:strRef>
          </c:cat>
          <c:val>
            <c:numRef>
              <c:f>Sheet1!$B$38:$B$44</c:f>
              <c:numCache>
                <c:formatCode>General</c:formatCode>
                <c:ptCount val="7"/>
                <c:pt idx="0">
                  <c:v>372426</c:v>
                </c:pt>
                <c:pt idx="1">
                  <c:v>457158</c:v>
                </c:pt>
                <c:pt idx="2">
                  <c:v>525753</c:v>
                </c:pt>
                <c:pt idx="3">
                  <c:v>548008</c:v>
                </c:pt>
                <c:pt idx="4">
                  <c:v>541265</c:v>
                </c:pt>
                <c:pt idx="5">
                  <c:v>496734</c:v>
                </c:pt>
                <c:pt idx="6">
                  <c:v>445634</c:v>
                </c:pt>
              </c:numCache>
            </c:numRef>
          </c:val>
          <c:extLst>
            <c:ext xmlns:c16="http://schemas.microsoft.com/office/drawing/2014/chart" uri="{C3380CC4-5D6E-409C-BE32-E72D297353CC}">
              <c16:uniqueId val="{00000000-34C0-4377-80A2-5D7C57C0D7F1}"/>
            </c:ext>
          </c:extLst>
        </c:ser>
        <c:ser>
          <c:idx val="1"/>
          <c:order val="1"/>
          <c:tx>
            <c:strRef>
              <c:f>Sheet1!$C$37</c:f>
              <c:strCache>
                <c:ptCount val="1"/>
                <c:pt idx="0">
                  <c:v>Casual</c:v>
                </c:pt>
              </c:strCache>
            </c:strRef>
          </c:tx>
          <c:spPr>
            <a:solidFill>
              <a:schemeClr val="accent6"/>
            </a:solidFill>
            <a:ln>
              <a:noFill/>
            </a:ln>
            <a:effectLst/>
          </c:spPr>
          <c:invertIfNegative val="0"/>
          <c:cat>
            <c:strRef>
              <c:f>Sheet1!$A$38:$A$44</c:f>
              <c:strCache>
                <c:ptCount val="7"/>
                <c:pt idx="0">
                  <c:v>Sunday</c:v>
                </c:pt>
                <c:pt idx="1">
                  <c:v>Monday</c:v>
                </c:pt>
                <c:pt idx="2">
                  <c:v>Tuesday</c:v>
                </c:pt>
                <c:pt idx="3">
                  <c:v>Wednesday</c:v>
                </c:pt>
                <c:pt idx="4">
                  <c:v>Thursday</c:v>
                </c:pt>
                <c:pt idx="5">
                  <c:v>Friday</c:v>
                </c:pt>
                <c:pt idx="6">
                  <c:v>Saturday</c:v>
                </c:pt>
              </c:strCache>
            </c:strRef>
          </c:cat>
          <c:val>
            <c:numRef>
              <c:f>Sheet1!$C$38:$C$44</c:f>
              <c:numCache>
                <c:formatCode>General</c:formatCode>
                <c:ptCount val="7"/>
                <c:pt idx="0">
                  <c:v>336260</c:v>
                </c:pt>
                <c:pt idx="1">
                  <c:v>242396</c:v>
                </c:pt>
                <c:pt idx="2">
                  <c:v>246434</c:v>
                </c:pt>
                <c:pt idx="3">
                  <c:v>265859</c:v>
                </c:pt>
                <c:pt idx="4">
                  <c:v>285870</c:v>
                </c:pt>
                <c:pt idx="5">
                  <c:v>332435</c:v>
                </c:pt>
                <c:pt idx="6">
                  <c:v>440547</c:v>
                </c:pt>
              </c:numCache>
            </c:numRef>
          </c:val>
          <c:extLst>
            <c:ext xmlns:c16="http://schemas.microsoft.com/office/drawing/2014/chart" uri="{C3380CC4-5D6E-409C-BE32-E72D297353CC}">
              <c16:uniqueId val="{00000001-34C0-4377-80A2-5D7C57C0D7F1}"/>
            </c:ext>
          </c:extLst>
        </c:ser>
        <c:dLbls>
          <c:showLegendKey val="0"/>
          <c:showVal val="0"/>
          <c:showCatName val="0"/>
          <c:showSerName val="0"/>
          <c:showPercent val="0"/>
          <c:showBubbleSize val="0"/>
        </c:dLbls>
        <c:gapWidth val="219"/>
        <c:overlap val="-27"/>
        <c:axId val="1333559456"/>
        <c:axId val="269044400"/>
      </c:barChart>
      <c:catAx>
        <c:axId val="133355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69044400"/>
        <c:crosses val="autoZero"/>
        <c:auto val="1"/>
        <c:lblAlgn val="ctr"/>
        <c:lblOffset val="100"/>
        <c:noMultiLvlLbl val="0"/>
      </c:catAx>
      <c:valAx>
        <c:axId val="269044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 Total Rides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33559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Sheet1!$R$37</c:f>
              <c:strCache>
                <c:ptCount val="1"/>
                <c:pt idx="0">
                  <c:v>Member</c:v>
                </c:pt>
              </c:strCache>
            </c:strRef>
          </c:tx>
          <c:spPr>
            <a:solidFill>
              <a:schemeClr val="accent1"/>
            </a:solidFill>
            <a:ln>
              <a:noFill/>
            </a:ln>
            <a:effectLst/>
          </c:spPr>
          <c:invertIfNegative val="0"/>
          <c:cat>
            <c:strRef>
              <c:f>Sheet1!$O$38:$O$44</c:f>
              <c:strCache>
                <c:ptCount val="7"/>
                <c:pt idx="0">
                  <c:v>Sunday</c:v>
                </c:pt>
                <c:pt idx="1">
                  <c:v>Monday</c:v>
                </c:pt>
                <c:pt idx="2">
                  <c:v>Tuesday</c:v>
                </c:pt>
                <c:pt idx="3">
                  <c:v>Wednesday</c:v>
                </c:pt>
                <c:pt idx="4">
                  <c:v>Thursday</c:v>
                </c:pt>
                <c:pt idx="5">
                  <c:v>Friday</c:v>
                </c:pt>
                <c:pt idx="6">
                  <c:v>Saturday</c:v>
                </c:pt>
              </c:strCache>
            </c:strRef>
          </c:cat>
          <c:val>
            <c:numRef>
              <c:f>Sheet1!$R$38:$R$44</c:f>
              <c:numCache>
                <c:formatCode>0.00</c:formatCode>
                <c:ptCount val="7"/>
                <c:pt idx="0">
                  <c:v>13.133333333333333</c:v>
                </c:pt>
                <c:pt idx="1">
                  <c:v>11.358333333333333</c:v>
                </c:pt>
                <c:pt idx="2">
                  <c:v>11.370000000000001</c:v>
                </c:pt>
                <c:pt idx="3">
                  <c:v>11.485000000000001</c:v>
                </c:pt>
                <c:pt idx="4">
                  <c:v>11.546666666666665</c:v>
                </c:pt>
                <c:pt idx="5">
                  <c:v>11.806666666666667</c:v>
                </c:pt>
                <c:pt idx="6">
                  <c:v>13.368333333333334</c:v>
                </c:pt>
              </c:numCache>
            </c:numRef>
          </c:val>
          <c:extLst>
            <c:ext xmlns:c16="http://schemas.microsoft.com/office/drawing/2014/chart" uri="{C3380CC4-5D6E-409C-BE32-E72D297353CC}">
              <c16:uniqueId val="{00000000-D9E3-4D54-8335-B9C6E6D86413}"/>
            </c:ext>
          </c:extLst>
        </c:ser>
        <c:ser>
          <c:idx val="1"/>
          <c:order val="1"/>
          <c:tx>
            <c:strRef>
              <c:f>Sheet1!$S$37</c:f>
              <c:strCache>
                <c:ptCount val="1"/>
                <c:pt idx="0">
                  <c:v>Casual</c:v>
                </c:pt>
              </c:strCache>
            </c:strRef>
          </c:tx>
          <c:spPr>
            <a:solidFill>
              <a:schemeClr val="accent6"/>
            </a:solidFill>
            <a:ln>
              <a:noFill/>
            </a:ln>
            <a:effectLst/>
          </c:spPr>
          <c:invertIfNegative val="0"/>
          <c:cat>
            <c:strRef>
              <c:f>Sheet1!$O$38:$O$44</c:f>
              <c:strCache>
                <c:ptCount val="7"/>
                <c:pt idx="0">
                  <c:v>Sunday</c:v>
                </c:pt>
                <c:pt idx="1">
                  <c:v>Monday</c:v>
                </c:pt>
                <c:pt idx="2">
                  <c:v>Tuesday</c:v>
                </c:pt>
                <c:pt idx="3">
                  <c:v>Wednesday</c:v>
                </c:pt>
                <c:pt idx="4">
                  <c:v>Thursday</c:v>
                </c:pt>
                <c:pt idx="5">
                  <c:v>Friday</c:v>
                </c:pt>
                <c:pt idx="6">
                  <c:v>Saturday</c:v>
                </c:pt>
              </c:strCache>
            </c:strRef>
          </c:cat>
          <c:val>
            <c:numRef>
              <c:f>Sheet1!$S$38:$S$44</c:f>
              <c:numCache>
                <c:formatCode>0.00</c:formatCode>
                <c:ptCount val="7"/>
                <c:pt idx="0">
                  <c:v>21.973333333333336</c:v>
                </c:pt>
                <c:pt idx="1">
                  <c:v>18.981666666666669</c:v>
                </c:pt>
                <c:pt idx="2">
                  <c:v>17.123333333333335</c:v>
                </c:pt>
                <c:pt idx="3">
                  <c:v>16.751666666666669</c:v>
                </c:pt>
                <c:pt idx="4">
                  <c:v>17</c:v>
                </c:pt>
                <c:pt idx="5">
                  <c:v>18.543333333333333</c:v>
                </c:pt>
                <c:pt idx="6">
                  <c:v>21.904999999999998</c:v>
                </c:pt>
              </c:numCache>
            </c:numRef>
          </c:val>
          <c:extLst>
            <c:ext xmlns:c16="http://schemas.microsoft.com/office/drawing/2014/chart" uri="{C3380CC4-5D6E-409C-BE32-E72D297353CC}">
              <c16:uniqueId val="{00000001-D9E3-4D54-8335-B9C6E6D86413}"/>
            </c:ext>
          </c:extLst>
        </c:ser>
        <c:dLbls>
          <c:showLegendKey val="0"/>
          <c:showVal val="0"/>
          <c:showCatName val="0"/>
          <c:showSerName val="0"/>
          <c:showPercent val="0"/>
          <c:showBubbleSize val="0"/>
        </c:dLbls>
        <c:gapWidth val="219"/>
        <c:overlap val="-27"/>
        <c:axId val="148404576"/>
        <c:axId val="310172064"/>
      </c:barChart>
      <c:catAx>
        <c:axId val="1484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10172064"/>
        <c:crosses val="autoZero"/>
        <c:auto val="1"/>
        <c:lblAlgn val="ctr"/>
        <c:lblOffset val="100"/>
        <c:noMultiLvlLbl val="0"/>
      </c:catAx>
      <c:valAx>
        <c:axId val="31017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 Ride </a:t>
                </a:r>
                <a:r>
                  <a:rPr lang="en-US" sz="2000" baseline="0"/>
                  <a:t>Length (mins)</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8404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0.19564</cdr:x>
      <cdr:y>0.39659</cdr:y>
    </cdr:from>
    <cdr:to>
      <cdr:x>0.36491</cdr:x>
      <cdr:y>0.47169</cdr:y>
    </cdr:to>
    <cdr:sp macro="" textlink="">
      <cdr:nvSpPr>
        <cdr:cNvPr id="2" name="TextBox 1">
          <a:extLst xmlns:a="http://schemas.openxmlformats.org/drawingml/2006/main">
            <a:ext uri="{FF2B5EF4-FFF2-40B4-BE49-F238E27FC236}">
              <a16:creationId xmlns:a16="http://schemas.microsoft.com/office/drawing/2014/main" id="{61D71A30-E26A-A6E8-E14B-2CB098F2921A}"/>
            </a:ext>
          </a:extLst>
        </cdr:cNvPr>
        <cdr:cNvSpPr txBox="1"/>
      </cdr:nvSpPr>
      <cdr:spPr>
        <a:xfrm xmlns:a="http://schemas.openxmlformats.org/drawingml/2006/main">
          <a:off x="1192635" y="2115424"/>
          <a:ext cx="1031846" cy="4005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a:solidFill>
                <a:schemeClr val="tx1"/>
              </a:solidFill>
            </a:rPr>
            <a:t>38.8%</a:t>
          </a:r>
        </a:p>
      </cdr:txBody>
    </cdr:sp>
  </cdr:relSizeAnchor>
  <cdr:relSizeAnchor xmlns:cdr="http://schemas.openxmlformats.org/drawingml/2006/chartDrawing">
    <cdr:from>
      <cdr:x>0.54037</cdr:x>
      <cdr:y>0.52499</cdr:y>
    </cdr:from>
    <cdr:to>
      <cdr:x>0.70963</cdr:x>
      <cdr:y>0.60009</cdr:y>
    </cdr:to>
    <cdr:sp macro="" textlink="">
      <cdr:nvSpPr>
        <cdr:cNvPr id="3" name="TextBox 1">
          <a:extLst xmlns:a="http://schemas.openxmlformats.org/drawingml/2006/main">
            <a:ext uri="{FF2B5EF4-FFF2-40B4-BE49-F238E27FC236}">
              <a16:creationId xmlns:a16="http://schemas.microsoft.com/office/drawing/2014/main" id="{5D29B355-B327-E8DA-76DF-48E8BAE6AF05}"/>
            </a:ext>
          </a:extLst>
        </cdr:cNvPr>
        <cdr:cNvSpPr txBox="1"/>
      </cdr:nvSpPr>
      <cdr:spPr>
        <a:xfrm xmlns:a="http://schemas.openxmlformats.org/drawingml/2006/main">
          <a:off x="3294077" y="2800292"/>
          <a:ext cx="1031846" cy="400574"/>
        </a:xfrm>
        <a:prstGeom xmlns:a="http://schemas.openxmlformats.org/drawingml/2006/main" prst="rect">
          <a:avLst/>
        </a:prstGeom>
      </cdr:spPr>
      <cdr:txBody>
        <a:bodyPr xmlns:a="http://schemas.openxmlformats.org/drawingml/2006/main" wrap="none" rtlCol="0"/>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2400" dirty="0">
              <a:solidFill>
                <a:schemeClr val="tx1"/>
              </a:solidFill>
            </a:rPr>
            <a:t>61.2%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C1AB7-54CC-4F99-9F3F-A58FE018012E}"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3477E-6F8B-4FCD-86B3-F3E668C0B315}" type="slidenum">
              <a:rPr lang="en-US" smtClean="0"/>
              <a:t>‹#›</a:t>
            </a:fld>
            <a:endParaRPr lang="en-US"/>
          </a:p>
        </p:txBody>
      </p:sp>
    </p:spTree>
    <p:extLst>
      <p:ext uri="{BB962C8B-B14F-4D97-AF65-F5344CB8AC3E}">
        <p14:creationId xmlns:p14="http://schemas.microsoft.com/office/powerpoint/2010/main" val="35158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2</a:t>
            </a:fld>
            <a:endParaRPr lang="en-US"/>
          </a:p>
        </p:txBody>
      </p:sp>
    </p:spTree>
    <p:extLst>
      <p:ext uri="{BB962C8B-B14F-4D97-AF65-F5344CB8AC3E}">
        <p14:creationId xmlns:p14="http://schemas.microsoft.com/office/powerpoint/2010/main" val="288270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4</a:t>
            </a:fld>
            <a:endParaRPr lang="en-US"/>
          </a:p>
        </p:txBody>
      </p:sp>
    </p:spTree>
    <p:extLst>
      <p:ext uri="{BB962C8B-B14F-4D97-AF65-F5344CB8AC3E}">
        <p14:creationId xmlns:p14="http://schemas.microsoft.com/office/powerpoint/2010/main" val="3915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7</a:t>
            </a:fld>
            <a:endParaRPr lang="en-US"/>
          </a:p>
        </p:txBody>
      </p:sp>
    </p:spTree>
    <p:extLst>
      <p:ext uri="{BB962C8B-B14F-4D97-AF65-F5344CB8AC3E}">
        <p14:creationId xmlns:p14="http://schemas.microsoft.com/office/powerpoint/2010/main" val="77454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ride length of members is not greatly affected by the weather, which implies that most members are commuters. Because their commute would be the same every day, regardless of season, and it’s fixed, it makes sense that their ride length is consistent. </a:t>
            </a:r>
          </a:p>
          <a:p>
            <a:endParaRPr lang="en-US" dirty="0"/>
          </a:p>
          <a:p>
            <a:r>
              <a:rPr lang="en-US" dirty="0"/>
              <a:t>Casual riders’ ride length is affected by season, which means that the usage of </a:t>
            </a:r>
            <a:r>
              <a:rPr lang="en-US" dirty="0" err="1"/>
              <a:t>Cyclistic</a:t>
            </a:r>
            <a:r>
              <a:rPr lang="en-US" dirty="0"/>
              <a:t> by most casual riders is flexible. It makes sense that someone that rides a bike for fun would alter their behavior outdoors, depending on the weather. </a:t>
            </a:r>
          </a:p>
        </p:txBody>
      </p:sp>
      <p:sp>
        <p:nvSpPr>
          <p:cNvPr id="4" name="Slide Number Placeholder 3"/>
          <p:cNvSpPr>
            <a:spLocks noGrp="1"/>
          </p:cNvSpPr>
          <p:nvPr>
            <p:ph type="sldNum" sz="quarter" idx="5"/>
          </p:nvPr>
        </p:nvSpPr>
        <p:spPr/>
        <p:txBody>
          <a:bodyPr/>
          <a:lstStyle/>
          <a:p>
            <a:fld id="{9C53477E-6F8B-4FCD-86B3-F3E668C0B315}" type="slidenum">
              <a:rPr lang="en-US" smtClean="0"/>
              <a:t>10</a:t>
            </a:fld>
            <a:endParaRPr lang="en-US"/>
          </a:p>
        </p:txBody>
      </p:sp>
    </p:spTree>
    <p:extLst>
      <p:ext uri="{BB962C8B-B14F-4D97-AF65-F5344CB8AC3E}">
        <p14:creationId xmlns:p14="http://schemas.microsoft.com/office/powerpoint/2010/main" val="383658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solidFill>
                  <a:srgbClr val="FFFFFF"/>
                </a:solidFill>
              </a:rPr>
              <a:t>Promote annual memberships starting in April and continue through the summer.</a:t>
            </a:r>
          </a:p>
          <a:p>
            <a:pPr marL="171450" indent="-171450">
              <a:buFontTx/>
              <a:buChar char="-"/>
            </a:pPr>
            <a:r>
              <a:rPr lang="en-US" dirty="0">
                <a:solidFill>
                  <a:srgbClr val="FFFFFF"/>
                </a:solidFill>
              </a:rPr>
              <a:t>Casual riders use </a:t>
            </a:r>
            <a:r>
              <a:rPr lang="en-US" dirty="0" err="1">
                <a:solidFill>
                  <a:srgbClr val="FFFFFF"/>
                </a:solidFill>
              </a:rPr>
              <a:t>Cyclistic</a:t>
            </a:r>
            <a:r>
              <a:rPr lang="en-US" dirty="0">
                <a:solidFill>
                  <a:srgbClr val="FFFFFF"/>
                </a:solidFill>
              </a:rPr>
              <a:t> the most during the summer season. Promoting the annual membership leading up to summer will increase the likelihood of casual riders signing up for annual memberships. </a:t>
            </a:r>
          </a:p>
          <a:p>
            <a:pPr marL="171450" indent="-171450">
              <a:buFontTx/>
              <a:buChar char="-"/>
            </a:pPr>
            <a:r>
              <a:rPr lang="en-US" dirty="0">
                <a:solidFill>
                  <a:srgbClr val="FFFFFF"/>
                </a:solidFill>
              </a:rPr>
              <a:t>These promotions can be a combination of posters, billboards, and custom emails to casual riders. A special discount would even be better in converting casual riders to members. </a:t>
            </a:r>
          </a:p>
          <a:p>
            <a:pPr marL="0" indent="0">
              <a:buFont typeface="+mj-lt"/>
              <a:buNone/>
            </a:pPr>
            <a:endParaRPr lang="en-US" dirty="0">
              <a:solidFill>
                <a:srgbClr val="FFFFFF"/>
              </a:solidFill>
            </a:endParaRPr>
          </a:p>
          <a:p>
            <a:pPr marL="0" indent="0">
              <a:buFont typeface="+mj-lt"/>
              <a:buNone/>
            </a:pPr>
            <a:r>
              <a:rPr lang="en-US" dirty="0">
                <a:solidFill>
                  <a:srgbClr val="FFFFFF"/>
                </a:solidFill>
              </a:rPr>
              <a:t>Host weekend leisure biking events promoting annual memberships.</a:t>
            </a:r>
          </a:p>
          <a:p>
            <a:pPr marL="171450" indent="-171450">
              <a:buFontTx/>
              <a:buChar char="-"/>
            </a:pPr>
            <a:r>
              <a:rPr lang="en-US" dirty="0">
                <a:solidFill>
                  <a:srgbClr val="FFFFFF"/>
                </a:solidFill>
              </a:rPr>
              <a:t>Since casual riders prefer the weekends, and enjoy leisure riding, hosting leisure events in the weekends would attract them. This would be the perfect time to promote annual membership with emphasis on why it is beneficial for casual riders. </a:t>
            </a:r>
          </a:p>
          <a:p>
            <a:pPr marL="171450" indent="-171450">
              <a:buFontTx/>
              <a:buChar char="-"/>
            </a:pPr>
            <a:r>
              <a:rPr lang="en-US" dirty="0">
                <a:solidFill>
                  <a:srgbClr val="FFFFFF"/>
                </a:solidFill>
              </a:rPr>
              <a:t>Hosting competitions and providing special discount on membership to winners and participants would be even better. </a:t>
            </a:r>
          </a:p>
          <a:p>
            <a:pPr marL="0" indent="0">
              <a:buFontTx/>
              <a:buNone/>
            </a:pPr>
            <a:endParaRPr lang="en-US" dirty="0">
              <a:solidFill>
                <a:srgbClr val="FFFFFF"/>
              </a:solidFill>
            </a:endParaRPr>
          </a:p>
          <a:p>
            <a:pPr marL="0" indent="0">
              <a:buFont typeface="+mj-lt"/>
              <a:buNone/>
            </a:pPr>
            <a:r>
              <a:rPr lang="en-US" dirty="0">
                <a:solidFill>
                  <a:srgbClr val="FFFFFF"/>
                </a:solidFill>
              </a:rPr>
              <a:t>Set up posters at public transportation locations showcasing the savings from annual memberships compared to other transportation means. </a:t>
            </a:r>
          </a:p>
          <a:p>
            <a:pPr marL="171450" indent="-171450">
              <a:buFontTx/>
              <a:buChar char="-"/>
            </a:pPr>
            <a:r>
              <a:rPr lang="en-US" dirty="0">
                <a:solidFill>
                  <a:srgbClr val="FFFFFF"/>
                </a:solidFill>
              </a:rPr>
              <a:t>Informational posters at public transportation locations would bring new customers. A comparison between the various public transportations and </a:t>
            </a:r>
            <a:r>
              <a:rPr lang="en-US" dirty="0" err="1">
                <a:solidFill>
                  <a:srgbClr val="FFFFFF"/>
                </a:solidFill>
              </a:rPr>
              <a:t>Cyclistic</a:t>
            </a:r>
            <a:r>
              <a:rPr lang="en-US" dirty="0">
                <a:solidFill>
                  <a:srgbClr val="FFFFFF"/>
                </a:solidFill>
              </a:rPr>
              <a:t> would also entice casual riders to use </a:t>
            </a:r>
            <a:r>
              <a:rPr lang="en-US" dirty="0" err="1">
                <a:solidFill>
                  <a:srgbClr val="FFFFFF"/>
                </a:solidFill>
              </a:rPr>
              <a:t>Cyclistic</a:t>
            </a:r>
            <a:r>
              <a:rPr lang="en-US" dirty="0">
                <a:solidFill>
                  <a:srgbClr val="FFFFFF"/>
                </a:solidFill>
              </a:rPr>
              <a:t> for commuting purposes. This means, they would use </a:t>
            </a:r>
            <a:r>
              <a:rPr lang="en-US" dirty="0" err="1">
                <a:solidFill>
                  <a:srgbClr val="FFFFFF"/>
                </a:solidFill>
              </a:rPr>
              <a:t>Cyclistic</a:t>
            </a:r>
            <a:r>
              <a:rPr lang="en-US" dirty="0">
                <a:solidFill>
                  <a:srgbClr val="FFFFFF"/>
                </a:solidFill>
              </a:rPr>
              <a:t> more and, thereby, be more likely to become annual members. </a:t>
            </a:r>
          </a:p>
          <a:p>
            <a:pPr marL="171450" indent="-171450">
              <a:buFontTx/>
              <a:buChar char="-"/>
            </a:pPr>
            <a:endParaRPr lang="en-US" dirty="0">
              <a:solidFill>
                <a:srgbClr val="FFFFFF"/>
              </a:solidFill>
            </a:endParaRPr>
          </a:p>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15</a:t>
            </a:fld>
            <a:endParaRPr lang="en-US"/>
          </a:p>
        </p:txBody>
      </p:sp>
    </p:spTree>
    <p:extLst>
      <p:ext uri="{BB962C8B-B14F-4D97-AF65-F5344CB8AC3E}">
        <p14:creationId xmlns:p14="http://schemas.microsoft.com/office/powerpoint/2010/main" val="264404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9653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368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5063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159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6205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20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120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999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1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681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956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8/9/2023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9983475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48" r:id="rId7"/>
    <p:sldLayoutId id="2147483747" r:id="rId8"/>
    <p:sldLayoutId id="2147483746" r:id="rId9"/>
    <p:sldLayoutId id="2147483745"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2.png"/><Relationship Id="rId7" Type="http://schemas.openxmlformats.org/officeDocument/2006/relationships/slide" Target="slide1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FC834DB-0105-4A80-4E62-D4BE4CC3DFA2}"/>
              </a:ext>
            </a:extLst>
          </p:cNvPr>
          <p:cNvSpPr>
            <a:spLocks noGrp="1"/>
          </p:cNvSpPr>
          <p:nvPr>
            <p:ph type="ctrTitle"/>
          </p:nvPr>
        </p:nvSpPr>
        <p:spPr>
          <a:xfrm>
            <a:off x="6096000" y="1524000"/>
            <a:ext cx="5334000" cy="2286000"/>
          </a:xfrm>
        </p:spPr>
        <p:txBody>
          <a:bodyPr>
            <a:normAutofit/>
          </a:bodyPr>
          <a:lstStyle/>
          <a:p>
            <a:pPr algn="l"/>
            <a:r>
              <a:rPr lang="en-US" sz="4400" dirty="0" err="1"/>
              <a:t>Cyclistic</a:t>
            </a:r>
            <a:r>
              <a:rPr lang="en-US" sz="4400" dirty="0"/>
              <a:t> Bike Share Case Study</a:t>
            </a:r>
          </a:p>
        </p:txBody>
      </p:sp>
      <p:sp>
        <p:nvSpPr>
          <p:cNvPr id="3" name="Subtitle 2">
            <a:extLst>
              <a:ext uri="{FF2B5EF4-FFF2-40B4-BE49-F238E27FC236}">
                <a16:creationId xmlns:a16="http://schemas.microsoft.com/office/drawing/2014/main" id="{4EF6732F-4B58-FDEE-CE74-76C271AAF31E}"/>
              </a:ext>
            </a:extLst>
          </p:cNvPr>
          <p:cNvSpPr>
            <a:spLocks noGrp="1"/>
          </p:cNvSpPr>
          <p:nvPr>
            <p:ph type="subTitle" idx="1"/>
          </p:nvPr>
        </p:nvSpPr>
        <p:spPr>
          <a:xfrm>
            <a:off x="6096000" y="4571999"/>
            <a:ext cx="5334000" cy="1524000"/>
          </a:xfrm>
        </p:spPr>
        <p:txBody>
          <a:bodyPr>
            <a:normAutofit/>
          </a:bodyPr>
          <a:lstStyle/>
          <a:p>
            <a:pPr algn="l"/>
            <a:r>
              <a:rPr lang="en-US" dirty="0"/>
              <a:t>Prepared by: Mithuna Kanthasamy</a:t>
            </a:r>
          </a:p>
          <a:p>
            <a:pPr algn="l"/>
            <a:r>
              <a:rPr lang="en-US" dirty="0"/>
              <a:t>Date: 08/08/2023</a:t>
            </a:r>
          </a:p>
        </p:txBody>
      </p:sp>
      <p:pic>
        <p:nvPicPr>
          <p:cNvPr id="13" name="Picture 3" descr="Vintage bike parked on country road at sunset">
            <a:extLst>
              <a:ext uri="{FF2B5EF4-FFF2-40B4-BE49-F238E27FC236}">
                <a16:creationId xmlns:a16="http://schemas.microsoft.com/office/drawing/2014/main" id="{CE45D227-673A-8663-7291-C07F60BCDECD}"/>
              </a:ext>
            </a:extLst>
          </p:cNvPr>
          <p:cNvPicPr>
            <a:picLocks noChangeAspect="1"/>
          </p:cNvPicPr>
          <p:nvPr/>
        </p:nvPicPr>
        <p:blipFill rotWithShape="1">
          <a:blip r:embed="rId2"/>
          <a:srcRect l="36153" r="5722"/>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23" name="Freeform: Shape 19">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9502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par>
                          <p:cTn id="13" fill="hold">
                            <p:stCondLst>
                              <p:cond delay="2200"/>
                            </p:stCondLst>
                            <p:childTnLst>
                              <p:par>
                                <p:cTn id="14" presetID="10" presetClass="entr" presetSubtype="0" fill="hold" grpId="0" nodeType="afterEffect">
                                  <p:stCondLst>
                                    <p:cond delay="0"/>
                                  </p:stCondLst>
                                  <p:iterate>
                                    <p:tmPct val="10000"/>
                                  </p:iterate>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D61A-3844-7C44-889F-2368E359A914}"/>
              </a:ext>
            </a:extLst>
          </p:cNvPr>
          <p:cNvSpPr>
            <a:spLocks noGrp="1"/>
          </p:cNvSpPr>
          <p:nvPr>
            <p:ph type="title"/>
          </p:nvPr>
        </p:nvSpPr>
        <p:spPr/>
        <p:txBody>
          <a:bodyPr/>
          <a:lstStyle/>
          <a:p>
            <a:r>
              <a:rPr lang="en-US" dirty="0"/>
              <a:t>Average Ride Length by Season</a:t>
            </a:r>
          </a:p>
        </p:txBody>
      </p:sp>
      <p:sp>
        <p:nvSpPr>
          <p:cNvPr id="4" name="Text Placeholder 3">
            <a:extLst>
              <a:ext uri="{FF2B5EF4-FFF2-40B4-BE49-F238E27FC236}">
                <a16:creationId xmlns:a16="http://schemas.microsoft.com/office/drawing/2014/main" id="{29B9EB8F-2482-0FAE-7A8A-AFDABFF04736}"/>
              </a:ext>
            </a:extLst>
          </p:cNvPr>
          <p:cNvSpPr>
            <a:spLocks noGrp="1"/>
          </p:cNvSpPr>
          <p:nvPr>
            <p:ph type="body" sz="half" idx="2"/>
          </p:nvPr>
        </p:nvSpPr>
        <p:spPr>
          <a:xfrm>
            <a:off x="762000" y="1912690"/>
            <a:ext cx="3810000" cy="4183311"/>
          </a:xfrm>
        </p:spPr>
        <p:txBody>
          <a:bodyPr>
            <a:normAutofit fontScale="92500"/>
          </a:bodyPr>
          <a:lstStyle/>
          <a:p>
            <a:r>
              <a:rPr lang="en-US" sz="2000" dirty="0">
                <a:solidFill>
                  <a:srgbClr val="FFFFFF"/>
                </a:solidFill>
              </a:rPr>
              <a:t>Average ride length of </a:t>
            </a:r>
            <a:r>
              <a:rPr lang="en-US" sz="2000" b="1" dirty="0">
                <a:solidFill>
                  <a:schemeClr val="accent1"/>
                </a:solidFill>
              </a:rPr>
              <a:t>members</a:t>
            </a:r>
            <a:r>
              <a:rPr lang="en-US" sz="2000" dirty="0">
                <a:solidFill>
                  <a:srgbClr val="FFFFFF"/>
                </a:solidFill>
              </a:rPr>
              <a:t> stays consistent throughout the different seasons:</a:t>
            </a:r>
          </a:p>
          <a:p>
            <a:pPr marL="800100" lvl="1" indent="-342900">
              <a:buFont typeface="Arial" panose="020B0604020202020204" pitchFamily="34" charset="0"/>
              <a:buChar char="•"/>
            </a:pPr>
            <a:r>
              <a:rPr lang="en-US" sz="2000" dirty="0">
                <a:solidFill>
                  <a:srgbClr val="FFFFFF"/>
                </a:solidFill>
              </a:rPr>
              <a:t>Mostly use </a:t>
            </a:r>
            <a:r>
              <a:rPr lang="en-US" sz="2000" dirty="0" err="1">
                <a:solidFill>
                  <a:srgbClr val="FFFFFF"/>
                </a:solidFill>
              </a:rPr>
              <a:t>Cyclistic</a:t>
            </a:r>
            <a:r>
              <a:rPr lang="en-US" sz="2000" dirty="0">
                <a:solidFill>
                  <a:srgbClr val="FFFFFF"/>
                </a:solidFill>
              </a:rPr>
              <a:t> for </a:t>
            </a:r>
            <a:r>
              <a:rPr lang="en-US" sz="2000" b="1" dirty="0">
                <a:solidFill>
                  <a:srgbClr val="FFFFFF"/>
                </a:solidFill>
              </a:rPr>
              <a:t>commute</a:t>
            </a:r>
          </a:p>
          <a:p>
            <a:r>
              <a:rPr lang="en-US" sz="2000" dirty="0">
                <a:solidFill>
                  <a:srgbClr val="FFFFFF"/>
                </a:solidFill>
              </a:rPr>
              <a:t>Average ride length of </a:t>
            </a:r>
            <a:r>
              <a:rPr lang="en-US" sz="2000" b="1" dirty="0">
                <a:solidFill>
                  <a:schemeClr val="accent6"/>
                </a:solidFill>
              </a:rPr>
              <a:t>casual</a:t>
            </a:r>
            <a:r>
              <a:rPr lang="en-US" sz="2000" dirty="0">
                <a:solidFill>
                  <a:srgbClr val="FFFFFF"/>
                </a:solidFill>
              </a:rPr>
              <a:t> riders varies across the seasons:</a:t>
            </a:r>
          </a:p>
          <a:p>
            <a:pPr marL="800100" lvl="1" indent="-342900">
              <a:buFont typeface="Arial" panose="020B0604020202020204" pitchFamily="34" charset="0"/>
              <a:buChar char="•"/>
            </a:pPr>
            <a:r>
              <a:rPr lang="en-US" sz="2000" dirty="0">
                <a:solidFill>
                  <a:srgbClr val="FFFFFF"/>
                </a:solidFill>
              </a:rPr>
              <a:t>Mostly use </a:t>
            </a:r>
            <a:r>
              <a:rPr lang="en-US" sz="2000" dirty="0" err="1">
                <a:solidFill>
                  <a:srgbClr val="FFFFFF"/>
                </a:solidFill>
              </a:rPr>
              <a:t>Cyclistic</a:t>
            </a:r>
            <a:r>
              <a:rPr lang="en-US" sz="2000" dirty="0">
                <a:solidFill>
                  <a:srgbClr val="FFFFFF"/>
                </a:solidFill>
              </a:rPr>
              <a:t> for </a:t>
            </a:r>
            <a:r>
              <a:rPr lang="en-US" sz="2000" b="1" dirty="0">
                <a:solidFill>
                  <a:srgbClr val="FFFFFF"/>
                </a:solidFill>
              </a:rPr>
              <a:t>leisure</a:t>
            </a:r>
          </a:p>
          <a:p>
            <a:pPr marL="742950" lvl="1" indent="-285750">
              <a:buFont typeface="Arial" panose="020B0604020202020204" pitchFamily="34" charset="0"/>
              <a:buChar char="•"/>
            </a:pPr>
            <a:endParaRPr lang="en-US" sz="2000" dirty="0">
              <a:solidFill>
                <a:srgbClr val="FFFFFF"/>
              </a:solidFill>
            </a:endParaRPr>
          </a:p>
        </p:txBody>
      </p:sp>
      <p:graphicFrame>
        <p:nvGraphicFramePr>
          <p:cNvPr id="5" name="Content Placeholder 4">
            <a:extLst>
              <a:ext uri="{FF2B5EF4-FFF2-40B4-BE49-F238E27FC236}">
                <a16:creationId xmlns:a16="http://schemas.microsoft.com/office/drawing/2014/main" id="{9EA8D0EB-201D-A6C6-B1B1-BEBB8269A18A}"/>
              </a:ext>
            </a:extLst>
          </p:cNvPr>
          <p:cNvGraphicFramePr>
            <a:graphicFrameLocks noGrp="1"/>
          </p:cNvGraphicFramePr>
          <p:nvPr>
            <p:ph idx="1"/>
            <p:extLst>
              <p:ext uri="{D42A27DB-BD31-4B8C-83A1-F6EECF244321}">
                <p14:modId xmlns:p14="http://schemas.microsoft.com/office/powerpoint/2010/main" val="3937081916"/>
              </p:ext>
            </p:extLst>
          </p:nvPr>
        </p:nvGraphicFramePr>
        <p:xfrm>
          <a:off x="4806892" y="762000"/>
          <a:ext cx="6623108"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31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38B6-E4CA-CBB2-5440-05BAEE7A2D63}"/>
              </a:ext>
            </a:extLst>
          </p:cNvPr>
          <p:cNvSpPr>
            <a:spLocks noGrp="1"/>
          </p:cNvSpPr>
          <p:nvPr>
            <p:ph type="title"/>
          </p:nvPr>
        </p:nvSpPr>
        <p:spPr/>
        <p:txBody>
          <a:bodyPr/>
          <a:lstStyle/>
          <a:p>
            <a:r>
              <a:rPr lang="en-US" dirty="0"/>
              <a:t>Total Rides by Month</a:t>
            </a:r>
          </a:p>
        </p:txBody>
      </p:sp>
      <p:sp>
        <p:nvSpPr>
          <p:cNvPr id="4" name="Text Placeholder 3">
            <a:extLst>
              <a:ext uri="{FF2B5EF4-FFF2-40B4-BE49-F238E27FC236}">
                <a16:creationId xmlns:a16="http://schemas.microsoft.com/office/drawing/2014/main" id="{D63C0810-71E1-6331-C38E-977EF2CDA052}"/>
              </a:ext>
            </a:extLst>
          </p:cNvPr>
          <p:cNvSpPr>
            <a:spLocks noGrp="1"/>
          </p:cNvSpPr>
          <p:nvPr>
            <p:ph type="body" sz="half" idx="2"/>
          </p:nvPr>
        </p:nvSpPr>
        <p:spPr/>
        <p:txBody>
          <a:bodyPr>
            <a:normAutofit/>
          </a:bodyPr>
          <a:lstStyle/>
          <a:p>
            <a:r>
              <a:rPr lang="en-US" sz="2000" b="1" dirty="0">
                <a:solidFill>
                  <a:schemeClr val="accent1"/>
                </a:solidFill>
              </a:rPr>
              <a:t>Member </a:t>
            </a:r>
            <a:r>
              <a:rPr lang="en-US" sz="2000" dirty="0">
                <a:solidFill>
                  <a:srgbClr val="FFFFFF"/>
                </a:solidFill>
              </a:rPr>
              <a:t>count is highest between June and September</a:t>
            </a:r>
          </a:p>
          <a:p>
            <a:endParaRPr lang="en-US" sz="2000" b="1" dirty="0">
              <a:solidFill>
                <a:schemeClr val="accent6"/>
              </a:solidFill>
            </a:endParaRPr>
          </a:p>
          <a:p>
            <a:r>
              <a:rPr lang="en-US" sz="2000" b="1" dirty="0">
                <a:solidFill>
                  <a:schemeClr val="accent6"/>
                </a:solidFill>
              </a:rPr>
              <a:t>Casual</a:t>
            </a:r>
            <a:r>
              <a:rPr lang="en-US" sz="2000" dirty="0">
                <a:solidFill>
                  <a:srgbClr val="FFFFFF"/>
                </a:solidFill>
              </a:rPr>
              <a:t> rider count is highest in July </a:t>
            </a:r>
          </a:p>
          <a:p>
            <a:pPr marL="800100" lvl="1" indent="-342900">
              <a:buFont typeface="Arial" panose="020B0604020202020204" pitchFamily="34" charset="0"/>
              <a:buChar char="•"/>
            </a:pPr>
            <a:r>
              <a:rPr lang="en-US" sz="2000" dirty="0">
                <a:solidFill>
                  <a:srgbClr val="FFFFFF"/>
                </a:solidFill>
              </a:rPr>
              <a:t>More selective of the two rider types</a:t>
            </a:r>
          </a:p>
          <a:p>
            <a:endParaRPr lang="en-US" sz="2000" dirty="0">
              <a:solidFill>
                <a:srgbClr val="FFFFFF"/>
              </a:solidFill>
            </a:endParaRPr>
          </a:p>
          <a:p>
            <a:endParaRPr lang="en-US" dirty="0"/>
          </a:p>
        </p:txBody>
      </p:sp>
      <p:graphicFrame>
        <p:nvGraphicFramePr>
          <p:cNvPr id="9" name="Content Placeholder 8">
            <a:extLst>
              <a:ext uri="{FF2B5EF4-FFF2-40B4-BE49-F238E27FC236}">
                <a16:creationId xmlns:a16="http://schemas.microsoft.com/office/drawing/2014/main" id="{4BA0B529-FA62-C424-E677-1A02214F3AE1}"/>
              </a:ext>
            </a:extLst>
          </p:cNvPr>
          <p:cNvGraphicFramePr>
            <a:graphicFrameLocks noGrp="1"/>
          </p:cNvGraphicFramePr>
          <p:nvPr>
            <p:ph idx="1"/>
            <p:extLst>
              <p:ext uri="{D42A27DB-BD31-4B8C-83A1-F6EECF244321}">
                <p14:modId xmlns:p14="http://schemas.microsoft.com/office/powerpoint/2010/main" val="3190748718"/>
              </p:ext>
            </p:extLst>
          </p:nvPr>
        </p:nvGraphicFramePr>
        <p:xfrm>
          <a:off x="4731391" y="762000"/>
          <a:ext cx="6698609"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35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010C-DCC2-75D5-EFFE-0A81B0D21062}"/>
              </a:ext>
            </a:extLst>
          </p:cNvPr>
          <p:cNvSpPr>
            <a:spLocks noGrp="1"/>
          </p:cNvSpPr>
          <p:nvPr>
            <p:ph type="title"/>
          </p:nvPr>
        </p:nvSpPr>
        <p:spPr/>
        <p:txBody>
          <a:bodyPr/>
          <a:lstStyle/>
          <a:p>
            <a:r>
              <a:rPr lang="en-US" dirty="0"/>
              <a:t>Average Ride Length by Month</a:t>
            </a:r>
          </a:p>
        </p:txBody>
      </p:sp>
      <p:sp>
        <p:nvSpPr>
          <p:cNvPr id="4" name="Text Placeholder 3">
            <a:extLst>
              <a:ext uri="{FF2B5EF4-FFF2-40B4-BE49-F238E27FC236}">
                <a16:creationId xmlns:a16="http://schemas.microsoft.com/office/drawing/2014/main" id="{F899A515-40A2-E48D-0074-D6BB37DE17E1}"/>
              </a:ext>
            </a:extLst>
          </p:cNvPr>
          <p:cNvSpPr>
            <a:spLocks noGrp="1"/>
          </p:cNvSpPr>
          <p:nvPr>
            <p:ph type="body" sz="half" idx="2"/>
          </p:nvPr>
        </p:nvSpPr>
        <p:spPr>
          <a:xfrm>
            <a:off x="762000" y="2286000"/>
            <a:ext cx="3810000" cy="4046561"/>
          </a:xfrm>
        </p:spPr>
        <p:txBody>
          <a:bodyPr>
            <a:noAutofit/>
          </a:bodyPr>
          <a:lstStyle/>
          <a:p>
            <a:r>
              <a:rPr lang="en-US" sz="2000" b="1" dirty="0">
                <a:solidFill>
                  <a:schemeClr val="accent1"/>
                </a:solidFill>
              </a:rPr>
              <a:t>Member</a:t>
            </a:r>
            <a:r>
              <a:rPr lang="en-US" sz="2000" dirty="0">
                <a:solidFill>
                  <a:srgbClr val="FFFFFF"/>
                </a:solidFill>
              </a:rPr>
              <a:t> ride length is consistent throughout the year.</a:t>
            </a:r>
          </a:p>
          <a:p>
            <a:endParaRPr lang="en-US" sz="2000" b="1" dirty="0">
              <a:solidFill>
                <a:schemeClr val="accent6"/>
              </a:solidFill>
            </a:endParaRPr>
          </a:p>
          <a:p>
            <a:r>
              <a:rPr lang="en-US" sz="2000" b="1" dirty="0">
                <a:solidFill>
                  <a:schemeClr val="accent6"/>
                </a:solidFill>
              </a:rPr>
              <a:t>Casual</a:t>
            </a:r>
            <a:r>
              <a:rPr lang="en-US" sz="2000" dirty="0">
                <a:solidFill>
                  <a:srgbClr val="FFFFFF"/>
                </a:solidFill>
              </a:rPr>
              <a:t> riders’ ride length fluctuates with temperature. </a:t>
            </a:r>
          </a:p>
          <a:p>
            <a:endParaRPr lang="en-US" sz="2000" dirty="0">
              <a:solidFill>
                <a:srgbClr val="FFFFFF"/>
              </a:solidFill>
            </a:endParaRPr>
          </a:p>
          <a:p>
            <a:r>
              <a:rPr lang="en-US" sz="2000" dirty="0">
                <a:solidFill>
                  <a:srgbClr val="FFFFFF"/>
                </a:solidFill>
              </a:rPr>
              <a:t>However, </a:t>
            </a:r>
            <a:r>
              <a:rPr lang="en-US" sz="2000" b="1" dirty="0">
                <a:solidFill>
                  <a:schemeClr val="accent6"/>
                </a:solidFill>
              </a:rPr>
              <a:t>casual</a:t>
            </a:r>
            <a:r>
              <a:rPr lang="en-US" sz="2000" dirty="0">
                <a:solidFill>
                  <a:srgbClr val="FFFFFF"/>
                </a:solidFill>
              </a:rPr>
              <a:t> riders consistently ride longer than </a:t>
            </a:r>
            <a:r>
              <a:rPr lang="en-US" sz="2000" b="1" dirty="0">
                <a:solidFill>
                  <a:schemeClr val="accent1"/>
                </a:solidFill>
              </a:rPr>
              <a:t>members</a:t>
            </a:r>
            <a:r>
              <a:rPr lang="en-US" sz="2000" dirty="0">
                <a:solidFill>
                  <a:srgbClr val="FFFFFF"/>
                </a:solidFill>
              </a:rPr>
              <a:t>.</a:t>
            </a:r>
          </a:p>
        </p:txBody>
      </p:sp>
      <p:graphicFrame>
        <p:nvGraphicFramePr>
          <p:cNvPr id="5" name="Content Placeholder 4">
            <a:extLst>
              <a:ext uri="{FF2B5EF4-FFF2-40B4-BE49-F238E27FC236}">
                <a16:creationId xmlns:a16="http://schemas.microsoft.com/office/drawing/2014/main" id="{660A5D94-458B-4499-182A-A30DD53C0AFF}"/>
              </a:ext>
            </a:extLst>
          </p:cNvPr>
          <p:cNvGraphicFramePr>
            <a:graphicFrameLocks noGrp="1"/>
          </p:cNvGraphicFramePr>
          <p:nvPr>
            <p:ph idx="1"/>
            <p:extLst>
              <p:ext uri="{D42A27DB-BD31-4B8C-83A1-F6EECF244321}">
                <p14:modId xmlns:p14="http://schemas.microsoft.com/office/powerpoint/2010/main" val="163696303"/>
              </p:ext>
            </p:extLst>
          </p:nvPr>
        </p:nvGraphicFramePr>
        <p:xfrm>
          <a:off x="4648200" y="762000"/>
          <a:ext cx="6781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662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C2BE-0407-67BC-5F46-C23CF1A4759F}"/>
              </a:ext>
            </a:extLst>
          </p:cNvPr>
          <p:cNvSpPr>
            <a:spLocks noGrp="1"/>
          </p:cNvSpPr>
          <p:nvPr>
            <p:ph type="title"/>
          </p:nvPr>
        </p:nvSpPr>
        <p:spPr/>
        <p:txBody>
          <a:bodyPr/>
          <a:lstStyle/>
          <a:p>
            <a:r>
              <a:rPr lang="en-US" dirty="0"/>
              <a:t>Total Rides by Weekday</a:t>
            </a:r>
          </a:p>
        </p:txBody>
      </p:sp>
      <p:sp>
        <p:nvSpPr>
          <p:cNvPr id="4" name="Text Placeholder 3">
            <a:extLst>
              <a:ext uri="{FF2B5EF4-FFF2-40B4-BE49-F238E27FC236}">
                <a16:creationId xmlns:a16="http://schemas.microsoft.com/office/drawing/2014/main" id="{013C21BC-8635-015C-00D7-97633E816D52}"/>
              </a:ext>
            </a:extLst>
          </p:cNvPr>
          <p:cNvSpPr>
            <a:spLocks noGrp="1"/>
          </p:cNvSpPr>
          <p:nvPr>
            <p:ph type="body" sz="half" idx="2"/>
          </p:nvPr>
        </p:nvSpPr>
        <p:spPr/>
        <p:txBody>
          <a:bodyPr>
            <a:normAutofit/>
          </a:bodyPr>
          <a:lstStyle/>
          <a:p>
            <a:r>
              <a:rPr lang="en-US" sz="2400" b="1" dirty="0">
                <a:solidFill>
                  <a:schemeClr val="accent1"/>
                </a:solidFill>
              </a:rPr>
              <a:t>Members</a:t>
            </a:r>
            <a:r>
              <a:rPr lang="en-US" sz="2400" dirty="0">
                <a:solidFill>
                  <a:srgbClr val="FFFFFF"/>
                </a:solidFill>
              </a:rPr>
              <a:t> peak mid weekday.</a:t>
            </a:r>
          </a:p>
          <a:p>
            <a:endParaRPr lang="en-US" sz="2400" dirty="0">
              <a:solidFill>
                <a:srgbClr val="FFFFFF"/>
              </a:solidFill>
            </a:endParaRPr>
          </a:p>
          <a:p>
            <a:r>
              <a:rPr lang="en-US" sz="2400" b="1" dirty="0">
                <a:solidFill>
                  <a:schemeClr val="accent6"/>
                </a:solidFill>
              </a:rPr>
              <a:t>Casual</a:t>
            </a:r>
            <a:r>
              <a:rPr lang="en-US" sz="2400" dirty="0">
                <a:solidFill>
                  <a:srgbClr val="FFFFFF"/>
                </a:solidFill>
              </a:rPr>
              <a:t> riders peak during the weekends, especially Saturday.</a:t>
            </a:r>
          </a:p>
        </p:txBody>
      </p:sp>
      <p:graphicFrame>
        <p:nvGraphicFramePr>
          <p:cNvPr id="5" name="Content Placeholder 4">
            <a:extLst>
              <a:ext uri="{FF2B5EF4-FFF2-40B4-BE49-F238E27FC236}">
                <a16:creationId xmlns:a16="http://schemas.microsoft.com/office/drawing/2014/main" id="{4968957D-11D9-3A72-2996-61046F3F2A43}"/>
              </a:ext>
            </a:extLst>
          </p:cNvPr>
          <p:cNvGraphicFramePr>
            <a:graphicFrameLocks noGrp="1"/>
          </p:cNvGraphicFramePr>
          <p:nvPr>
            <p:ph idx="1"/>
            <p:extLst>
              <p:ext uri="{D42A27DB-BD31-4B8C-83A1-F6EECF244321}">
                <p14:modId xmlns:p14="http://schemas.microsoft.com/office/powerpoint/2010/main" val="861560054"/>
              </p:ext>
            </p:extLst>
          </p:nvPr>
        </p:nvGraphicFramePr>
        <p:xfrm>
          <a:off x="5334000" y="762000"/>
          <a:ext cx="6096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17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58B6-D48A-7B0A-7538-33A4FDC742EB}"/>
              </a:ext>
            </a:extLst>
          </p:cNvPr>
          <p:cNvSpPr>
            <a:spLocks noGrp="1"/>
          </p:cNvSpPr>
          <p:nvPr>
            <p:ph type="title"/>
          </p:nvPr>
        </p:nvSpPr>
        <p:spPr/>
        <p:txBody>
          <a:bodyPr/>
          <a:lstStyle/>
          <a:p>
            <a:r>
              <a:rPr lang="en-US" dirty="0"/>
              <a:t>Average Ride Length by Weekday</a:t>
            </a:r>
          </a:p>
        </p:txBody>
      </p:sp>
      <p:sp>
        <p:nvSpPr>
          <p:cNvPr id="4" name="Text Placeholder 3">
            <a:extLst>
              <a:ext uri="{FF2B5EF4-FFF2-40B4-BE49-F238E27FC236}">
                <a16:creationId xmlns:a16="http://schemas.microsoft.com/office/drawing/2014/main" id="{CFB61D0F-F5BC-3912-899A-7FCF189FBF03}"/>
              </a:ext>
            </a:extLst>
          </p:cNvPr>
          <p:cNvSpPr>
            <a:spLocks noGrp="1"/>
          </p:cNvSpPr>
          <p:nvPr>
            <p:ph type="body" sz="half" idx="2"/>
          </p:nvPr>
        </p:nvSpPr>
        <p:spPr/>
        <p:txBody>
          <a:bodyPr>
            <a:normAutofit/>
          </a:bodyPr>
          <a:lstStyle/>
          <a:p>
            <a:r>
              <a:rPr lang="en-US" sz="2000" b="1" dirty="0">
                <a:solidFill>
                  <a:schemeClr val="accent1"/>
                </a:solidFill>
              </a:rPr>
              <a:t>Members</a:t>
            </a:r>
            <a:r>
              <a:rPr lang="en-US" sz="2000" dirty="0">
                <a:solidFill>
                  <a:schemeClr val="accent1"/>
                </a:solidFill>
              </a:rPr>
              <a:t> </a:t>
            </a:r>
            <a:r>
              <a:rPr lang="en-US" sz="2000" dirty="0">
                <a:solidFill>
                  <a:srgbClr val="FFFFFF"/>
                </a:solidFill>
              </a:rPr>
              <a:t>are consistent in their ride length throughout the week.</a:t>
            </a:r>
          </a:p>
          <a:p>
            <a:endParaRPr lang="en-US" sz="2000" dirty="0">
              <a:solidFill>
                <a:srgbClr val="FFFFFF"/>
              </a:solidFill>
            </a:endParaRPr>
          </a:p>
          <a:p>
            <a:r>
              <a:rPr lang="en-US" sz="2000" b="1" dirty="0">
                <a:solidFill>
                  <a:schemeClr val="accent6"/>
                </a:solidFill>
              </a:rPr>
              <a:t>Casual</a:t>
            </a:r>
            <a:r>
              <a:rPr lang="en-US" sz="2000" dirty="0">
                <a:solidFill>
                  <a:srgbClr val="FFFFFF"/>
                </a:solidFill>
              </a:rPr>
              <a:t> riders </a:t>
            </a:r>
          </a:p>
          <a:p>
            <a:pPr marL="285750" indent="-285750">
              <a:buFont typeface="Arial" panose="020B0604020202020204" pitchFamily="34" charset="0"/>
              <a:buChar char="•"/>
            </a:pPr>
            <a:r>
              <a:rPr lang="en-US" sz="2000" dirty="0">
                <a:solidFill>
                  <a:srgbClr val="FFFFFF"/>
                </a:solidFill>
              </a:rPr>
              <a:t>ride longer than members </a:t>
            </a:r>
          </a:p>
          <a:p>
            <a:pPr marL="285750" indent="-285750">
              <a:buFont typeface="Arial" panose="020B0604020202020204" pitchFamily="34" charset="0"/>
              <a:buChar char="•"/>
            </a:pPr>
            <a:r>
              <a:rPr lang="en-US" sz="2000" dirty="0">
                <a:solidFill>
                  <a:srgbClr val="FFFFFF"/>
                </a:solidFill>
              </a:rPr>
              <a:t>ride longest during the weekends</a:t>
            </a:r>
          </a:p>
        </p:txBody>
      </p:sp>
      <p:graphicFrame>
        <p:nvGraphicFramePr>
          <p:cNvPr id="5" name="Content Placeholder 4">
            <a:extLst>
              <a:ext uri="{FF2B5EF4-FFF2-40B4-BE49-F238E27FC236}">
                <a16:creationId xmlns:a16="http://schemas.microsoft.com/office/drawing/2014/main" id="{5195915E-F905-C05B-9CEC-415542A67BFC}"/>
              </a:ext>
            </a:extLst>
          </p:cNvPr>
          <p:cNvGraphicFramePr>
            <a:graphicFrameLocks noGrp="1"/>
          </p:cNvGraphicFramePr>
          <p:nvPr>
            <p:ph idx="1"/>
            <p:extLst>
              <p:ext uri="{D42A27DB-BD31-4B8C-83A1-F6EECF244321}">
                <p14:modId xmlns:p14="http://schemas.microsoft.com/office/powerpoint/2010/main" val="3443374108"/>
              </p:ext>
            </p:extLst>
          </p:nvPr>
        </p:nvGraphicFramePr>
        <p:xfrm>
          <a:off x="4834467" y="762000"/>
          <a:ext cx="659553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943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E616-7CD2-6389-F379-E961D02CF5A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1E1370F-1C7A-79C1-E632-1774BB581D0D}"/>
              </a:ext>
            </a:extLst>
          </p:cNvPr>
          <p:cNvSpPr>
            <a:spLocks noGrp="1"/>
          </p:cNvSpPr>
          <p:nvPr>
            <p:ph idx="1"/>
          </p:nvPr>
        </p:nvSpPr>
        <p:spPr/>
        <p:txBody>
          <a:bodyPr>
            <a:normAutofit lnSpcReduction="10000"/>
          </a:bodyPr>
          <a:lstStyle/>
          <a:p>
            <a:pPr marL="514350" indent="-514350">
              <a:buFont typeface="+mj-lt"/>
              <a:buAutoNum type="arabicPeriod"/>
            </a:pPr>
            <a:r>
              <a:rPr lang="en-US" dirty="0">
                <a:solidFill>
                  <a:srgbClr val="FFFFFF"/>
                </a:solidFill>
              </a:rPr>
              <a:t>Promote annual memberships starting in May and continue through the summer.</a:t>
            </a:r>
          </a:p>
          <a:p>
            <a:pPr marL="514350" indent="-514350">
              <a:buFont typeface="+mj-lt"/>
              <a:buAutoNum type="arabicPeriod"/>
            </a:pPr>
            <a:r>
              <a:rPr lang="en-US" dirty="0">
                <a:solidFill>
                  <a:srgbClr val="FFFFFF"/>
                </a:solidFill>
              </a:rPr>
              <a:t>Host weekend leisure biking events promoting annual memberships.</a:t>
            </a:r>
          </a:p>
          <a:p>
            <a:pPr marL="514350" indent="-514350">
              <a:buFont typeface="+mj-lt"/>
              <a:buAutoNum type="arabicPeriod"/>
            </a:pPr>
            <a:r>
              <a:rPr lang="en-US" dirty="0">
                <a:solidFill>
                  <a:srgbClr val="FFFFFF"/>
                </a:solidFill>
              </a:rPr>
              <a:t>Set up posters at public transportation locations showcasing the savings from annual memberships compared to other transportation means. </a:t>
            </a:r>
          </a:p>
          <a:p>
            <a:pPr marL="0" indent="0">
              <a:buNone/>
            </a:pPr>
            <a:endParaRPr lang="en-US" dirty="0">
              <a:solidFill>
                <a:srgbClr val="FFFFFF"/>
              </a:solidFill>
            </a:endParaRPr>
          </a:p>
        </p:txBody>
      </p:sp>
    </p:spTree>
    <p:extLst>
      <p:ext uri="{BB962C8B-B14F-4D97-AF65-F5344CB8AC3E}">
        <p14:creationId xmlns:p14="http://schemas.microsoft.com/office/powerpoint/2010/main" val="382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0BA7-D970-0773-7D70-C619526BE5C9}"/>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24FDE7A2-C4E6-52E9-1DF8-8B438E9C641E}"/>
              </a:ext>
            </a:extLst>
          </p:cNvPr>
          <p:cNvSpPr>
            <a:spLocks noGrp="1"/>
          </p:cNvSpPr>
          <p:nvPr>
            <p:ph idx="1"/>
          </p:nvPr>
        </p:nvSpPr>
        <p:spPr/>
        <p:txBody>
          <a:bodyPr/>
          <a:lstStyle/>
          <a:p>
            <a:r>
              <a:rPr lang="en-US" dirty="0">
                <a:solidFill>
                  <a:srgbClr val="FFFFFF"/>
                </a:solidFill>
              </a:rPr>
              <a:t>The 12 month historical data were obtained </a:t>
            </a:r>
            <a:r>
              <a:rPr lang="en-US" dirty="0">
                <a:solidFill>
                  <a:srgbClr val="FFFFFF"/>
                </a:solidFill>
                <a:hlinkClick r:id="rId2">
                  <a:extLst>
                    <a:ext uri="{A12FA001-AC4F-418D-AE19-62706E023703}">
                      <ahyp:hlinkClr xmlns:ahyp="http://schemas.microsoft.com/office/drawing/2018/hyperlinkcolor" val="tx"/>
                    </a:ext>
                  </a:extLst>
                </a:hlinkClick>
              </a:rPr>
              <a:t>here</a:t>
            </a:r>
            <a:r>
              <a:rPr lang="en-US" dirty="0">
                <a:solidFill>
                  <a:srgbClr val="FFFFFF"/>
                </a:solidFill>
              </a:rPr>
              <a:t>. </a:t>
            </a:r>
          </a:p>
          <a:p>
            <a:pPr lvl="1"/>
            <a:r>
              <a:rPr lang="en-US" sz="2800" dirty="0">
                <a:solidFill>
                  <a:srgbClr val="FFFFFF"/>
                </a:solidFill>
              </a:rPr>
              <a:t>July 2022 through June 2023</a:t>
            </a:r>
          </a:p>
          <a:p>
            <a:pPr marL="457200" lvl="1" indent="0">
              <a:buNone/>
            </a:pPr>
            <a:endParaRPr lang="en-US" sz="2800" dirty="0">
              <a:solidFill>
                <a:srgbClr val="FFFFFF"/>
              </a:solidFill>
            </a:endParaRPr>
          </a:p>
          <a:p>
            <a:r>
              <a:rPr lang="en-US" dirty="0">
                <a:solidFill>
                  <a:srgbClr val="FFFFFF"/>
                </a:solidFill>
              </a:rPr>
              <a:t>The data is provided by Motivate International Inc.  under this </a:t>
            </a:r>
            <a:r>
              <a:rPr lang="en-US" dirty="0">
                <a:solidFill>
                  <a:srgbClr val="FFFFFF"/>
                </a:solidFill>
                <a:hlinkClick r:id="rId3">
                  <a:extLst>
                    <a:ext uri="{A12FA001-AC4F-418D-AE19-62706E023703}">
                      <ahyp:hlinkClr xmlns:ahyp="http://schemas.microsoft.com/office/drawing/2018/hyperlinkcolor" val="tx"/>
                    </a:ext>
                  </a:extLst>
                </a:hlinkClick>
              </a:rPr>
              <a:t>license</a:t>
            </a:r>
            <a:r>
              <a:rPr lang="en-US" dirty="0">
                <a:solidFill>
                  <a:srgbClr val="FFFFFF"/>
                </a:solidFill>
              </a:rPr>
              <a:t>. </a:t>
            </a:r>
          </a:p>
          <a:p>
            <a:endParaRPr lang="en-US" dirty="0"/>
          </a:p>
        </p:txBody>
      </p:sp>
    </p:spTree>
    <p:extLst>
      <p:ext uri="{BB962C8B-B14F-4D97-AF65-F5344CB8AC3E}">
        <p14:creationId xmlns:p14="http://schemas.microsoft.com/office/powerpoint/2010/main" val="33833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0DB7252-B1DA-26D7-6535-B5ABAE782E68}"/>
              </a:ext>
            </a:extLst>
          </p:cNvPr>
          <p:cNvPicPr>
            <a:picLocks noChangeAspect="1"/>
          </p:cNvPicPr>
          <p:nvPr/>
        </p:nvPicPr>
        <p:blipFill rotWithShape="1">
          <a:blip r:embed="rId3"/>
          <a:srcRect l="5510" r="1948" b="3"/>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4"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44252149-6D0B-66C4-50FA-822447E74005}"/>
              </a:ext>
            </a:extLst>
          </p:cNvPr>
          <p:cNvSpPr>
            <a:spLocks noGrp="1"/>
          </p:cNvSpPr>
          <p:nvPr>
            <p:ph idx="1"/>
          </p:nvPr>
        </p:nvSpPr>
        <p:spPr>
          <a:xfrm>
            <a:off x="6096000" y="2286000"/>
            <a:ext cx="5334000" cy="3810001"/>
          </a:xfrm>
        </p:spPr>
        <p:txBody>
          <a:bodyPr>
            <a:normAutofit/>
          </a:bodyPr>
          <a:lstStyle/>
          <a:p>
            <a:r>
              <a:rPr lang="en-US" sz="2400" dirty="0">
                <a:solidFill>
                  <a:srgbClr val="FFFFFF"/>
                </a:solidFill>
                <a:hlinkClick r:id="rId4" action="ppaction://hlinksldjump">
                  <a:extLst>
                    <a:ext uri="{A12FA001-AC4F-418D-AE19-62706E023703}">
                      <ahyp:hlinkClr xmlns:ahyp="http://schemas.microsoft.com/office/drawing/2018/hyperlinkcolor" val="tx"/>
                    </a:ext>
                  </a:extLst>
                </a:hlinkClick>
              </a:rPr>
              <a:t>Background</a:t>
            </a:r>
            <a:endParaRPr lang="en-US" sz="2400" dirty="0">
              <a:solidFill>
                <a:srgbClr val="FFFFFF"/>
              </a:solidFill>
            </a:endParaRPr>
          </a:p>
          <a:p>
            <a:r>
              <a:rPr lang="en-US" sz="2400" dirty="0">
                <a:solidFill>
                  <a:srgbClr val="FFFFFF"/>
                </a:solidFill>
                <a:hlinkClick r:id="rId5" action="ppaction://hlinksldjump">
                  <a:extLst>
                    <a:ext uri="{A12FA001-AC4F-418D-AE19-62706E023703}">
                      <ahyp:hlinkClr xmlns:ahyp="http://schemas.microsoft.com/office/drawing/2018/hyperlinkcolor" val="tx"/>
                    </a:ext>
                  </a:extLst>
                </a:hlinkClick>
              </a:rPr>
              <a:t>Executive Summary</a:t>
            </a:r>
            <a:endParaRPr lang="en-US" sz="2400" dirty="0">
              <a:solidFill>
                <a:srgbClr val="FFFFFF"/>
              </a:solidFill>
            </a:endParaRPr>
          </a:p>
          <a:p>
            <a:r>
              <a:rPr lang="en-US" sz="2400" dirty="0">
                <a:solidFill>
                  <a:srgbClr val="FFFFFF"/>
                </a:solidFill>
                <a:hlinkClick r:id="rId6" action="ppaction://hlinksldjump">
                  <a:extLst>
                    <a:ext uri="{A12FA001-AC4F-418D-AE19-62706E023703}">
                      <ahyp:hlinkClr xmlns:ahyp="http://schemas.microsoft.com/office/drawing/2018/hyperlinkcolor" val="tx"/>
                    </a:ext>
                  </a:extLst>
                </a:hlinkClick>
              </a:rPr>
              <a:t>Analysis &amp; Insights</a:t>
            </a:r>
            <a:endParaRPr lang="en-US" sz="2400" dirty="0">
              <a:solidFill>
                <a:srgbClr val="FFFFFF"/>
              </a:solidFill>
            </a:endParaRPr>
          </a:p>
          <a:p>
            <a:r>
              <a:rPr lang="en-US" sz="2400" dirty="0">
                <a:solidFill>
                  <a:srgbClr val="FFFFFF"/>
                </a:solidFill>
                <a:hlinkClick r:id="rId7" action="ppaction://hlinksldjump">
                  <a:extLst>
                    <a:ext uri="{A12FA001-AC4F-418D-AE19-62706E023703}">
                      <ahyp:hlinkClr xmlns:ahyp="http://schemas.microsoft.com/office/drawing/2018/hyperlinkcolor" val="tx"/>
                    </a:ext>
                  </a:extLst>
                </a:hlinkClick>
              </a:rPr>
              <a:t>Recommendations</a:t>
            </a:r>
            <a:endParaRPr lang="en-US" sz="2400" dirty="0">
              <a:solidFill>
                <a:srgbClr val="FFFFFF"/>
              </a:solidFill>
            </a:endParaRPr>
          </a:p>
          <a:p>
            <a:r>
              <a:rPr lang="en-US" sz="2400" dirty="0">
                <a:solidFill>
                  <a:srgbClr val="FFFFFF"/>
                </a:solidFill>
                <a:hlinkClick r:id="rId8" action="ppaction://hlinksldjump">
                  <a:extLst>
                    <a:ext uri="{A12FA001-AC4F-418D-AE19-62706E023703}">
                      <ahyp:hlinkClr xmlns:ahyp="http://schemas.microsoft.com/office/drawing/2018/hyperlinkcolor" val="tx"/>
                    </a:ext>
                  </a:extLst>
                </a:hlinkClick>
              </a:rPr>
              <a:t>Data Source</a:t>
            </a:r>
            <a:endParaRPr lang="en-US" sz="2400" dirty="0">
              <a:solidFill>
                <a:srgbClr val="FFFFFF"/>
              </a:solidFill>
            </a:endParaRPr>
          </a:p>
          <a:p>
            <a:pPr marL="0" indent="0">
              <a:buNone/>
            </a:pPr>
            <a:endParaRPr lang="en-US" sz="2400" dirty="0"/>
          </a:p>
        </p:txBody>
      </p:sp>
      <p:sp>
        <p:nvSpPr>
          <p:cNvPr id="2" name="Title 1">
            <a:extLst>
              <a:ext uri="{FF2B5EF4-FFF2-40B4-BE49-F238E27FC236}">
                <a16:creationId xmlns:a16="http://schemas.microsoft.com/office/drawing/2014/main" id="{6C1D9B72-3F79-F0C0-1129-B144B62B8116}"/>
              </a:ext>
            </a:extLst>
          </p:cNvPr>
          <p:cNvSpPr>
            <a:spLocks noGrp="1"/>
          </p:cNvSpPr>
          <p:nvPr>
            <p:ph type="title"/>
          </p:nvPr>
        </p:nvSpPr>
        <p:spPr>
          <a:xfrm>
            <a:off x="6096000" y="762000"/>
            <a:ext cx="5334000" cy="1524000"/>
          </a:xfrm>
        </p:spPr>
        <p:txBody>
          <a:bodyPr>
            <a:normAutofit/>
          </a:bodyPr>
          <a:lstStyle/>
          <a:p>
            <a:r>
              <a:rPr lang="en-US" sz="3200" dirty="0"/>
              <a:t>Table of Contents</a:t>
            </a:r>
          </a:p>
        </p:txBody>
      </p:sp>
    </p:spTree>
    <p:extLst>
      <p:ext uri="{BB962C8B-B14F-4D97-AF65-F5344CB8AC3E}">
        <p14:creationId xmlns:p14="http://schemas.microsoft.com/office/powerpoint/2010/main" val="221054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B7AD-3826-0C4A-B127-C8BDCC2B8DC3}"/>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0D420D48-E25B-8020-3D95-00B6ED6CCD19}"/>
              </a:ext>
            </a:extLst>
          </p:cNvPr>
          <p:cNvSpPr>
            <a:spLocks noGrp="1"/>
          </p:cNvSpPr>
          <p:nvPr>
            <p:ph idx="1"/>
          </p:nvPr>
        </p:nvSpPr>
        <p:spPr/>
        <p:txBody>
          <a:bodyPr>
            <a:normAutofit/>
          </a:bodyPr>
          <a:lstStyle/>
          <a:p>
            <a:pPr marL="0" indent="0" rtl="0">
              <a:spcBef>
                <a:spcPts val="0"/>
              </a:spcBef>
              <a:spcAft>
                <a:spcPts val="1200"/>
              </a:spcAft>
              <a:buNone/>
            </a:pPr>
            <a:r>
              <a:rPr lang="en-US" sz="2600" b="1" i="0" u="none" strike="noStrike" dirty="0" err="1">
                <a:solidFill>
                  <a:schemeClr val="tx1"/>
                </a:solidFill>
                <a:effectLst/>
              </a:rPr>
              <a:t>Cyclistic</a:t>
            </a:r>
            <a:r>
              <a:rPr lang="en-US" sz="2600" b="1" i="0" u="none" strike="noStrike" dirty="0">
                <a:solidFill>
                  <a:schemeClr val="tx1"/>
                </a:solidFill>
                <a:effectLst/>
              </a:rPr>
              <a:t> </a:t>
            </a:r>
            <a:r>
              <a:rPr lang="en-US" sz="2600" b="0" i="0" u="none" strike="noStrike" dirty="0">
                <a:solidFill>
                  <a:schemeClr val="tx1"/>
                </a:solidFill>
                <a:effectLst/>
              </a:rPr>
              <a:t>is a bikeshare company based in Chicago.</a:t>
            </a:r>
            <a:endParaRPr lang="en-US" sz="3900" dirty="0">
              <a:solidFill>
                <a:schemeClr val="tx1"/>
              </a:solidFill>
              <a:effectLst/>
            </a:endParaRPr>
          </a:p>
          <a:p>
            <a:pPr marL="0" indent="0" rtl="0">
              <a:spcBef>
                <a:spcPts val="0"/>
              </a:spcBef>
              <a:spcAft>
                <a:spcPts val="1200"/>
              </a:spcAft>
              <a:buNone/>
            </a:pPr>
            <a:r>
              <a:rPr lang="en-US" sz="2600" b="0" i="0" u="none" strike="noStrike" dirty="0">
                <a:solidFill>
                  <a:schemeClr val="tx1"/>
                </a:solidFill>
                <a:effectLst/>
              </a:rPr>
              <a:t>Current pricing plans:</a:t>
            </a:r>
            <a:endParaRPr lang="en-US" sz="3900" dirty="0">
              <a:solidFill>
                <a:schemeClr val="tx1"/>
              </a:solidFill>
              <a:effectLst/>
            </a:endParaRPr>
          </a:p>
          <a:p>
            <a:pPr lvl="1" fontAlgn="base">
              <a:spcBef>
                <a:spcPts val="0"/>
              </a:spcBef>
            </a:pPr>
            <a:r>
              <a:rPr lang="en-US" sz="2600" b="0" i="0" u="none" strike="noStrike" dirty="0">
                <a:solidFill>
                  <a:schemeClr val="tx1"/>
                </a:solidFill>
                <a:effectLst/>
              </a:rPr>
              <a:t>Single-ride passes</a:t>
            </a:r>
          </a:p>
          <a:p>
            <a:pPr lvl="1" fontAlgn="base">
              <a:spcBef>
                <a:spcPts val="0"/>
              </a:spcBef>
            </a:pPr>
            <a:r>
              <a:rPr lang="en-US" sz="2600" b="0" i="0" u="none" strike="noStrike" dirty="0">
                <a:solidFill>
                  <a:schemeClr val="tx1"/>
                </a:solidFill>
                <a:effectLst/>
              </a:rPr>
              <a:t>Full-day passes</a:t>
            </a:r>
          </a:p>
          <a:p>
            <a:pPr lvl="1" fontAlgn="base">
              <a:spcBef>
                <a:spcPts val="0"/>
              </a:spcBef>
              <a:spcAft>
                <a:spcPts val="1200"/>
              </a:spcAft>
            </a:pPr>
            <a:r>
              <a:rPr lang="en-US" sz="2600" b="0" i="0" u="none" strike="noStrike" dirty="0">
                <a:solidFill>
                  <a:schemeClr val="tx1"/>
                </a:solidFill>
                <a:effectLst/>
              </a:rPr>
              <a:t>Annual memberships </a:t>
            </a:r>
          </a:p>
        </p:txBody>
      </p:sp>
      <p:sp>
        <p:nvSpPr>
          <p:cNvPr id="4" name="TextBox 3">
            <a:extLst>
              <a:ext uri="{FF2B5EF4-FFF2-40B4-BE49-F238E27FC236}">
                <a16:creationId xmlns:a16="http://schemas.microsoft.com/office/drawing/2014/main" id="{6AA13ACA-6B2A-BD94-3CC0-49E1898AC97F}"/>
              </a:ext>
            </a:extLst>
          </p:cNvPr>
          <p:cNvSpPr txBox="1"/>
          <p:nvPr/>
        </p:nvSpPr>
        <p:spPr>
          <a:xfrm>
            <a:off x="6305322" y="3779542"/>
            <a:ext cx="1670714" cy="830997"/>
          </a:xfrm>
          <a:prstGeom prst="rect">
            <a:avLst/>
          </a:prstGeom>
          <a:noFill/>
        </p:spPr>
        <p:txBody>
          <a:bodyPr wrap="none" rtlCol="0">
            <a:spAutoFit/>
          </a:bodyPr>
          <a:lstStyle/>
          <a:p>
            <a:pPr algn="ctr"/>
            <a:r>
              <a:rPr lang="en-US" sz="2400" dirty="0"/>
              <a:t>Total Bikes</a:t>
            </a:r>
          </a:p>
          <a:p>
            <a:pPr algn="ctr"/>
            <a:r>
              <a:rPr lang="en-US" sz="2400" b="1" dirty="0"/>
              <a:t>5,824</a:t>
            </a:r>
          </a:p>
        </p:txBody>
      </p:sp>
      <p:sp>
        <p:nvSpPr>
          <p:cNvPr id="5" name="TextBox 4">
            <a:extLst>
              <a:ext uri="{FF2B5EF4-FFF2-40B4-BE49-F238E27FC236}">
                <a16:creationId xmlns:a16="http://schemas.microsoft.com/office/drawing/2014/main" id="{09F62803-6239-FAB4-D224-5B68378E0A8F}"/>
              </a:ext>
            </a:extLst>
          </p:cNvPr>
          <p:cNvSpPr txBox="1"/>
          <p:nvPr/>
        </p:nvSpPr>
        <p:spPr>
          <a:xfrm>
            <a:off x="8681328" y="3779541"/>
            <a:ext cx="2043380" cy="830997"/>
          </a:xfrm>
          <a:prstGeom prst="rect">
            <a:avLst/>
          </a:prstGeom>
          <a:noFill/>
        </p:spPr>
        <p:txBody>
          <a:bodyPr wrap="none" rtlCol="0">
            <a:spAutoFit/>
          </a:bodyPr>
          <a:lstStyle/>
          <a:p>
            <a:pPr algn="ctr"/>
            <a:r>
              <a:rPr lang="en-US" sz="2400" dirty="0"/>
              <a:t>Total Stations</a:t>
            </a:r>
          </a:p>
          <a:p>
            <a:pPr algn="ctr"/>
            <a:r>
              <a:rPr lang="en-US" sz="2400" b="1" dirty="0"/>
              <a:t>692</a:t>
            </a:r>
          </a:p>
        </p:txBody>
      </p:sp>
    </p:spTree>
    <p:extLst>
      <p:ext uri="{BB962C8B-B14F-4D97-AF65-F5344CB8AC3E}">
        <p14:creationId xmlns:p14="http://schemas.microsoft.com/office/powerpoint/2010/main" val="26290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420BB-7E08-4ADE-78DF-6562C9C518F9}"/>
              </a:ext>
            </a:extLst>
          </p:cNvPr>
          <p:cNvSpPr>
            <a:spLocks noGrp="1"/>
          </p:cNvSpPr>
          <p:nvPr>
            <p:ph idx="1"/>
          </p:nvPr>
        </p:nvSpPr>
        <p:spPr>
          <a:xfrm>
            <a:off x="762000" y="1185334"/>
            <a:ext cx="10668000" cy="4918750"/>
          </a:xfrm>
        </p:spPr>
        <p:txBody>
          <a:bodyPr>
            <a:normAutofit/>
          </a:bodyPr>
          <a:lstStyle/>
          <a:p>
            <a:pPr marL="0" indent="0" rtl="0">
              <a:spcBef>
                <a:spcPts val="0"/>
              </a:spcBef>
              <a:spcAft>
                <a:spcPts val="1200"/>
              </a:spcAft>
              <a:buNone/>
            </a:pPr>
            <a:r>
              <a:rPr lang="en-US" sz="3000" b="1" i="0" u="none" strike="noStrike" dirty="0">
                <a:solidFill>
                  <a:schemeClr val="tx1"/>
                </a:solidFill>
                <a:effectLst/>
              </a:rPr>
              <a:t>Business Task:</a:t>
            </a:r>
            <a:r>
              <a:rPr lang="en-US" sz="3000" b="0" i="0" u="none" strike="noStrike" dirty="0">
                <a:solidFill>
                  <a:schemeClr val="tx1"/>
                </a:solidFill>
                <a:effectLst/>
              </a:rPr>
              <a:t>  </a:t>
            </a:r>
          </a:p>
          <a:p>
            <a:pPr marL="0" indent="0" rtl="0">
              <a:spcBef>
                <a:spcPts val="0"/>
              </a:spcBef>
              <a:spcAft>
                <a:spcPts val="1200"/>
              </a:spcAft>
              <a:buNone/>
            </a:pPr>
            <a:r>
              <a:rPr lang="en-US" sz="3000" b="0" i="0" u="none" strike="noStrike" dirty="0">
                <a:solidFill>
                  <a:schemeClr val="tx1"/>
                </a:solidFill>
                <a:effectLst/>
              </a:rPr>
              <a:t>Determine how members and casual riders use the service differently by analyzing historical data.</a:t>
            </a:r>
          </a:p>
          <a:p>
            <a:pPr marL="0" indent="0" rtl="0">
              <a:spcBef>
                <a:spcPts val="0"/>
              </a:spcBef>
              <a:spcAft>
                <a:spcPts val="1200"/>
              </a:spcAft>
              <a:buNone/>
            </a:pPr>
            <a:r>
              <a:rPr lang="en-US" sz="3000" b="0" i="0" u="none" strike="noStrike" dirty="0">
                <a:solidFill>
                  <a:schemeClr val="tx1"/>
                </a:solidFill>
                <a:effectLst/>
              </a:rPr>
              <a:t> </a:t>
            </a:r>
            <a:endParaRPr lang="en-US" sz="3000" dirty="0">
              <a:solidFill>
                <a:schemeClr val="tx1"/>
              </a:solidFill>
              <a:effectLst/>
            </a:endParaRPr>
          </a:p>
          <a:p>
            <a:pPr marL="0" indent="0">
              <a:buNone/>
            </a:pPr>
            <a:r>
              <a:rPr lang="en-US" sz="3000" b="1" i="0" u="none" strike="noStrike" dirty="0">
                <a:solidFill>
                  <a:schemeClr val="tx1"/>
                </a:solidFill>
                <a:effectLst/>
              </a:rPr>
              <a:t>Business Goal: </a:t>
            </a:r>
          </a:p>
          <a:p>
            <a:pPr marL="0" indent="0">
              <a:buNone/>
            </a:pPr>
            <a:r>
              <a:rPr lang="en-US" sz="3000" b="0" i="0" u="none" strike="noStrike" dirty="0">
                <a:solidFill>
                  <a:schemeClr val="tx1"/>
                </a:solidFill>
                <a:effectLst/>
              </a:rPr>
              <a:t>Design marketing strategies aimed to convert casual riders into annual members.</a:t>
            </a:r>
            <a:endParaRPr lang="en-US" sz="3000" dirty="0">
              <a:solidFill>
                <a:schemeClr val="tx1"/>
              </a:solidFill>
            </a:endParaRPr>
          </a:p>
        </p:txBody>
      </p:sp>
    </p:spTree>
    <p:extLst>
      <p:ext uri="{BB962C8B-B14F-4D97-AF65-F5344CB8AC3E}">
        <p14:creationId xmlns:p14="http://schemas.microsoft.com/office/powerpoint/2010/main" val="30052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DAF8-E923-D28D-404B-FD22E554819E}"/>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2DBE701-F3B2-2788-AFCF-9A5CA4540DDB}"/>
              </a:ext>
            </a:extLst>
          </p:cNvPr>
          <p:cNvSpPr>
            <a:spLocks noGrp="1"/>
          </p:cNvSpPr>
          <p:nvPr>
            <p:ph idx="1"/>
          </p:nvPr>
        </p:nvSpPr>
        <p:spPr>
          <a:xfrm>
            <a:off x="762000" y="2070340"/>
            <a:ext cx="10668000" cy="4033743"/>
          </a:xfrm>
        </p:spPr>
        <p:txBody>
          <a:bodyPr>
            <a:noAutofit/>
          </a:bodyPr>
          <a:lstStyle/>
          <a:p>
            <a:r>
              <a:rPr lang="en-US" sz="1800" dirty="0">
                <a:solidFill>
                  <a:srgbClr val="FFFFFF"/>
                </a:solidFill>
              </a:rPr>
              <a:t>Data from July 2022 to June 2023 were analyzed to determine how members and casual riders use </a:t>
            </a:r>
            <a:r>
              <a:rPr lang="en-US" sz="1800" dirty="0" err="1">
                <a:solidFill>
                  <a:srgbClr val="FFFFFF"/>
                </a:solidFill>
              </a:rPr>
              <a:t>Cyclistic</a:t>
            </a:r>
            <a:r>
              <a:rPr lang="en-US" sz="1800" dirty="0">
                <a:solidFill>
                  <a:srgbClr val="FFFFFF"/>
                </a:solidFill>
              </a:rPr>
              <a:t> differently. </a:t>
            </a:r>
          </a:p>
          <a:p>
            <a:r>
              <a:rPr lang="en-US" sz="1800" dirty="0">
                <a:solidFill>
                  <a:srgbClr val="FFFFFF"/>
                </a:solidFill>
              </a:rPr>
              <a:t>Main Insights:</a:t>
            </a:r>
          </a:p>
          <a:p>
            <a:pPr lvl="1"/>
            <a:r>
              <a:rPr lang="en-US" sz="1800" dirty="0">
                <a:solidFill>
                  <a:srgbClr val="FFFFFF"/>
                </a:solidFill>
              </a:rPr>
              <a:t>Both members and casual riders </a:t>
            </a:r>
            <a:r>
              <a:rPr lang="en-US" sz="1800" b="1" dirty="0">
                <a:solidFill>
                  <a:srgbClr val="FFFFFF"/>
                </a:solidFill>
              </a:rPr>
              <a:t>fluctuate similarly</a:t>
            </a:r>
            <a:r>
              <a:rPr lang="en-US" sz="1800" dirty="0">
                <a:solidFill>
                  <a:srgbClr val="FFFFFF"/>
                </a:solidFill>
              </a:rPr>
              <a:t> throughout the year, with highest rider count in the summer.</a:t>
            </a:r>
          </a:p>
          <a:p>
            <a:pPr lvl="1"/>
            <a:r>
              <a:rPr lang="en-US" sz="1800" dirty="0">
                <a:solidFill>
                  <a:srgbClr val="FFFFFF"/>
                </a:solidFill>
              </a:rPr>
              <a:t>While </a:t>
            </a:r>
            <a:r>
              <a:rPr lang="en-US" sz="1800" b="1" dirty="0">
                <a:solidFill>
                  <a:srgbClr val="FFFFFF"/>
                </a:solidFill>
              </a:rPr>
              <a:t>member average ride length is consistent</a:t>
            </a:r>
            <a:r>
              <a:rPr lang="en-US" sz="1800" dirty="0">
                <a:solidFill>
                  <a:srgbClr val="FFFFFF"/>
                </a:solidFill>
              </a:rPr>
              <a:t> throughout the year, </a:t>
            </a:r>
            <a:r>
              <a:rPr lang="en-US" sz="1800" b="1" dirty="0">
                <a:solidFill>
                  <a:srgbClr val="FFFFFF"/>
                </a:solidFill>
              </a:rPr>
              <a:t>casual rider ride length fluctuates</a:t>
            </a:r>
            <a:r>
              <a:rPr lang="en-US" sz="1800" dirty="0">
                <a:solidFill>
                  <a:srgbClr val="FFFFFF"/>
                </a:solidFill>
              </a:rPr>
              <a:t>, implying more </a:t>
            </a:r>
            <a:r>
              <a:rPr lang="en-US" sz="1800" b="1" dirty="0">
                <a:solidFill>
                  <a:srgbClr val="FFFFFF"/>
                </a:solidFill>
              </a:rPr>
              <a:t>leisure</a:t>
            </a:r>
            <a:r>
              <a:rPr lang="en-US" sz="1800" dirty="0">
                <a:solidFill>
                  <a:srgbClr val="FFFFFF"/>
                </a:solidFill>
              </a:rPr>
              <a:t> usage.</a:t>
            </a:r>
          </a:p>
          <a:p>
            <a:pPr lvl="1"/>
            <a:r>
              <a:rPr lang="en-US" sz="1800" dirty="0">
                <a:solidFill>
                  <a:srgbClr val="FFFFFF"/>
                </a:solidFill>
              </a:rPr>
              <a:t>Casual riders have a </a:t>
            </a:r>
            <a:r>
              <a:rPr lang="en-US" sz="1800" b="1" dirty="0">
                <a:solidFill>
                  <a:srgbClr val="FFFFFF"/>
                </a:solidFill>
              </a:rPr>
              <a:t>higher average ride length </a:t>
            </a:r>
            <a:r>
              <a:rPr lang="en-US" sz="1800" dirty="0">
                <a:solidFill>
                  <a:srgbClr val="FFFFFF"/>
                </a:solidFill>
              </a:rPr>
              <a:t>than members at all time. </a:t>
            </a:r>
          </a:p>
          <a:p>
            <a:pPr lvl="1"/>
            <a:r>
              <a:rPr lang="en-US" sz="1800" dirty="0">
                <a:solidFill>
                  <a:srgbClr val="FFFFFF"/>
                </a:solidFill>
              </a:rPr>
              <a:t>Casual riders prefer the </a:t>
            </a:r>
            <a:r>
              <a:rPr lang="en-US" sz="1800" b="1" dirty="0">
                <a:solidFill>
                  <a:srgbClr val="FFFFFF"/>
                </a:solidFill>
              </a:rPr>
              <a:t>weekends</a:t>
            </a:r>
          </a:p>
          <a:p>
            <a:r>
              <a:rPr lang="en-US" sz="1800" dirty="0">
                <a:solidFill>
                  <a:srgbClr val="FFFFFF"/>
                </a:solidFill>
              </a:rPr>
              <a:t>Recommendation for marketing strategies targeting the differences in usage is presented at the end. </a:t>
            </a:r>
          </a:p>
        </p:txBody>
      </p:sp>
    </p:spTree>
    <p:extLst>
      <p:ext uri="{BB962C8B-B14F-4D97-AF65-F5344CB8AC3E}">
        <p14:creationId xmlns:p14="http://schemas.microsoft.com/office/powerpoint/2010/main" val="21726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015B-DE03-B283-2D37-80E2BC9C405A}"/>
              </a:ext>
            </a:extLst>
          </p:cNvPr>
          <p:cNvSpPr>
            <a:spLocks noGrp="1"/>
          </p:cNvSpPr>
          <p:nvPr>
            <p:ph type="title"/>
          </p:nvPr>
        </p:nvSpPr>
        <p:spPr>
          <a:xfrm>
            <a:off x="1097559" y="2986830"/>
            <a:ext cx="3810000" cy="1524002"/>
          </a:xfrm>
        </p:spPr>
        <p:txBody>
          <a:bodyPr/>
          <a:lstStyle/>
          <a:p>
            <a:pPr algn="ctr"/>
            <a:r>
              <a:rPr lang="en-US" dirty="0"/>
              <a:t>Total Rides: 5,536,779</a:t>
            </a:r>
          </a:p>
        </p:txBody>
      </p:sp>
      <p:graphicFrame>
        <p:nvGraphicFramePr>
          <p:cNvPr id="5" name="Content Placeholder 4">
            <a:extLst>
              <a:ext uri="{FF2B5EF4-FFF2-40B4-BE49-F238E27FC236}">
                <a16:creationId xmlns:a16="http://schemas.microsoft.com/office/drawing/2014/main" id="{633351F1-2298-748D-D803-F70649E39EAF}"/>
              </a:ext>
            </a:extLst>
          </p:cNvPr>
          <p:cNvGraphicFramePr>
            <a:graphicFrameLocks noGrp="1"/>
          </p:cNvGraphicFramePr>
          <p:nvPr>
            <p:ph idx="1"/>
            <p:extLst>
              <p:ext uri="{D42A27DB-BD31-4B8C-83A1-F6EECF244321}">
                <p14:modId xmlns:p14="http://schemas.microsoft.com/office/powerpoint/2010/main" val="1780465030"/>
              </p:ext>
            </p:extLst>
          </p:nvPr>
        </p:nvGraphicFramePr>
        <p:xfrm>
          <a:off x="3984772" y="996892"/>
          <a:ext cx="7172586"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149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2343-0F8C-F15B-4F91-C248B4799F42}"/>
              </a:ext>
            </a:extLst>
          </p:cNvPr>
          <p:cNvSpPr>
            <a:spLocks noGrp="1"/>
          </p:cNvSpPr>
          <p:nvPr>
            <p:ph type="title"/>
          </p:nvPr>
        </p:nvSpPr>
        <p:spPr>
          <a:xfrm>
            <a:off x="661332" y="2565630"/>
            <a:ext cx="3810000" cy="1997981"/>
          </a:xfrm>
        </p:spPr>
        <p:txBody>
          <a:bodyPr>
            <a:normAutofit/>
          </a:bodyPr>
          <a:lstStyle/>
          <a:p>
            <a:r>
              <a:rPr lang="en-US" dirty="0"/>
              <a:t>On average, </a:t>
            </a:r>
            <a:r>
              <a:rPr lang="en-US" b="1" dirty="0">
                <a:solidFill>
                  <a:schemeClr val="accent6"/>
                </a:solidFill>
              </a:rPr>
              <a:t>Casual</a:t>
            </a:r>
            <a:r>
              <a:rPr lang="en-US" dirty="0"/>
              <a:t> riders used </a:t>
            </a:r>
            <a:r>
              <a:rPr lang="en-US" dirty="0" err="1"/>
              <a:t>Cyclistic</a:t>
            </a:r>
            <a:r>
              <a:rPr lang="en-US" dirty="0"/>
              <a:t> </a:t>
            </a:r>
            <a:r>
              <a:rPr lang="en-US" b="1" dirty="0"/>
              <a:t>61% </a:t>
            </a:r>
            <a:r>
              <a:rPr lang="en-US" dirty="0"/>
              <a:t>longer than </a:t>
            </a:r>
            <a:r>
              <a:rPr lang="en-US" b="1" dirty="0">
                <a:solidFill>
                  <a:schemeClr val="accent1"/>
                </a:solidFill>
              </a:rPr>
              <a:t>Members</a:t>
            </a:r>
            <a:r>
              <a:rPr lang="en-US" dirty="0"/>
              <a:t>.</a:t>
            </a:r>
          </a:p>
        </p:txBody>
      </p:sp>
      <p:graphicFrame>
        <p:nvGraphicFramePr>
          <p:cNvPr id="5" name="Content Placeholder 4">
            <a:extLst>
              <a:ext uri="{FF2B5EF4-FFF2-40B4-BE49-F238E27FC236}">
                <a16:creationId xmlns:a16="http://schemas.microsoft.com/office/drawing/2014/main" id="{8673DA98-ADB8-1AD6-F951-CBEF5BE20C6A}"/>
              </a:ext>
            </a:extLst>
          </p:cNvPr>
          <p:cNvGraphicFramePr>
            <a:graphicFrameLocks noGrp="1"/>
          </p:cNvGraphicFramePr>
          <p:nvPr>
            <p:ph idx="1"/>
            <p:extLst>
              <p:ext uri="{D42A27DB-BD31-4B8C-83A1-F6EECF244321}">
                <p14:modId xmlns:p14="http://schemas.microsoft.com/office/powerpoint/2010/main" val="3772259837"/>
              </p:ext>
            </p:extLst>
          </p:nvPr>
        </p:nvGraphicFramePr>
        <p:xfrm>
          <a:off x="5334000" y="762000"/>
          <a:ext cx="60960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98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1633-CAEB-C12A-7E3C-91E54142FA0B}"/>
              </a:ext>
            </a:extLst>
          </p:cNvPr>
          <p:cNvSpPr>
            <a:spLocks noGrp="1"/>
          </p:cNvSpPr>
          <p:nvPr>
            <p:ph type="title"/>
          </p:nvPr>
        </p:nvSpPr>
        <p:spPr/>
        <p:txBody>
          <a:bodyPr/>
          <a:lstStyle/>
          <a:p>
            <a:r>
              <a:rPr lang="en-US" dirty="0"/>
              <a:t>Bike Preference </a:t>
            </a:r>
          </a:p>
        </p:txBody>
      </p:sp>
      <p:sp>
        <p:nvSpPr>
          <p:cNvPr id="4" name="Text Placeholder 3">
            <a:extLst>
              <a:ext uri="{FF2B5EF4-FFF2-40B4-BE49-F238E27FC236}">
                <a16:creationId xmlns:a16="http://schemas.microsoft.com/office/drawing/2014/main" id="{E4399B6F-06F9-A4C9-86D5-03998392C0A3}"/>
              </a:ext>
            </a:extLst>
          </p:cNvPr>
          <p:cNvSpPr>
            <a:spLocks noGrp="1"/>
          </p:cNvSpPr>
          <p:nvPr>
            <p:ph type="body" sz="half" idx="2"/>
          </p:nvPr>
        </p:nvSpPr>
        <p:spPr/>
        <p:txBody>
          <a:bodyPr>
            <a:normAutofit/>
          </a:bodyPr>
          <a:lstStyle/>
          <a:p>
            <a:r>
              <a:rPr lang="en-US" sz="2000" b="1" dirty="0">
                <a:solidFill>
                  <a:schemeClr val="accent1"/>
                </a:solidFill>
              </a:rPr>
              <a:t>Members</a:t>
            </a:r>
            <a:r>
              <a:rPr lang="en-US" sz="2000" dirty="0">
                <a:solidFill>
                  <a:srgbClr val="FFFFFF"/>
                </a:solidFill>
              </a:rPr>
              <a:t> equally prefer classic and electric bikes, with no preference for docked bikes.</a:t>
            </a:r>
          </a:p>
          <a:p>
            <a:endParaRPr lang="en-US" sz="2000" dirty="0">
              <a:solidFill>
                <a:srgbClr val="FFFFFF"/>
              </a:solidFill>
            </a:endParaRPr>
          </a:p>
          <a:p>
            <a:r>
              <a:rPr lang="en-US" sz="2000" b="1" dirty="0">
                <a:solidFill>
                  <a:schemeClr val="accent6"/>
                </a:solidFill>
              </a:rPr>
              <a:t>Casual</a:t>
            </a:r>
            <a:r>
              <a:rPr lang="en-US" sz="2000" dirty="0">
                <a:solidFill>
                  <a:srgbClr val="FFFFFF"/>
                </a:solidFill>
              </a:rPr>
              <a:t> riders have a strong preference for electric bikes, followed by classic,  with least preference for docked. </a:t>
            </a:r>
          </a:p>
        </p:txBody>
      </p:sp>
      <p:graphicFrame>
        <p:nvGraphicFramePr>
          <p:cNvPr id="5" name="Content Placeholder 4">
            <a:extLst>
              <a:ext uri="{FF2B5EF4-FFF2-40B4-BE49-F238E27FC236}">
                <a16:creationId xmlns:a16="http://schemas.microsoft.com/office/drawing/2014/main" id="{2D58DB33-5BB7-817A-9156-BC538E7BA6A6}"/>
              </a:ext>
            </a:extLst>
          </p:cNvPr>
          <p:cNvGraphicFramePr>
            <a:graphicFrameLocks noGrp="1"/>
          </p:cNvGraphicFramePr>
          <p:nvPr>
            <p:ph idx="1"/>
            <p:extLst>
              <p:ext uri="{D42A27DB-BD31-4B8C-83A1-F6EECF244321}">
                <p14:modId xmlns:p14="http://schemas.microsoft.com/office/powerpoint/2010/main" val="3723178125"/>
              </p:ext>
            </p:extLst>
          </p:nvPr>
        </p:nvGraphicFramePr>
        <p:xfrm>
          <a:off x="4764947" y="762000"/>
          <a:ext cx="666505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81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0179-202E-1D2D-DFB4-F7CA5BCD7A6B}"/>
              </a:ext>
            </a:extLst>
          </p:cNvPr>
          <p:cNvSpPr>
            <a:spLocks noGrp="1"/>
          </p:cNvSpPr>
          <p:nvPr>
            <p:ph type="title"/>
          </p:nvPr>
        </p:nvSpPr>
        <p:spPr/>
        <p:txBody>
          <a:bodyPr/>
          <a:lstStyle/>
          <a:p>
            <a:r>
              <a:rPr lang="en-US" dirty="0"/>
              <a:t>Total Rides by Season</a:t>
            </a:r>
          </a:p>
        </p:txBody>
      </p:sp>
      <p:sp>
        <p:nvSpPr>
          <p:cNvPr id="4" name="Text Placeholder 3">
            <a:extLst>
              <a:ext uri="{FF2B5EF4-FFF2-40B4-BE49-F238E27FC236}">
                <a16:creationId xmlns:a16="http://schemas.microsoft.com/office/drawing/2014/main" id="{8FA928C4-4229-E613-273E-B6D310AD3AFE}"/>
              </a:ext>
            </a:extLst>
          </p:cNvPr>
          <p:cNvSpPr>
            <a:spLocks noGrp="1"/>
          </p:cNvSpPr>
          <p:nvPr>
            <p:ph type="body" sz="half" idx="2"/>
          </p:nvPr>
        </p:nvSpPr>
        <p:spPr/>
        <p:txBody>
          <a:bodyPr>
            <a:normAutofit/>
          </a:bodyPr>
          <a:lstStyle/>
          <a:p>
            <a:r>
              <a:rPr lang="en-US" sz="2000" b="1" dirty="0">
                <a:solidFill>
                  <a:schemeClr val="accent1"/>
                </a:solidFill>
              </a:rPr>
              <a:t>Member</a:t>
            </a:r>
            <a:r>
              <a:rPr lang="en-US" sz="2000" dirty="0">
                <a:solidFill>
                  <a:srgbClr val="FFFFFF"/>
                </a:solidFill>
              </a:rPr>
              <a:t> and </a:t>
            </a:r>
            <a:r>
              <a:rPr lang="en-US" sz="2000" b="1" dirty="0">
                <a:solidFill>
                  <a:schemeClr val="accent6"/>
                </a:solidFill>
              </a:rPr>
              <a:t>casual</a:t>
            </a:r>
            <a:r>
              <a:rPr lang="en-US" sz="2000" dirty="0">
                <a:solidFill>
                  <a:srgbClr val="FFFFFF"/>
                </a:solidFill>
              </a:rPr>
              <a:t> rider count fluctuates similarly throughout the season</a:t>
            </a:r>
          </a:p>
          <a:p>
            <a:pPr marL="800100" lvl="1" indent="-342900">
              <a:buFont typeface="Arial" panose="020B0604020202020204" pitchFamily="34" charset="0"/>
              <a:buChar char="•"/>
            </a:pPr>
            <a:r>
              <a:rPr lang="en-US" sz="2000" dirty="0">
                <a:solidFill>
                  <a:srgbClr val="FFFFFF"/>
                </a:solidFill>
              </a:rPr>
              <a:t>Summer is the most popular season.</a:t>
            </a:r>
          </a:p>
          <a:p>
            <a:pPr marL="800100" lvl="1" indent="-342900">
              <a:buFont typeface="Arial" panose="020B0604020202020204" pitchFamily="34" charset="0"/>
              <a:buChar char="•"/>
            </a:pPr>
            <a:r>
              <a:rPr lang="en-US" sz="2000" dirty="0">
                <a:solidFill>
                  <a:srgbClr val="FFFFFF"/>
                </a:solidFill>
              </a:rPr>
              <a:t>Winter is the least popular season.</a:t>
            </a:r>
          </a:p>
        </p:txBody>
      </p:sp>
      <p:graphicFrame>
        <p:nvGraphicFramePr>
          <p:cNvPr id="5" name="Content Placeholder 4">
            <a:extLst>
              <a:ext uri="{FF2B5EF4-FFF2-40B4-BE49-F238E27FC236}">
                <a16:creationId xmlns:a16="http://schemas.microsoft.com/office/drawing/2014/main" id="{32D02278-506A-9627-1EFD-5CFD4249EFF1}"/>
              </a:ext>
            </a:extLst>
          </p:cNvPr>
          <p:cNvGraphicFramePr>
            <a:graphicFrameLocks noGrp="1"/>
          </p:cNvGraphicFramePr>
          <p:nvPr>
            <p:ph idx="1"/>
            <p:extLst>
              <p:ext uri="{D42A27DB-BD31-4B8C-83A1-F6EECF244321}">
                <p14:modId xmlns:p14="http://schemas.microsoft.com/office/powerpoint/2010/main" val="609862649"/>
              </p:ext>
            </p:extLst>
          </p:nvPr>
        </p:nvGraphicFramePr>
        <p:xfrm>
          <a:off x="4681057" y="762000"/>
          <a:ext cx="674894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7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bbleVTI">
  <a:themeElements>
    <a:clrScheme name="AnalogousFromLightSeedLeftStep">
      <a:dk1>
        <a:srgbClr val="000000"/>
      </a:dk1>
      <a:lt1>
        <a:srgbClr val="FFFFFF"/>
      </a:lt1>
      <a:dk2>
        <a:srgbClr val="332441"/>
      </a:dk2>
      <a:lt2>
        <a:srgbClr val="E8E2E6"/>
      </a:lt2>
      <a:accent1>
        <a:srgbClr val="6AB07E"/>
      </a:accent1>
      <a:accent2>
        <a:srgbClr val="69B05F"/>
      </a:accent2>
      <a:accent3>
        <a:srgbClr val="8EAB6D"/>
      </a:accent3>
      <a:accent4>
        <a:srgbClr val="A3A659"/>
      </a:accent4>
      <a:accent5>
        <a:srgbClr val="BD9A61"/>
      </a:accent5>
      <a:accent6>
        <a:srgbClr val="CB816D"/>
      </a:accent6>
      <a:hlink>
        <a:srgbClr val="AE699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249</TotalTime>
  <Words>837</Words>
  <Application>Microsoft Office PowerPoint</Application>
  <PresentationFormat>Widescreen</PresentationFormat>
  <Paragraphs>106</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 Next LT Pro Light</vt:lpstr>
      <vt:lpstr>Calibri</vt:lpstr>
      <vt:lpstr>Sitka Subheading</vt:lpstr>
      <vt:lpstr>PebbleVTI</vt:lpstr>
      <vt:lpstr>Cyclistic Bike Share Case Study</vt:lpstr>
      <vt:lpstr>Table of Contents</vt:lpstr>
      <vt:lpstr>Background </vt:lpstr>
      <vt:lpstr>PowerPoint Presentation</vt:lpstr>
      <vt:lpstr>Executive Summary</vt:lpstr>
      <vt:lpstr>Total Rides: 5,536,779</vt:lpstr>
      <vt:lpstr>On average, Casual riders used Cyclistic 61% longer than Members.</vt:lpstr>
      <vt:lpstr>Bike Preference </vt:lpstr>
      <vt:lpstr>Total Rides by Season</vt:lpstr>
      <vt:lpstr>Average Ride Length by Season</vt:lpstr>
      <vt:lpstr>Total Rides by Month</vt:lpstr>
      <vt:lpstr>Average Ride Length by Month</vt:lpstr>
      <vt:lpstr>Total Rides by Weekday</vt:lpstr>
      <vt:lpstr>Average Ride Length by Weekday</vt:lpstr>
      <vt:lpstr>Recommendations</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dc:title>
  <dc:creator>Mithuna Kanthasamy</dc:creator>
  <cp:lastModifiedBy>Mithuna Kanthasamy</cp:lastModifiedBy>
  <cp:revision>5</cp:revision>
  <dcterms:created xsi:type="dcterms:W3CDTF">2023-08-08T23:59:08Z</dcterms:created>
  <dcterms:modified xsi:type="dcterms:W3CDTF">2023-08-10T00:00:20Z</dcterms:modified>
</cp:coreProperties>
</file>