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4" r:id="rId7"/>
    <p:sldId id="265" r:id="rId8"/>
    <p:sldId id="266" r:id="rId9"/>
    <p:sldId id="276" r:id="rId10"/>
    <p:sldId id="262" r:id="rId11"/>
    <p:sldId id="263" r:id="rId12"/>
    <p:sldId id="260" r:id="rId13"/>
    <p:sldId id="261"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5EE-6338-5375-8E22-873192D02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AF5AB-5FBB-4216-1E79-DEF0F7F65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0DC2F-D7E8-9CB1-C0DB-4F7DCC61C9E7}"/>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5" name="Footer Placeholder 4">
            <a:extLst>
              <a:ext uri="{FF2B5EF4-FFF2-40B4-BE49-F238E27FC236}">
                <a16:creationId xmlns:a16="http://schemas.microsoft.com/office/drawing/2014/main" id="{A371075B-557A-6785-CAF0-9FD53FC26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86F8E-F1CB-CEAE-A33C-ECFF16AD5EF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92899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46F1-ACC9-F7B7-18E5-2237A4EAD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362D5-5155-15C9-0427-A8D8A86FC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48AF2-194A-6FCF-5DEC-F4A1A5DC057E}"/>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5" name="Footer Placeholder 4">
            <a:extLst>
              <a:ext uri="{FF2B5EF4-FFF2-40B4-BE49-F238E27FC236}">
                <a16:creationId xmlns:a16="http://schemas.microsoft.com/office/drawing/2014/main" id="{E2BDA803-0472-91DC-4326-B17803A96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FFB6C8-80B7-7591-B0F1-BC08CAE2A4E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54520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10BDD-C42D-BF2B-03F6-0C07133DCF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FC535D-0302-2918-F5B2-34EA575CE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C312B-CFF0-54C3-354D-3713C372C3B3}"/>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5" name="Footer Placeholder 4">
            <a:extLst>
              <a:ext uri="{FF2B5EF4-FFF2-40B4-BE49-F238E27FC236}">
                <a16:creationId xmlns:a16="http://schemas.microsoft.com/office/drawing/2014/main" id="{AC4DDA56-067A-B050-333F-AFCEAF37C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44F4E-B787-350D-672B-234720739BB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0829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73D-B383-193B-1353-37DF0A6C3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9E7CC-4FB9-B5DC-03BB-64E8BEBDA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CF64F-2F02-107A-833C-E32406379EF5}"/>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5" name="Footer Placeholder 4">
            <a:extLst>
              <a:ext uri="{FF2B5EF4-FFF2-40B4-BE49-F238E27FC236}">
                <a16:creationId xmlns:a16="http://schemas.microsoft.com/office/drawing/2014/main" id="{39F2DF9A-DCD4-2A25-8DDB-CCCD0B539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52680-A9DE-485C-6E1C-3110A4B576F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7582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9CC9-FD96-8009-8129-D87A37805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0019A8-0319-1FBD-E765-5CD16DD9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F2437-0A74-4185-CDE1-ACDE521F3A0F}"/>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5" name="Footer Placeholder 4">
            <a:extLst>
              <a:ext uri="{FF2B5EF4-FFF2-40B4-BE49-F238E27FC236}">
                <a16:creationId xmlns:a16="http://schemas.microsoft.com/office/drawing/2014/main" id="{92223274-37FF-F30A-D1E0-CA4BDE799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C0569-C574-1DC2-5519-49FBE16008A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7724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A31A-1CF1-02C0-E820-3B17CDC42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DA2A38-1C50-AB5E-0A74-1B4B5473E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2D4231-DB86-3FF1-30D2-3F69E41A6C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80E7A-9CAA-F0FB-56F4-04B1E0D8E774}"/>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6" name="Footer Placeholder 5">
            <a:extLst>
              <a:ext uri="{FF2B5EF4-FFF2-40B4-BE49-F238E27FC236}">
                <a16:creationId xmlns:a16="http://schemas.microsoft.com/office/drawing/2014/main" id="{064639F5-157E-0AC8-E9E6-E28F441476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0C3FE-3359-86EB-6DAD-896D71145A2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81909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AA96-8AC0-EE4F-78CA-0C196653E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12523-008F-D3F4-B0D8-A587ABDAD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E1688-64E9-CAB5-B0A2-4690DDBE8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96346-40B7-EAA5-2003-343D5D5F4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7A0D7-5464-083C-6D53-695870076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1BAE8-AE5D-BD29-40B7-BA9F3FBF237F}"/>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8" name="Footer Placeholder 7">
            <a:extLst>
              <a:ext uri="{FF2B5EF4-FFF2-40B4-BE49-F238E27FC236}">
                <a16:creationId xmlns:a16="http://schemas.microsoft.com/office/drawing/2014/main" id="{6B6039BD-A9AB-66E5-4874-3F5A5DA7E9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1C1EE2-FF12-EF19-41EC-1E8354E111D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80116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8BA-887E-FAF7-B144-8D726528C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3BC11C-8BB4-2CB7-FD07-95B9F84798E9}"/>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4" name="Footer Placeholder 3">
            <a:extLst>
              <a:ext uri="{FF2B5EF4-FFF2-40B4-BE49-F238E27FC236}">
                <a16:creationId xmlns:a16="http://schemas.microsoft.com/office/drawing/2014/main" id="{8C71F8AD-A8CE-04B3-6520-9A37A32297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A677BC-4CF0-C551-30B2-D84D2A23C6DF}"/>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18493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D6E42-F3E9-068C-209B-F213870C05C8}"/>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3" name="Footer Placeholder 2">
            <a:extLst>
              <a:ext uri="{FF2B5EF4-FFF2-40B4-BE49-F238E27FC236}">
                <a16:creationId xmlns:a16="http://schemas.microsoft.com/office/drawing/2014/main" id="{8F137047-CFB2-F817-F9C5-E058127533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1F92D-0318-3E88-269F-F21B572BC09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58729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1C20-BFA1-896D-9B2D-3DC5496AE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8BC78D-574E-C532-A5D3-87ADEE3D6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C972B0-3824-2B69-AD8E-DBC11440B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4B8FF-DDB0-CEEE-FF69-CDC9B065DBEB}"/>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6" name="Footer Placeholder 5">
            <a:extLst>
              <a:ext uri="{FF2B5EF4-FFF2-40B4-BE49-F238E27FC236}">
                <a16:creationId xmlns:a16="http://schemas.microsoft.com/office/drawing/2014/main" id="{94F4F412-C1AB-E813-96AF-124A8DD86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015BDA-7389-45C0-437C-AADB3F371DA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614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3B7-3725-3FBB-8C31-1DFAC7B10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8B5A7-F2E7-7F04-9C71-5EE13318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F3CEF-673E-CF48-3CB9-1FB7456A1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CBFBA-4D21-EC5F-509D-C7213086B387}"/>
              </a:ext>
            </a:extLst>
          </p:cNvPr>
          <p:cNvSpPr>
            <a:spLocks noGrp="1"/>
          </p:cNvSpPr>
          <p:nvPr>
            <p:ph type="dt" sz="half" idx="10"/>
          </p:nvPr>
        </p:nvSpPr>
        <p:spPr/>
        <p:txBody>
          <a:bodyPr/>
          <a:lstStyle/>
          <a:p>
            <a:fld id="{DE048C8C-C3D2-484C-9E8F-0B5ADFBD0AE6}" type="datetimeFigureOut">
              <a:rPr lang="en-IN" smtClean="0"/>
              <a:t>02-04-2024</a:t>
            </a:fld>
            <a:endParaRPr lang="en-IN"/>
          </a:p>
        </p:txBody>
      </p:sp>
      <p:sp>
        <p:nvSpPr>
          <p:cNvPr id="6" name="Footer Placeholder 5">
            <a:extLst>
              <a:ext uri="{FF2B5EF4-FFF2-40B4-BE49-F238E27FC236}">
                <a16:creationId xmlns:a16="http://schemas.microsoft.com/office/drawing/2014/main" id="{B12D045F-562F-3552-A25C-C863A3186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E61D4-518E-EA1C-D37B-E03C8E793FE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6795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29A1B-239D-796F-C520-006C28E56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FE84E-64F6-8452-0E7D-51F729B3E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C7E40-A5FA-85D1-CC35-DA634311D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8C8C-C3D2-484C-9E8F-0B5ADFBD0AE6}" type="datetimeFigureOut">
              <a:rPr lang="en-IN" smtClean="0"/>
              <a:t>02-04-2024</a:t>
            </a:fld>
            <a:endParaRPr lang="en-IN"/>
          </a:p>
        </p:txBody>
      </p:sp>
      <p:sp>
        <p:nvSpPr>
          <p:cNvPr id="5" name="Footer Placeholder 4">
            <a:extLst>
              <a:ext uri="{FF2B5EF4-FFF2-40B4-BE49-F238E27FC236}">
                <a16:creationId xmlns:a16="http://schemas.microsoft.com/office/drawing/2014/main" id="{11C09E5B-5ED4-3551-E988-C04FA5D9D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101F5-9FFF-F2B3-DA33-32412598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E1E7D-9D44-453F-BD29-D09C85D64906}" type="slidenum">
              <a:rPr lang="en-IN" smtClean="0"/>
              <a:t>‹#›</a:t>
            </a:fld>
            <a:endParaRPr lang="en-IN"/>
          </a:p>
        </p:txBody>
      </p:sp>
    </p:spTree>
    <p:extLst>
      <p:ext uri="{BB962C8B-B14F-4D97-AF65-F5344CB8AC3E}">
        <p14:creationId xmlns:p14="http://schemas.microsoft.com/office/powerpoint/2010/main" val="412764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7E27-9E5D-DA68-459F-ED5578FBF64D}"/>
              </a:ext>
            </a:extLst>
          </p:cNvPr>
          <p:cNvSpPr>
            <a:spLocks noGrp="1"/>
          </p:cNvSpPr>
          <p:nvPr>
            <p:ph type="ctrTitle"/>
          </p:nvPr>
        </p:nvSpPr>
        <p:spPr>
          <a:xfrm>
            <a:off x="1524000" y="942534"/>
            <a:ext cx="9383151" cy="2313427"/>
          </a:xfrm>
        </p:spPr>
        <p:txBody>
          <a:bodyPr/>
          <a:lstStyle/>
          <a:p>
            <a:r>
              <a:rPr lang="en-IN" dirty="0"/>
              <a:t>KEYLOGGER AND SECURITY</a:t>
            </a:r>
          </a:p>
        </p:txBody>
      </p:sp>
      <p:sp>
        <p:nvSpPr>
          <p:cNvPr id="3" name="Subtitle 2">
            <a:extLst>
              <a:ext uri="{FF2B5EF4-FFF2-40B4-BE49-F238E27FC236}">
                <a16:creationId xmlns:a16="http://schemas.microsoft.com/office/drawing/2014/main" id="{546081D5-F255-CC27-D0AC-9C5A8270DD78}"/>
              </a:ext>
            </a:extLst>
          </p:cNvPr>
          <p:cNvSpPr>
            <a:spLocks noGrp="1"/>
          </p:cNvSpPr>
          <p:nvPr>
            <p:ph type="subTitle" idx="1"/>
          </p:nvPr>
        </p:nvSpPr>
        <p:spPr>
          <a:xfrm>
            <a:off x="1524000" y="3602038"/>
            <a:ext cx="9144000" cy="3037914"/>
          </a:xfrm>
        </p:spPr>
        <p:txBody>
          <a:bodyPr>
            <a:normAutofit/>
          </a:bodyPr>
          <a:lstStyle/>
          <a:p>
            <a:pPr algn="l"/>
            <a:endParaRPr lang="en-IN" dirty="0"/>
          </a:p>
          <a:p>
            <a:pPr algn="l"/>
            <a:endParaRPr lang="en-IN" dirty="0"/>
          </a:p>
          <a:p>
            <a:pPr algn="l"/>
            <a:endParaRPr lang="en-IN" dirty="0"/>
          </a:p>
          <a:p>
            <a:pPr algn="l"/>
            <a:r>
              <a:rPr lang="en-IN" dirty="0"/>
              <a:t>Presented By:</a:t>
            </a:r>
          </a:p>
          <a:p>
            <a:pPr algn="l"/>
            <a:r>
              <a:rPr lang="en-IN" dirty="0"/>
              <a:t>K.A.R.MITHUNKUMAAR-SSM COLLEGE OF ENGINEERING-B.TECH IT</a:t>
            </a:r>
          </a:p>
        </p:txBody>
      </p:sp>
    </p:spTree>
    <p:extLst>
      <p:ext uri="{BB962C8B-B14F-4D97-AF65-F5344CB8AC3E}">
        <p14:creationId xmlns:p14="http://schemas.microsoft.com/office/powerpoint/2010/main" val="305871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E0523-5F6C-87C2-36ED-F737466E8CD3}"/>
              </a:ext>
            </a:extLst>
          </p:cNvPr>
          <p:cNvSpPr txBox="1"/>
          <p:nvPr/>
        </p:nvSpPr>
        <p:spPr>
          <a:xfrm>
            <a:off x="140677" y="267286"/>
            <a:ext cx="11830929" cy="6124754"/>
          </a:xfrm>
          <a:prstGeom prst="rect">
            <a:avLst/>
          </a:prstGeom>
          <a:noFill/>
        </p:spPr>
        <p:txBody>
          <a:bodyPr wrap="square">
            <a:spAutoFit/>
          </a:bodyPr>
          <a:lstStyle/>
          <a:p>
            <a:pPr algn="l"/>
            <a:r>
              <a:rPr lang="en-US" sz="2800" b="1" i="0" dirty="0">
                <a:solidFill>
                  <a:srgbClr val="0D0D0D"/>
                </a:solidFill>
                <a:effectLst/>
                <a:latin typeface="Söhne"/>
              </a:rPr>
              <a:t>3.Behavior-Based Detection</a:t>
            </a:r>
            <a:r>
              <a:rPr lang="en-US" sz="2800" b="0" i="0" dirty="0">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lang="en-US" sz="2800" b="1" i="0" dirty="0">
                <a:solidFill>
                  <a:srgbClr val="0D0D0D"/>
                </a:solidFill>
                <a:effectLst/>
                <a:latin typeface="Söhne"/>
              </a:rPr>
              <a:t>4.Deployment Strategies</a:t>
            </a:r>
            <a:r>
              <a:rPr lang="en-US" sz="2800" b="0" i="0" dirty="0">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lang="en-US" sz="2800" b="1" i="0" dirty="0">
                <a:solidFill>
                  <a:srgbClr val="0D0D0D"/>
                </a:solidFill>
                <a:effectLst/>
                <a:latin typeface="Söhne"/>
              </a:rPr>
              <a:t>5.Real-Time Monitoring</a:t>
            </a:r>
            <a:r>
              <a:rPr lang="en-US" sz="2800" b="0" i="0" dirty="0">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lang="en-US" sz="2800" b="0" i="0" dirty="0">
              <a:solidFill>
                <a:srgbClr val="0D0D0D"/>
              </a:solidFill>
              <a:effectLst/>
              <a:latin typeface="Söhne"/>
            </a:endParaRPr>
          </a:p>
        </p:txBody>
      </p:sp>
    </p:spTree>
    <p:extLst>
      <p:ext uri="{BB962C8B-B14F-4D97-AF65-F5344CB8AC3E}">
        <p14:creationId xmlns:p14="http://schemas.microsoft.com/office/powerpoint/2010/main" val="27986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0340D-1004-6ADF-9049-CC241D3A7E91}"/>
              </a:ext>
            </a:extLst>
          </p:cNvPr>
          <p:cNvSpPr txBox="1"/>
          <p:nvPr/>
        </p:nvSpPr>
        <p:spPr>
          <a:xfrm>
            <a:off x="211015" y="211015"/>
            <a:ext cx="11788727" cy="5693866"/>
          </a:xfrm>
          <a:prstGeom prst="rect">
            <a:avLst/>
          </a:prstGeom>
          <a:noFill/>
        </p:spPr>
        <p:txBody>
          <a:bodyPr wrap="square">
            <a:spAutoFit/>
          </a:bodyPr>
          <a:lstStyle/>
          <a:p>
            <a:pPr algn="l"/>
            <a:r>
              <a:rPr lang="en-US" sz="2800" b="1" i="0" dirty="0">
                <a:solidFill>
                  <a:srgbClr val="0D0D0D"/>
                </a:solidFill>
                <a:effectLst/>
                <a:latin typeface="Söhne"/>
              </a:rPr>
              <a:t>6.Secure Development Practices</a:t>
            </a:r>
            <a:r>
              <a:rPr lang="en-US" sz="2800" b="0" i="0" dirty="0">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lang="en-US" sz="2800" b="1" i="0" dirty="0">
                <a:solidFill>
                  <a:srgbClr val="0D0D0D"/>
                </a:solidFill>
                <a:effectLst/>
                <a:latin typeface="Söhne"/>
              </a:rPr>
              <a:t>7.User Education and Awareness</a:t>
            </a:r>
            <a:r>
              <a:rPr lang="en-US" sz="2800" b="0" i="0" dirty="0">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lang="en-US" sz="2800" b="1" i="0" dirty="0">
                <a:solidFill>
                  <a:srgbClr val="0D0D0D"/>
                </a:solidFill>
                <a:effectLst/>
                <a:latin typeface="Söhne"/>
              </a:rPr>
              <a:t>8.Regular Updates and Patching</a:t>
            </a:r>
            <a:r>
              <a:rPr lang="en-US" sz="2800" b="0" i="0" dirty="0">
                <a:solidFill>
                  <a:srgbClr val="0D0D0D"/>
                </a:solidFill>
                <a:effectLst/>
                <a:latin typeface="Söhne"/>
              </a:rPr>
              <a:t>: Regularly update and patch operating systems, applications, and security software to protect against known vulnerabilities exploited by keyloggers.</a:t>
            </a:r>
          </a:p>
          <a:p>
            <a:pPr algn="l"/>
            <a:r>
              <a:rPr lang="en-US" sz="2800" b="0" i="0" dirty="0">
                <a:solidFill>
                  <a:srgbClr val="0D0D0D"/>
                </a:solidFill>
                <a:effectLst/>
                <a:latin typeface="Söhne"/>
              </a:rPr>
              <a:t>By deploying a combination of these algorithms and strategies, organizations can effectively detect and prevent keyloggers, enhancing their overall security posture.</a:t>
            </a:r>
          </a:p>
        </p:txBody>
      </p:sp>
    </p:spTree>
    <p:extLst>
      <p:ext uri="{BB962C8B-B14F-4D97-AF65-F5344CB8AC3E}">
        <p14:creationId xmlns:p14="http://schemas.microsoft.com/office/powerpoint/2010/main" val="342357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BB22-BD33-0F98-E6A4-51C55E63EC35}"/>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6D843C2F-65D3-C603-2290-263FB49A60AF}"/>
              </a:ext>
            </a:extLst>
          </p:cNvPr>
          <p:cNvSpPr>
            <a:spLocks noGrp="1"/>
          </p:cNvSpPr>
          <p:nvPr>
            <p:ph idx="1"/>
          </p:nvPr>
        </p:nvSpPr>
        <p:spPr>
          <a:xfrm>
            <a:off x="393895" y="1825625"/>
            <a:ext cx="11296357" cy="4351338"/>
          </a:xfrm>
        </p:spPr>
        <p:txBody>
          <a:bodyPr>
            <a:normAutofit lnSpcReduction="10000"/>
          </a:bodyPr>
          <a:lstStyle/>
          <a:p>
            <a:pPr algn="l"/>
            <a:r>
              <a:rPr lang="en-US" b="0" i="0" dirty="0">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lang="en-US" b="1" i="0" dirty="0">
                <a:solidFill>
                  <a:srgbClr val="0D0D0D"/>
                </a:solidFill>
                <a:effectLst/>
                <a:latin typeface="Söhne"/>
              </a:rPr>
              <a:t>Enhanced Security</a:t>
            </a:r>
            <a:r>
              <a:rPr lang="en-US" b="0" i="0" dirty="0">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lang="en-US" b="1" i="0" dirty="0">
                <a:solidFill>
                  <a:srgbClr val="0D0D0D"/>
                </a:solidFill>
                <a:effectLst/>
                <a:latin typeface="Söhne"/>
              </a:rPr>
              <a:t>Reduced Risk of Data Breaches</a:t>
            </a:r>
            <a:r>
              <a:rPr lang="en-US" b="0" i="0" dirty="0">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lang="en-IN" dirty="0"/>
          </a:p>
        </p:txBody>
      </p:sp>
    </p:spTree>
    <p:extLst>
      <p:ext uri="{BB962C8B-B14F-4D97-AF65-F5344CB8AC3E}">
        <p14:creationId xmlns:p14="http://schemas.microsoft.com/office/powerpoint/2010/main" val="137850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BBA231-205A-06B5-41FD-D6F401DA7488}"/>
              </a:ext>
            </a:extLst>
          </p:cNvPr>
          <p:cNvSpPr txBox="1"/>
          <p:nvPr/>
        </p:nvSpPr>
        <p:spPr>
          <a:xfrm>
            <a:off x="281353" y="323557"/>
            <a:ext cx="11746523" cy="5693866"/>
          </a:xfrm>
          <a:prstGeom prst="rect">
            <a:avLst/>
          </a:prstGeom>
          <a:noFill/>
        </p:spPr>
        <p:txBody>
          <a:bodyPr wrap="square">
            <a:spAutoFit/>
          </a:bodyPr>
          <a:lstStyle/>
          <a:p>
            <a:pPr algn="l"/>
            <a:r>
              <a:rPr lang="en-US" sz="2800" b="1" i="0" dirty="0">
                <a:solidFill>
                  <a:srgbClr val="0D0D0D"/>
                </a:solidFill>
                <a:effectLst/>
                <a:latin typeface="Söhne"/>
              </a:rPr>
              <a:t>3.Improved Compliance</a:t>
            </a:r>
            <a:r>
              <a:rPr lang="en-US" sz="2800" b="0" i="0" dirty="0">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lang="en-US" sz="2800" b="1" i="0" dirty="0">
                <a:solidFill>
                  <a:srgbClr val="0D0D0D"/>
                </a:solidFill>
                <a:effectLst/>
                <a:latin typeface="Söhne"/>
              </a:rPr>
              <a:t>4.Increased User Trust</a:t>
            </a:r>
            <a:r>
              <a:rPr lang="en-US" sz="2800" b="0" i="0" dirty="0">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lang="en-US" sz="2800" b="1" i="0" dirty="0">
                <a:solidFill>
                  <a:srgbClr val="0D0D0D"/>
                </a:solidFill>
                <a:effectLst/>
                <a:latin typeface="Söhne"/>
              </a:rPr>
              <a:t>5.Cost Savings</a:t>
            </a:r>
            <a:r>
              <a:rPr lang="en-US" sz="2800" b="0" i="0" dirty="0">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extLst>
      <p:ext uri="{BB962C8B-B14F-4D97-AF65-F5344CB8AC3E}">
        <p14:creationId xmlns:p14="http://schemas.microsoft.com/office/powerpoint/2010/main" val="69862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ABA-547A-8B52-6B76-1900343B5F2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5EE96AE-D6D7-A83F-A5FF-8AA3049358BA}"/>
              </a:ext>
            </a:extLst>
          </p:cNvPr>
          <p:cNvSpPr>
            <a:spLocks noGrp="1"/>
          </p:cNvSpPr>
          <p:nvPr>
            <p:ph idx="1"/>
          </p:nvPr>
        </p:nvSpPr>
        <p:spPr>
          <a:xfrm>
            <a:off x="838200" y="1825625"/>
            <a:ext cx="10515600" cy="4667250"/>
          </a:xfrm>
        </p:spPr>
        <p:txBody>
          <a:bodyPr/>
          <a:lstStyle/>
          <a:p>
            <a:endParaRPr lang="en-US" b="0" i="0" dirty="0">
              <a:solidFill>
                <a:srgbClr val="0D0D0D"/>
              </a:solidFill>
              <a:effectLst/>
              <a:latin typeface="Söhne"/>
            </a:endParaRPr>
          </a:p>
          <a:p>
            <a:r>
              <a:rPr lang="en-US" b="0" i="0" dirty="0">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lang="en-IN" dirty="0"/>
          </a:p>
        </p:txBody>
      </p:sp>
    </p:spTree>
    <p:extLst>
      <p:ext uri="{BB962C8B-B14F-4D97-AF65-F5344CB8AC3E}">
        <p14:creationId xmlns:p14="http://schemas.microsoft.com/office/powerpoint/2010/main" val="320336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982FAC-77CE-739F-CF1B-777D465529E6}"/>
              </a:ext>
            </a:extLst>
          </p:cNvPr>
          <p:cNvSpPr txBox="1"/>
          <p:nvPr/>
        </p:nvSpPr>
        <p:spPr>
          <a:xfrm>
            <a:off x="436098" y="633046"/>
            <a:ext cx="10986868" cy="3108543"/>
          </a:xfrm>
          <a:prstGeom prst="rect">
            <a:avLst/>
          </a:prstGeom>
          <a:noFill/>
        </p:spPr>
        <p:txBody>
          <a:bodyPr wrap="square">
            <a:spAutoFit/>
          </a:bodyPr>
          <a:lstStyle/>
          <a:p>
            <a:endParaRPr lang="en-US" sz="2800" b="0" i="0" dirty="0">
              <a:solidFill>
                <a:srgbClr val="0D0D0D"/>
              </a:solidFill>
              <a:effectLst/>
              <a:latin typeface="Söhne"/>
            </a:endParaRPr>
          </a:p>
          <a:p>
            <a:pPr marL="457200" indent="-457200">
              <a:buFont typeface="Arial" panose="020B0604020202020204" pitchFamily="34" charset="0"/>
              <a:buChar char="•"/>
            </a:pPr>
            <a:r>
              <a:rPr lang="en-US" sz="2800" b="0" i="0" dirty="0">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lang="en-IN" sz="2800" dirty="0"/>
          </a:p>
        </p:txBody>
      </p:sp>
    </p:spTree>
    <p:extLst>
      <p:ext uri="{BB962C8B-B14F-4D97-AF65-F5344CB8AC3E}">
        <p14:creationId xmlns:p14="http://schemas.microsoft.com/office/powerpoint/2010/main" val="72816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9A3F8-823E-FC33-A68F-9F42500FC8A9}"/>
              </a:ext>
            </a:extLst>
          </p:cNvPr>
          <p:cNvSpPr>
            <a:spLocks noGrp="1"/>
          </p:cNvSpPr>
          <p:nvPr>
            <p:ph type="title"/>
          </p:nvPr>
        </p:nvSpPr>
        <p:spPr/>
        <p:txBody>
          <a:bodyPr/>
          <a:lstStyle/>
          <a:p>
            <a:r>
              <a:rPr lang="en-IN" b="1" dirty="0"/>
              <a:t>FUTURE SCOPE</a:t>
            </a:r>
          </a:p>
        </p:txBody>
      </p:sp>
      <p:sp>
        <p:nvSpPr>
          <p:cNvPr id="5" name="Content Placeholder 4">
            <a:extLst>
              <a:ext uri="{FF2B5EF4-FFF2-40B4-BE49-F238E27FC236}">
                <a16:creationId xmlns:a16="http://schemas.microsoft.com/office/drawing/2014/main" id="{D6085607-58E3-E851-2157-D3732A113FDA}"/>
              </a:ext>
            </a:extLst>
          </p:cNvPr>
          <p:cNvSpPr>
            <a:spLocks noGrp="1"/>
          </p:cNvSpPr>
          <p:nvPr>
            <p:ph idx="1"/>
          </p:nvPr>
        </p:nvSpPr>
        <p:spPr>
          <a:xfrm>
            <a:off x="295421" y="1825625"/>
            <a:ext cx="11451101" cy="4667250"/>
          </a:xfrm>
        </p:spPr>
        <p:txBody>
          <a:bodyPr>
            <a:normAutofit/>
          </a:bodyPr>
          <a:lstStyle/>
          <a:p>
            <a:pPr algn="l"/>
            <a:r>
              <a:rPr lang="en-US" b="0" i="0" dirty="0">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lang="en-US" b="1" i="0" dirty="0">
                <a:solidFill>
                  <a:srgbClr val="0D0D0D"/>
                </a:solidFill>
                <a:effectLst/>
                <a:latin typeface="Söhne"/>
              </a:rPr>
              <a:t>Advanced Detection Algorithms</a:t>
            </a:r>
            <a:r>
              <a:rPr lang="en-US" b="0" i="0" dirty="0">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lang="en-US" b="1" i="0" dirty="0">
                <a:solidFill>
                  <a:srgbClr val="0D0D0D"/>
                </a:solidFill>
                <a:effectLst/>
                <a:latin typeface="Söhne"/>
              </a:rPr>
              <a:t>Behavioral Biometrics</a:t>
            </a:r>
            <a:r>
              <a:rPr lang="en-US" b="0" i="0" dirty="0">
                <a:solidFill>
                  <a:srgbClr val="0D0D0D"/>
                </a:solidFill>
                <a:effectLst/>
                <a:latin typeface="Söhne"/>
              </a:rPr>
              <a:t>: Integration of behavioral biometrics, such as keystroke dynamics and mouse movement patterns, to improve the accuracy of keylogger detection and authentication processes.</a:t>
            </a:r>
          </a:p>
          <a:p>
            <a:endParaRPr lang="en-IN" dirty="0"/>
          </a:p>
        </p:txBody>
      </p:sp>
    </p:spTree>
    <p:extLst>
      <p:ext uri="{BB962C8B-B14F-4D97-AF65-F5344CB8AC3E}">
        <p14:creationId xmlns:p14="http://schemas.microsoft.com/office/powerpoint/2010/main" val="13791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1C82C2-D2E5-3ACA-683B-2AC21735F064}"/>
              </a:ext>
            </a:extLst>
          </p:cNvPr>
          <p:cNvSpPr txBox="1"/>
          <p:nvPr/>
        </p:nvSpPr>
        <p:spPr>
          <a:xfrm>
            <a:off x="168811" y="365759"/>
            <a:ext cx="11774659" cy="6555641"/>
          </a:xfrm>
          <a:prstGeom prst="rect">
            <a:avLst/>
          </a:prstGeom>
          <a:noFill/>
        </p:spPr>
        <p:txBody>
          <a:bodyPr wrap="square">
            <a:spAutoFit/>
          </a:bodyPr>
          <a:lstStyle/>
          <a:p>
            <a:pPr algn="l"/>
            <a:r>
              <a:rPr lang="en-US" sz="2800" b="1" i="0" dirty="0">
                <a:solidFill>
                  <a:srgbClr val="0D0D0D"/>
                </a:solidFill>
                <a:effectLst/>
                <a:latin typeface="Söhne"/>
              </a:rPr>
              <a:t>3.Endpoint Security Solutions</a:t>
            </a:r>
            <a:r>
              <a:rPr lang="en-US" sz="2800" b="0" i="0" dirty="0">
                <a:solidFill>
                  <a:srgbClr val="0D0D0D"/>
                </a:solidFill>
                <a:effectLst/>
                <a:latin typeface="Söhne"/>
              </a:rPr>
              <a:t>: Development of more robust endpoint security solutions that can detect and prevent keyloggers in real-time, while minimizing performance impact on systems.</a:t>
            </a:r>
          </a:p>
          <a:p>
            <a:pPr algn="l"/>
            <a:r>
              <a:rPr lang="en-US" sz="2800" b="1" i="0" dirty="0">
                <a:solidFill>
                  <a:srgbClr val="0D0D0D"/>
                </a:solidFill>
                <a:effectLst/>
                <a:latin typeface="Söhne"/>
              </a:rPr>
              <a:t>4.Network Security Enhancements</a:t>
            </a:r>
            <a:r>
              <a:rPr lang="en-US" sz="2800" b="0" i="0" dirty="0">
                <a:solidFill>
                  <a:srgbClr val="0D0D0D"/>
                </a:solidFill>
                <a:effectLst/>
                <a:latin typeface="Söhne"/>
              </a:rPr>
              <a:t>: Enhancement of network security measures to detect and block keylogger communication over the network, including encrypted communication channels.</a:t>
            </a:r>
          </a:p>
          <a:p>
            <a:pPr algn="l"/>
            <a:r>
              <a:rPr lang="en-US" sz="2800" b="1" i="0" dirty="0">
                <a:solidFill>
                  <a:srgbClr val="0D0D0D"/>
                </a:solidFill>
                <a:effectLst/>
                <a:latin typeface="Söhne"/>
              </a:rPr>
              <a:t>5.Secure Development Practices</a:t>
            </a:r>
            <a:r>
              <a:rPr lang="en-US" sz="2800" b="0" i="0" dirty="0">
                <a:solidFill>
                  <a:srgbClr val="0D0D0D"/>
                </a:solidFill>
                <a:effectLst/>
                <a:latin typeface="Söhne"/>
              </a:rPr>
              <a:t>: Continued emphasis on secure development practices to minimize the risk of keyloggers being inadvertently included in software applications.</a:t>
            </a:r>
          </a:p>
          <a:p>
            <a:pPr algn="l"/>
            <a:r>
              <a:rPr lang="en-US" sz="2800" b="1" i="0" dirty="0">
                <a:solidFill>
                  <a:srgbClr val="0D0D0D"/>
                </a:solidFill>
                <a:effectLst/>
                <a:latin typeface="Söhne"/>
              </a:rPr>
              <a:t>6.User Education and Awareness</a:t>
            </a:r>
            <a:r>
              <a:rPr lang="en-US" sz="2800" b="0" i="0" dirty="0">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lang="en-US" sz="2800" b="1" i="0" dirty="0">
                <a:solidFill>
                  <a:srgbClr val="0D0D0D"/>
                </a:solidFill>
                <a:effectLst/>
                <a:latin typeface="Söhne"/>
              </a:rPr>
              <a:t>7.Regulatory Compliance</a:t>
            </a:r>
            <a:r>
              <a:rPr lang="en-US" sz="2800" b="0" i="0" dirty="0">
                <a:solidFill>
                  <a:srgbClr val="0D0D0D"/>
                </a:solidFill>
                <a:effectLst/>
                <a:latin typeface="Söhne"/>
              </a:rPr>
              <a:t>: Ensuring compliance with regulatory requirements related to data protection and security, which may include specific measures to detect and prevent keyloggers.</a:t>
            </a:r>
          </a:p>
        </p:txBody>
      </p:sp>
    </p:spTree>
    <p:extLst>
      <p:ext uri="{BB962C8B-B14F-4D97-AF65-F5344CB8AC3E}">
        <p14:creationId xmlns:p14="http://schemas.microsoft.com/office/powerpoint/2010/main" val="316949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F211F-158C-850F-F6D7-9704726B0E46}"/>
              </a:ext>
            </a:extLst>
          </p:cNvPr>
          <p:cNvSpPr txBox="1"/>
          <p:nvPr/>
        </p:nvSpPr>
        <p:spPr>
          <a:xfrm>
            <a:off x="436097" y="492368"/>
            <a:ext cx="11127545" cy="3970318"/>
          </a:xfrm>
          <a:prstGeom prst="rect">
            <a:avLst/>
          </a:prstGeom>
          <a:noFill/>
        </p:spPr>
        <p:txBody>
          <a:bodyPr wrap="square">
            <a:spAutoFit/>
          </a:bodyPr>
          <a:lstStyle/>
          <a:p>
            <a:pPr algn="l"/>
            <a:r>
              <a:rPr lang="en-US" sz="2800" b="1" i="0" dirty="0">
                <a:solidFill>
                  <a:srgbClr val="0D0D0D"/>
                </a:solidFill>
                <a:effectLst/>
                <a:latin typeface="Söhne"/>
              </a:rPr>
              <a:t>8.Integration with Security Information and Event Management (SIEM)</a:t>
            </a:r>
            <a:r>
              <a:rPr lang="en-US" sz="2800" b="0" i="0" dirty="0">
                <a:solidFill>
                  <a:srgbClr val="0D0D0D"/>
                </a:solidFill>
                <a:effectLst/>
                <a:latin typeface="Söhne"/>
              </a:rPr>
              <a:t>: Integration of keylogger detection and prevention measures with SIEM solutions for centralized monitoring and management of security events.</a:t>
            </a:r>
          </a:p>
          <a:p>
            <a:pPr algn="l"/>
            <a:endParaRPr lang="en-US" sz="2800" b="0" i="0" dirty="0">
              <a:solidFill>
                <a:srgbClr val="0D0D0D"/>
              </a:solidFill>
              <a:effectLst/>
              <a:latin typeface="Söhne"/>
            </a:endParaRPr>
          </a:p>
          <a:p>
            <a:pPr algn="l"/>
            <a:endParaRPr lang="en-US" sz="2800" dirty="0">
              <a:solidFill>
                <a:srgbClr val="0D0D0D"/>
              </a:solidFill>
              <a:latin typeface="Söhne"/>
            </a:endParaRP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extLst>
      <p:ext uri="{BB962C8B-B14F-4D97-AF65-F5344CB8AC3E}">
        <p14:creationId xmlns:p14="http://schemas.microsoft.com/office/powerpoint/2010/main" val="318781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07BE-6B59-47CA-FF19-5C2A6D09604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E0950F1D-8A43-D43E-1218-09C07A71763D}"/>
              </a:ext>
            </a:extLst>
          </p:cNvPr>
          <p:cNvSpPr>
            <a:spLocks noGrp="1"/>
          </p:cNvSpPr>
          <p:nvPr>
            <p:ph idx="1"/>
          </p:nvPr>
        </p:nvSpPr>
        <p:spPr>
          <a:xfrm>
            <a:off x="295422" y="1825625"/>
            <a:ext cx="11507372" cy="4912800"/>
          </a:xfrm>
        </p:spPr>
        <p:txBody>
          <a:bodyPr>
            <a:normAutofit lnSpcReduction="10000"/>
          </a:bodyPr>
          <a:lstStyle/>
          <a:p>
            <a:pPr algn="l"/>
            <a:r>
              <a:rPr lang="en-US" b="0" i="0" dirty="0">
                <a:solidFill>
                  <a:srgbClr val="0D0D0D"/>
                </a:solidFill>
                <a:effectLst/>
                <a:latin typeface="Söhne"/>
              </a:rPr>
              <a:t>Here are some references on keyloggers and security:</a:t>
            </a:r>
          </a:p>
          <a:p>
            <a:pPr algn="l">
              <a:buFont typeface="+mj-lt"/>
              <a:buAutoNum type="arabicPeriod"/>
            </a:pPr>
            <a:r>
              <a:rPr lang="en-US" b="0" i="0" dirty="0">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lang="en-US" b="0" i="0" dirty="0">
                <a:solidFill>
                  <a:srgbClr val="0D0D0D"/>
                </a:solidFill>
                <a:effectLst/>
                <a:latin typeface="Söhne"/>
              </a:rPr>
              <a:t>Schneier, Bruce. "Secrets and Lies: Digital Security in a Networked World." John Wiley &amp; Sons, 2000.</a:t>
            </a:r>
          </a:p>
          <a:p>
            <a:pPr algn="l">
              <a:buFont typeface="+mj-lt"/>
              <a:buAutoNum type="arabicPeriod"/>
            </a:pPr>
            <a:r>
              <a:rPr lang="en-US" b="0" i="0" dirty="0">
                <a:solidFill>
                  <a:srgbClr val="0D0D0D"/>
                </a:solidFill>
                <a:effectLst/>
                <a:latin typeface="Söhne"/>
              </a:rPr>
              <a:t>Grimes, Roger A. "Hacking the Hacker: Learn From the Experts Who Take Down Hackers." John Wiley &amp; Sons, 2017.</a:t>
            </a:r>
          </a:p>
          <a:p>
            <a:pPr algn="l">
              <a:buFont typeface="+mj-lt"/>
              <a:buAutoNum type="arabicPeriod"/>
            </a:pPr>
            <a:r>
              <a:rPr lang="en-US" b="0" i="0" dirty="0">
                <a:solidFill>
                  <a:srgbClr val="0D0D0D"/>
                </a:solidFill>
                <a:effectLst/>
                <a:latin typeface="Söhne"/>
              </a:rPr>
              <a:t>Stamp, Mark. "Information Security: Principles and Practice." John Wiley &amp; Sons, 2015.</a:t>
            </a:r>
          </a:p>
          <a:p>
            <a:pPr algn="l">
              <a:buFont typeface="+mj-lt"/>
              <a:buAutoNum type="arabicPeriod"/>
            </a:pPr>
            <a:r>
              <a:rPr lang="en-US" b="0" i="0" dirty="0">
                <a:solidFill>
                  <a:srgbClr val="0D0D0D"/>
                </a:solidFill>
                <a:effectLst/>
                <a:latin typeface="Söhne"/>
              </a:rPr>
              <a:t>Stallings, William. "Cryptography and Network Security: Principles and Practice." Pearson, 2016.</a:t>
            </a:r>
          </a:p>
          <a:p>
            <a:endParaRPr lang="en-IN" dirty="0"/>
          </a:p>
        </p:txBody>
      </p:sp>
    </p:spTree>
    <p:extLst>
      <p:ext uri="{BB962C8B-B14F-4D97-AF65-F5344CB8AC3E}">
        <p14:creationId xmlns:p14="http://schemas.microsoft.com/office/powerpoint/2010/main" val="3827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DE69-9E0C-D784-4112-B709CA116FDF}"/>
              </a:ext>
            </a:extLst>
          </p:cNvPr>
          <p:cNvSpPr>
            <a:spLocks noGrp="1"/>
          </p:cNvSpPr>
          <p:nvPr>
            <p:ph type="title"/>
          </p:nvPr>
        </p:nvSpPr>
        <p:spPr>
          <a:xfrm>
            <a:off x="854613" y="210380"/>
            <a:ext cx="10515600" cy="1325563"/>
          </a:xfrm>
        </p:spPr>
        <p:txBody>
          <a:bodyPr/>
          <a:lstStyle/>
          <a:p>
            <a:r>
              <a:rPr lang="en-US" b="1" dirty="0">
                <a:cs typeface="Arial" panose="020B0604020202020204" pitchFamily="34" charset="0"/>
              </a:rPr>
              <a:t>OUTLINE</a:t>
            </a:r>
            <a:endParaRPr lang="en-IN" b="1" dirty="0"/>
          </a:p>
        </p:txBody>
      </p:sp>
      <p:sp>
        <p:nvSpPr>
          <p:cNvPr id="3" name="Content Placeholder 2">
            <a:extLst>
              <a:ext uri="{FF2B5EF4-FFF2-40B4-BE49-F238E27FC236}">
                <a16:creationId xmlns:a16="http://schemas.microsoft.com/office/drawing/2014/main" id="{F6E958CB-01EB-70AB-46AB-4DD8B37B676F}"/>
              </a:ext>
            </a:extLst>
          </p:cNvPr>
          <p:cNvSpPr>
            <a:spLocks noGrp="1"/>
          </p:cNvSpPr>
          <p:nvPr>
            <p:ph idx="1"/>
          </p:nvPr>
        </p:nvSpPr>
        <p:spPr/>
        <p:txBody>
          <a:bodyPr/>
          <a:lstStyle/>
          <a:p>
            <a:pPr marL="305435" indent="-305435"/>
            <a:r>
              <a:rPr lang="en-US" sz="2800" b="1" dirty="0">
                <a:latin typeface="Arial"/>
                <a:ea typeface="+mn-lt"/>
                <a:cs typeface="Arial"/>
              </a:rPr>
              <a:t>Problem Statement </a:t>
            </a:r>
            <a:endParaRPr lang="en-US" dirty="0">
              <a:latin typeface="Arial"/>
              <a:cs typeface="Arial"/>
            </a:endParaRPr>
          </a:p>
          <a:p>
            <a:pPr marL="305435" indent="-305435"/>
            <a:r>
              <a:rPr lang="en-US" sz="2800" b="1" dirty="0">
                <a:latin typeface="Arial"/>
                <a:ea typeface="+mn-lt"/>
                <a:cs typeface="Arial"/>
              </a:rPr>
              <a:t>Proposed System/Solution</a:t>
            </a:r>
            <a:endParaRPr lang="en-US" dirty="0">
              <a:latin typeface="Arial"/>
              <a:cs typeface="Arial"/>
            </a:endParaRPr>
          </a:p>
          <a:p>
            <a:pPr marL="305435" indent="-305435"/>
            <a:r>
              <a:rPr lang="en-US" sz="2800" b="1" dirty="0">
                <a:latin typeface="Arial"/>
                <a:ea typeface="+mn-lt"/>
                <a:cs typeface="Calibri"/>
              </a:rPr>
              <a:t>System </a:t>
            </a:r>
            <a:r>
              <a:rPr lang="en-US" sz="2800" b="1" dirty="0">
                <a:latin typeface="Arial"/>
                <a:ea typeface="+mn-lt"/>
                <a:cs typeface="+mn-lt"/>
              </a:rPr>
              <a:t>Development Approach </a:t>
            </a:r>
            <a:r>
              <a:rPr lang="en-US" sz="2800" dirty="0">
                <a:latin typeface="Arial"/>
                <a:ea typeface="+mn-lt"/>
                <a:cs typeface="+mn-lt"/>
              </a:rPr>
              <a:t> </a:t>
            </a:r>
            <a:endParaRPr lang="en-US" dirty="0">
              <a:latin typeface="Arial"/>
              <a:ea typeface="+mn-lt"/>
              <a:cs typeface="+mn-lt"/>
            </a:endParaRPr>
          </a:p>
          <a:p>
            <a:pPr marL="305435" indent="-305435"/>
            <a:r>
              <a:rPr lang="en-US" sz="2800" b="1" dirty="0">
                <a:latin typeface="Arial"/>
                <a:ea typeface="+mn-lt"/>
                <a:cs typeface="+mn-lt"/>
              </a:rPr>
              <a:t>Algorithm &amp; Deployment  </a:t>
            </a:r>
            <a:endParaRPr lang="en-US" dirty="0">
              <a:latin typeface="Arial"/>
              <a:cs typeface="Calibri"/>
            </a:endParaRPr>
          </a:p>
          <a:p>
            <a:pPr marL="305435" indent="-305435"/>
            <a:r>
              <a:rPr lang="en-US" sz="2800" b="1" dirty="0">
                <a:latin typeface="Arial"/>
                <a:ea typeface="+mn-lt"/>
                <a:cs typeface="Arial"/>
              </a:rPr>
              <a:t>Result </a:t>
            </a:r>
          </a:p>
          <a:p>
            <a:pPr marL="305435" indent="-305435"/>
            <a:r>
              <a:rPr lang="en-US" sz="2800" b="1" dirty="0">
                <a:latin typeface="Arial"/>
                <a:ea typeface="+mn-lt"/>
                <a:cs typeface="Arial"/>
              </a:rPr>
              <a:t>Conclusion</a:t>
            </a:r>
            <a:endParaRPr lang="en-US" dirty="0">
              <a:latin typeface="Arial"/>
              <a:cs typeface="Arial"/>
            </a:endParaRPr>
          </a:p>
          <a:p>
            <a:pPr marL="305435" indent="-305435"/>
            <a:r>
              <a:rPr lang="en-US" sz="2800" b="1" dirty="0">
                <a:latin typeface="Arial"/>
                <a:ea typeface="+mn-lt"/>
                <a:cs typeface="Arial"/>
              </a:rPr>
              <a:t>Future Scope</a:t>
            </a:r>
          </a:p>
          <a:p>
            <a:pPr marL="305435" indent="-305435"/>
            <a:r>
              <a:rPr lang="en-US" sz="2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56806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CBDBC-7818-FE69-F645-D6BF6B7FF60B}"/>
              </a:ext>
            </a:extLst>
          </p:cNvPr>
          <p:cNvSpPr txBox="1"/>
          <p:nvPr/>
        </p:nvSpPr>
        <p:spPr>
          <a:xfrm>
            <a:off x="492369" y="1406769"/>
            <a:ext cx="11071274" cy="3970318"/>
          </a:xfrm>
          <a:prstGeom prst="rect">
            <a:avLst/>
          </a:prstGeom>
          <a:noFill/>
        </p:spPr>
        <p:txBody>
          <a:bodyPr wrap="square">
            <a:spAutoFit/>
          </a:bodyPr>
          <a:lstStyle/>
          <a:p>
            <a:pPr algn="l"/>
            <a:r>
              <a:rPr lang="en-US" sz="2800" b="0" i="0" dirty="0">
                <a:solidFill>
                  <a:srgbClr val="0D0D0D"/>
                </a:solidFill>
                <a:effectLst/>
                <a:latin typeface="Söhne"/>
              </a:rPr>
              <a:t>6.Anderson, Ross. "Security Engineering: A Guide to Building Dependable Distributed Systems." John Wiley &amp; Sons, 2008.</a:t>
            </a:r>
          </a:p>
          <a:p>
            <a:pPr algn="l"/>
            <a:r>
              <a:rPr lang="en-US" sz="2800" b="0" i="0" dirty="0">
                <a:solidFill>
                  <a:srgbClr val="0D0D0D"/>
                </a:solidFill>
                <a:effectLst/>
                <a:latin typeface="Söhne"/>
              </a:rPr>
              <a:t>7.Bosworth, Seymour, Michel E. </a:t>
            </a:r>
            <a:r>
              <a:rPr lang="en-US" sz="2800" b="0" i="0" dirty="0" err="1">
                <a:solidFill>
                  <a:srgbClr val="0D0D0D"/>
                </a:solidFill>
                <a:effectLst/>
                <a:latin typeface="Söhne"/>
              </a:rPr>
              <a:t>Kabay</a:t>
            </a:r>
            <a:r>
              <a:rPr lang="en-US" sz="2800" b="0" i="0" dirty="0">
                <a:solidFill>
                  <a:srgbClr val="0D0D0D"/>
                </a:solidFill>
                <a:effectLst/>
                <a:latin typeface="Söhne"/>
              </a:rPr>
              <a:t>, and Eric </a:t>
            </a:r>
            <a:r>
              <a:rPr lang="en-US" sz="2800" b="0" i="0" dirty="0" err="1">
                <a:solidFill>
                  <a:srgbClr val="0D0D0D"/>
                </a:solidFill>
                <a:effectLst/>
                <a:latin typeface="Söhne"/>
              </a:rPr>
              <a:t>Whyne</a:t>
            </a:r>
            <a:r>
              <a:rPr lang="en-US" sz="2800" b="0" i="0" dirty="0">
                <a:solidFill>
                  <a:srgbClr val="0D0D0D"/>
                </a:solidFill>
                <a:effectLst/>
                <a:latin typeface="Söhne"/>
              </a:rPr>
              <a:t>. "Computer Security Handbook." John Wiley &amp; Sons, 2012.</a:t>
            </a:r>
          </a:p>
          <a:p>
            <a:pPr algn="l">
              <a:buFont typeface="+mj-lt"/>
              <a:buAutoNum type="arabicPeriod"/>
            </a:pPr>
            <a:endParaRPr lang="en-US" sz="2800" dirty="0">
              <a:solidFill>
                <a:srgbClr val="0D0D0D"/>
              </a:solidFill>
              <a:latin typeface="Söhne"/>
            </a:endParaRPr>
          </a:p>
          <a:p>
            <a:pPr algn="l">
              <a:buFont typeface="+mj-lt"/>
              <a:buAutoNum type="arabicPeriod"/>
            </a:pPr>
            <a:endParaRPr lang="en-US" sz="2800" b="0" i="0" dirty="0">
              <a:solidFill>
                <a:srgbClr val="0D0D0D"/>
              </a:solidFill>
              <a:effectLst/>
              <a:latin typeface="Söhne"/>
            </a:endParaRPr>
          </a:p>
          <a:p>
            <a:pPr algn="l"/>
            <a:r>
              <a:rPr lang="en-US" sz="2800" b="0" i="0" dirty="0">
                <a:solidFill>
                  <a:srgbClr val="0D0D0D"/>
                </a:solidFill>
                <a:effectLst/>
                <a:latin typeface="Söhne"/>
              </a:rPr>
              <a:t>These references provide a wealth of information on keyloggers, cybersecurity, and best practices for protecting against various cyber threats.</a:t>
            </a:r>
          </a:p>
        </p:txBody>
      </p:sp>
    </p:spTree>
    <p:extLst>
      <p:ext uri="{BB962C8B-B14F-4D97-AF65-F5344CB8AC3E}">
        <p14:creationId xmlns:p14="http://schemas.microsoft.com/office/powerpoint/2010/main" val="268242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935F-88A3-5DA2-6CE5-2CD35E310E9A}"/>
              </a:ext>
            </a:extLst>
          </p:cNvPr>
          <p:cNvSpPr>
            <a:spLocks noGrp="1"/>
          </p:cNvSpPr>
          <p:nvPr>
            <p:ph type="title"/>
          </p:nvPr>
        </p:nvSpPr>
        <p:spPr/>
        <p:txBody>
          <a:bodyPr/>
          <a:lstStyle/>
          <a:p>
            <a:pPr algn="ctr"/>
            <a:r>
              <a:rPr lang="en-IN" dirty="0"/>
              <a:t>THANK YOU</a:t>
            </a:r>
          </a:p>
        </p:txBody>
      </p:sp>
      <p:sp>
        <p:nvSpPr>
          <p:cNvPr id="3" name="Text Placeholder 2">
            <a:extLst>
              <a:ext uri="{FF2B5EF4-FFF2-40B4-BE49-F238E27FC236}">
                <a16:creationId xmlns:a16="http://schemas.microsoft.com/office/drawing/2014/main" id="{F74062AB-DE59-DCC2-8933-760C193A192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09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FD58-9D05-1F3B-E600-EAD423606725}"/>
              </a:ext>
            </a:extLst>
          </p:cNvPr>
          <p:cNvSpPr>
            <a:spLocks noGrp="1"/>
          </p:cNvSpPr>
          <p:nvPr>
            <p:ph type="title"/>
          </p:nvPr>
        </p:nvSpPr>
        <p:spPr/>
        <p:txBody>
          <a:bodyPr/>
          <a:lstStyle/>
          <a:p>
            <a:r>
              <a:rPr lang="en-IN" b="1" dirty="0">
                <a:solidFill>
                  <a:srgbClr val="0D0D0D"/>
                </a:solidFill>
              </a:rPr>
              <a:t>PROBLEM STATEMENT</a:t>
            </a:r>
            <a:endParaRPr lang="en-IN" b="1" dirty="0"/>
          </a:p>
        </p:txBody>
      </p:sp>
      <p:sp>
        <p:nvSpPr>
          <p:cNvPr id="3" name="Content Placeholder 2">
            <a:extLst>
              <a:ext uri="{FF2B5EF4-FFF2-40B4-BE49-F238E27FC236}">
                <a16:creationId xmlns:a16="http://schemas.microsoft.com/office/drawing/2014/main" id="{8092542E-D020-2B16-6891-A6EB723B613E}"/>
              </a:ext>
            </a:extLst>
          </p:cNvPr>
          <p:cNvSpPr>
            <a:spLocks noGrp="1"/>
          </p:cNvSpPr>
          <p:nvPr>
            <p:ph idx="1"/>
          </p:nvPr>
        </p:nvSpPr>
        <p:spPr>
          <a:xfrm>
            <a:off x="168812" y="1825625"/>
            <a:ext cx="11718388" cy="4351338"/>
          </a:xfrm>
        </p:spPr>
        <p:txBody>
          <a:bodyPr/>
          <a:lstStyle/>
          <a:p>
            <a:r>
              <a:rPr lang="en-US" dirty="0"/>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lang="en-US" dirty="0"/>
          </a:p>
          <a:p>
            <a:r>
              <a:rPr lang="en-US" dirty="0"/>
              <a:t>A security problem statement related to keyloggers might address concerns about unauthorized access to sensitive information, potential data breaches, and the need for robust cybersecurity measures to detect and prevent keylogging activities.</a:t>
            </a:r>
            <a:endParaRPr lang="en-IN" dirty="0"/>
          </a:p>
        </p:txBody>
      </p:sp>
    </p:spTree>
    <p:extLst>
      <p:ext uri="{BB962C8B-B14F-4D97-AF65-F5344CB8AC3E}">
        <p14:creationId xmlns:p14="http://schemas.microsoft.com/office/powerpoint/2010/main" val="282734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9031-286D-91DE-442D-EC99F3F69BE9}"/>
              </a:ext>
            </a:extLst>
          </p:cNvPr>
          <p:cNvSpPr>
            <a:spLocks noGrp="1"/>
          </p:cNvSpPr>
          <p:nvPr>
            <p:ph type="title"/>
          </p:nvPr>
        </p:nvSpPr>
        <p:spPr/>
        <p:txBody>
          <a:bodyPr/>
          <a:lstStyle/>
          <a:p>
            <a:r>
              <a:rPr lang="en-IN" b="1" dirty="0"/>
              <a:t>PROPOSED SOLUTION</a:t>
            </a:r>
          </a:p>
        </p:txBody>
      </p:sp>
      <p:sp>
        <p:nvSpPr>
          <p:cNvPr id="3" name="Content Placeholder 2">
            <a:extLst>
              <a:ext uri="{FF2B5EF4-FFF2-40B4-BE49-F238E27FC236}">
                <a16:creationId xmlns:a16="http://schemas.microsoft.com/office/drawing/2014/main" id="{189141C0-F641-3CE3-50B5-830F9AE033D5}"/>
              </a:ext>
            </a:extLst>
          </p:cNvPr>
          <p:cNvSpPr>
            <a:spLocks noGrp="1"/>
          </p:cNvSpPr>
          <p:nvPr>
            <p:ph idx="1"/>
          </p:nvPr>
        </p:nvSpPr>
        <p:spPr>
          <a:xfrm>
            <a:off x="211015" y="1825625"/>
            <a:ext cx="11619914" cy="4667250"/>
          </a:xfrm>
        </p:spPr>
        <p:txBody>
          <a:bodyPr/>
          <a:lstStyle/>
          <a:p>
            <a:pPr algn="l"/>
            <a:r>
              <a:rPr lang="en-US" b="0" i="0" dirty="0">
                <a:solidFill>
                  <a:srgbClr val="0D0D0D"/>
                </a:solidFill>
                <a:effectLst/>
                <a:latin typeface="Söhne"/>
              </a:rPr>
              <a:t>To mitigate the risks associated with keyloggers, several security measures can be implemented:</a:t>
            </a:r>
          </a:p>
          <a:p>
            <a:pPr algn="l">
              <a:buFont typeface="+mj-lt"/>
              <a:buAutoNum type="arabicPeriod"/>
            </a:pPr>
            <a:r>
              <a:rPr lang="en-US" b="1" i="0" dirty="0">
                <a:solidFill>
                  <a:srgbClr val="0D0D0D"/>
                </a:solidFill>
                <a:effectLst/>
                <a:latin typeface="Söhne"/>
              </a:rPr>
              <a:t>Use Antivirus Software</a:t>
            </a:r>
            <a:r>
              <a:rPr lang="en-US" b="0" i="0" dirty="0">
                <a:solidFill>
                  <a:srgbClr val="0D0D0D"/>
                </a:solidFill>
                <a:effectLst/>
                <a:latin typeface="Söhne"/>
              </a:rPr>
              <a:t>: Regularly update and use reputable antivirus software that includes keylogger detection capabilities.</a:t>
            </a:r>
          </a:p>
          <a:p>
            <a:pPr algn="l">
              <a:buFont typeface="+mj-lt"/>
              <a:buAutoNum type="arabicPeriod"/>
            </a:pPr>
            <a:r>
              <a:rPr lang="en-US" b="1" i="0" dirty="0">
                <a:solidFill>
                  <a:srgbClr val="0D0D0D"/>
                </a:solidFill>
                <a:effectLst/>
                <a:latin typeface="Söhne"/>
              </a:rPr>
              <a:t>Use a Firewall</a:t>
            </a:r>
            <a:r>
              <a:rPr lang="en-US" b="0" i="0" dirty="0">
                <a:solidFill>
                  <a:srgbClr val="0D0D0D"/>
                </a:solidFill>
                <a:effectLst/>
                <a:latin typeface="Söhne"/>
              </a:rPr>
              <a:t>: Enable a firewall to block unauthorized access to your system, which can help prevent keyloggers from sending captured data to remote servers.</a:t>
            </a:r>
          </a:p>
          <a:p>
            <a:pPr marL="0" indent="0">
              <a:buNone/>
            </a:pPr>
            <a:r>
              <a:rPr lang="en-US" b="1" i="0" dirty="0">
                <a:solidFill>
                  <a:srgbClr val="0D0D0D"/>
                </a:solidFill>
                <a:effectLst/>
                <a:latin typeface="Söhne"/>
              </a:rPr>
              <a:t>3.Keep Software Updated</a:t>
            </a:r>
            <a:r>
              <a:rPr lang="en-US" b="0" i="0" dirty="0">
                <a:solidFill>
                  <a:srgbClr val="0D0D0D"/>
                </a:solidFill>
                <a:effectLst/>
                <a:latin typeface="Söhne"/>
              </a:rPr>
              <a:t>: Regularly update your operating system, applications, and browser to protect against known vulnerabilities exploited by keyloggers.</a:t>
            </a:r>
            <a:endParaRPr lang="en-IN" dirty="0"/>
          </a:p>
        </p:txBody>
      </p:sp>
    </p:spTree>
    <p:extLst>
      <p:ext uri="{BB962C8B-B14F-4D97-AF65-F5344CB8AC3E}">
        <p14:creationId xmlns:p14="http://schemas.microsoft.com/office/powerpoint/2010/main" val="277697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1708F-28F6-FFA8-8D6A-5CF4F50C1D4E}"/>
              </a:ext>
            </a:extLst>
          </p:cNvPr>
          <p:cNvSpPr>
            <a:spLocks noGrp="1"/>
          </p:cNvSpPr>
          <p:nvPr>
            <p:ph idx="1"/>
          </p:nvPr>
        </p:nvSpPr>
        <p:spPr>
          <a:xfrm>
            <a:off x="365759" y="225084"/>
            <a:ext cx="11394831" cy="6457070"/>
          </a:xfrm>
        </p:spPr>
        <p:txBody>
          <a:bodyPr>
            <a:normAutofit lnSpcReduction="10000"/>
          </a:bodyPr>
          <a:lstStyle/>
          <a:p>
            <a:pPr marL="0" indent="0" algn="l">
              <a:buNone/>
            </a:pPr>
            <a:r>
              <a:rPr lang="en-US" b="1" i="0" dirty="0">
                <a:solidFill>
                  <a:srgbClr val="0D0D0D"/>
                </a:solidFill>
                <a:effectLst/>
                <a:latin typeface="Söhne"/>
              </a:rPr>
              <a:t>4.Use Strong, Unique Passwords</a:t>
            </a:r>
            <a:r>
              <a:rPr lang="en-US" b="0" i="0" dirty="0">
                <a:solidFill>
                  <a:srgbClr val="0D0D0D"/>
                </a:solidFill>
                <a:effectLst/>
                <a:latin typeface="Söhne"/>
              </a:rPr>
              <a:t>: Use strong, unique passwords for all accounts and consider using a password manager to help manage them.</a:t>
            </a:r>
          </a:p>
          <a:p>
            <a:pPr marL="0" indent="0" algn="l">
              <a:buNone/>
            </a:pPr>
            <a:r>
              <a:rPr lang="en-US" b="1" i="0" dirty="0">
                <a:solidFill>
                  <a:srgbClr val="0D0D0D"/>
                </a:solidFill>
                <a:effectLst/>
                <a:latin typeface="Söhne"/>
              </a:rPr>
              <a:t>5.Enable Two-Factor Authentication (2FA)</a:t>
            </a:r>
            <a:r>
              <a:rPr lang="en-US" b="0" i="0" dirty="0">
                <a:solidFill>
                  <a:srgbClr val="0D0D0D"/>
                </a:solidFill>
                <a:effectLst/>
                <a:latin typeface="Söhne"/>
              </a:rPr>
              <a:t>: Enable 2FA on all accounts that support it, adding an extra layer of security even if a keylogger captures your password.</a:t>
            </a:r>
          </a:p>
          <a:p>
            <a:pPr marL="0" indent="0" algn="l">
              <a:buNone/>
            </a:pPr>
            <a:r>
              <a:rPr lang="en-US" b="1" i="0" dirty="0">
                <a:solidFill>
                  <a:srgbClr val="0D0D0D"/>
                </a:solidFill>
                <a:effectLst/>
                <a:latin typeface="Söhne"/>
              </a:rPr>
              <a:t>6.Be Wary of Phishing</a:t>
            </a:r>
            <a:r>
              <a:rPr lang="en-US" b="0" i="0" dirty="0">
                <a:solidFill>
                  <a:srgbClr val="0D0D0D"/>
                </a:solidFill>
                <a:effectLst/>
                <a:latin typeface="Söhne"/>
              </a:rPr>
              <a:t>: Be cautious of phishing attempts that may trick you into installing keyloggers or providing your login credentials.</a:t>
            </a:r>
          </a:p>
          <a:p>
            <a:pPr marL="0" indent="0" algn="l">
              <a:buNone/>
            </a:pPr>
            <a:r>
              <a:rPr lang="en-US" b="1" i="0" dirty="0">
                <a:solidFill>
                  <a:srgbClr val="0D0D0D"/>
                </a:solidFill>
                <a:effectLst/>
                <a:latin typeface="Söhne"/>
              </a:rPr>
              <a:t>7.Regularly Check for Keyloggers</a:t>
            </a:r>
            <a:r>
              <a:rPr lang="en-US" b="0" i="0" dirty="0">
                <a:solidFill>
                  <a:srgbClr val="0D0D0D"/>
                </a:solidFill>
                <a:effectLst/>
                <a:latin typeface="Söhne"/>
              </a:rPr>
              <a:t>: Use reputable anti-keylogger software to regularly scan your system for any signs of keylogger activity.</a:t>
            </a:r>
          </a:p>
          <a:p>
            <a:pPr marL="0" indent="0" algn="l">
              <a:buNone/>
            </a:pPr>
            <a:r>
              <a:rPr lang="en-US" b="1" i="0" dirty="0">
                <a:solidFill>
                  <a:srgbClr val="0D0D0D"/>
                </a:solidFill>
                <a:effectLst/>
                <a:latin typeface="Söhne"/>
              </a:rPr>
              <a:t>8.Use Virtual Keyboards</a:t>
            </a:r>
            <a:r>
              <a:rPr lang="en-US" b="0" i="0" dirty="0">
                <a:solidFill>
                  <a:srgbClr val="0D0D0D"/>
                </a:solidFill>
                <a:effectLst/>
                <a:latin typeface="Söhne"/>
              </a:rPr>
              <a:t>: When entering sensitive information, such as passwords, consider using a virtual keyboard to help protect against hardware-based keyloggers.</a:t>
            </a:r>
          </a:p>
          <a:p>
            <a:pPr marL="0" indent="0" algn="l">
              <a:buNone/>
            </a:pPr>
            <a:r>
              <a:rPr lang="en-US" b="1" i="0" dirty="0">
                <a:solidFill>
                  <a:srgbClr val="0D0D0D"/>
                </a:solidFill>
                <a:effectLst/>
                <a:latin typeface="Söhne"/>
              </a:rPr>
              <a:t>9.Limit Administrative Privileges</a:t>
            </a:r>
            <a:r>
              <a:rPr lang="en-US" b="0" i="0" dirty="0">
                <a:solidFill>
                  <a:srgbClr val="0D0D0D"/>
                </a:solidFill>
                <a:effectLst/>
                <a:latin typeface="Söhne"/>
              </a:rPr>
              <a:t>: Avoid using accounts with administrative privileges for everyday tasks to minimize the impact of a keylogger compromising your system.</a:t>
            </a:r>
          </a:p>
          <a:p>
            <a:endParaRPr lang="en-IN" dirty="0"/>
          </a:p>
        </p:txBody>
      </p:sp>
    </p:spTree>
    <p:extLst>
      <p:ext uri="{BB962C8B-B14F-4D97-AF65-F5344CB8AC3E}">
        <p14:creationId xmlns:p14="http://schemas.microsoft.com/office/powerpoint/2010/main" val="79831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B41C-4343-CE97-BB4A-D14971C010E5}"/>
              </a:ext>
            </a:extLst>
          </p:cNvPr>
          <p:cNvSpPr>
            <a:spLocks noGrp="1"/>
          </p:cNvSpPr>
          <p:nvPr>
            <p:ph type="title"/>
          </p:nvPr>
        </p:nvSpPr>
        <p:spPr>
          <a:xfrm>
            <a:off x="838200" y="365126"/>
            <a:ext cx="10515600" cy="1069780"/>
          </a:xfrm>
        </p:spPr>
        <p:txBody>
          <a:bodyPr/>
          <a:lstStyle/>
          <a:p>
            <a:r>
              <a:rPr lang="en-IN" b="1" dirty="0"/>
              <a:t>SYSTEM APPROACH</a:t>
            </a:r>
          </a:p>
        </p:txBody>
      </p:sp>
      <p:sp>
        <p:nvSpPr>
          <p:cNvPr id="3" name="Content Placeholder 2">
            <a:extLst>
              <a:ext uri="{FF2B5EF4-FFF2-40B4-BE49-F238E27FC236}">
                <a16:creationId xmlns:a16="http://schemas.microsoft.com/office/drawing/2014/main" id="{B515D85A-9A30-0D56-1F70-B9BD42211F7D}"/>
              </a:ext>
            </a:extLst>
          </p:cNvPr>
          <p:cNvSpPr>
            <a:spLocks noGrp="1"/>
          </p:cNvSpPr>
          <p:nvPr>
            <p:ph idx="1"/>
          </p:nvPr>
        </p:nvSpPr>
        <p:spPr>
          <a:xfrm>
            <a:off x="211015" y="1659988"/>
            <a:ext cx="11816862" cy="5022165"/>
          </a:xfrm>
        </p:spPr>
        <p:txBody>
          <a:bodyPr>
            <a:normAutofit lnSpcReduction="10000"/>
          </a:bodyPr>
          <a:lstStyle/>
          <a:p>
            <a:pPr algn="l"/>
            <a:r>
              <a:rPr lang="en-US" b="0" i="0" dirty="0">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lang="en-US" b="1" i="0" dirty="0">
                <a:solidFill>
                  <a:srgbClr val="0D0D0D"/>
                </a:solidFill>
                <a:effectLst/>
                <a:latin typeface="Söhne"/>
              </a:rPr>
              <a:t>Network Security</a:t>
            </a:r>
            <a:r>
              <a:rPr lang="en-US" b="0" i="0" dirty="0">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lang="en-IN" dirty="0"/>
          </a:p>
        </p:txBody>
      </p:sp>
    </p:spTree>
    <p:extLst>
      <p:ext uri="{BB962C8B-B14F-4D97-AF65-F5344CB8AC3E}">
        <p14:creationId xmlns:p14="http://schemas.microsoft.com/office/powerpoint/2010/main" val="40901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989FB-95E0-C369-2147-B4D7260F9263}"/>
              </a:ext>
            </a:extLst>
          </p:cNvPr>
          <p:cNvSpPr txBox="1"/>
          <p:nvPr/>
        </p:nvSpPr>
        <p:spPr>
          <a:xfrm>
            <a:off x="112543" y="393896"/>
            <a:ext cx="11929402" cy="6555641"/>
          </a:xfrm>
          <a:prstGeom prst="rect">
            <a:avLst/>
          </a:prstGeom>
          <a:noFill/>
        </p:spPr>
        <p:txBody>
          <a:bodyPr wrap="square">
            <a:spAutoFit/>
          </a:bodyPr>
          <a:lstStyle/>
          <a:p>
            <a:pPr algn="l"/>
            <a:r>
              <a:rPr lang="en-US" sz="2800" b="1" i="0" dirty="0">
                <a:solidFill>
                  <a:srgbClr val="0D0D0D"/>
                </a:solidFill>
                <a:effectLst/>
                <a:latin typeface="Söhne"/>
              </a:rPr>
              <a:t>4.Access Control</a:t>
            </a:r>
            <a:r>
              <a:rPr lang="en-US" sz="2800" b="0" i="0" dirty="0">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lang="en-US" sz="2800" b="1" i="0" dirty="0">
                <a:solidFill>
                  <a:srgbClr val="0D0D0D"/>
                </a:solidFill>
                <a:effectLst/>
                <a:latin typeface="Söhne"/>
              </a:rPr>
              <a:t>5.Data Encryption</a:t>
            </a:r>
            <a:r>
              <a:rPr lang="en-US" sz="2800" b="0" i="0" dirty="0">
                <a:solidFill>
                  <a:srgbClr val="0D0D0D"/>
                </a:solidFill>
                <a:effectLst/>
                <a:latin typeface="Söhne"/>
              </a:rPr>
              <a:t>: Encrypt sensitive data both in transit and at rest to protect it from being captured by keyloggers or intercepted by attackers.</a:t>
            </a:r>
          </a:p>
          <a:p>
            <a:pPr algn="l"/>
            <a:r>
              <a:rPr lang="en-US" sz="2800" b="1" i="0" dirty="0">
                <a:solidFill>
                  <a:srgbClr val="0D0D0D"/>
                </a:solidFill>
                <a:effectLst/>
                <a:latin typeface="Söhne"/>
              </a:rPr>
              <a:t>6.Regular Audits and Monitoring</a:t>
            </a:r>
            <a:r>
              <a:rPr lang="en-US" sz="2800" b="0" i="0" dirty="0">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lang="en-US" sz="2800" b="1" i="0" dirty="0">
                <a:solidFill>
                  <a:srgbClr val="0D0D0D"/>
                </a:solidFill>
                <a:effectLst/>
                <a:latin typeface="Söhne"/>
              </a:rPr>
              <a:t>7.Incident Response Plan</a:t>
            </a:r>
            <a:r>
              <a:rPr lang="en-US" sz="2800" b="0" i="0" dirty="0">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lang="en-US" sz="2800" b="1" i="0" dirty="0">
                <a:solidFill>
                  <a:srgbClr val="0D0D0D"/>
                </a:solidFill>
                <a:effectLst/>
                <a:latin typeface="Söhne"/>
              </a:rPr>
              <a:t>8.Backup and Recovery</a:t>
            </a:r>
            <a:r>
              <a:rPr lang="en-US" sz="2800" b="0" i="0" dirty="0">
                <a:solidFill>
                  <a:srgbClr val="0D0D0D"/>
                </a:solidFill>
                <a:effectLst/>
                <a:latin typeface="Söhne"/>
              </a:rPr>
              <a:t>: Regularly backup important data and ensure that backups are stored securely to prevent loss in case of a keylogger attack or other security incident.</a:t>
            </a:r>
          </a:p>
        </p:txBody>
      </p:sp>
    </p:spTree>
    <p:extLst>
      <p:ext uri="{BB962C8B-B14F-4D97-AF65-F5344CB8AC3E}">
        <p14:creationId xmlns:p14="http://schemas.microsoft.com/office/powerpoint/2010/main" val="60662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2BA0-ECCC-8EAD-1A9D-4BD9206DA9D1}"/>
              </a:ext>
            </a:extLst>
          </p:cNvPr>
          <p:cNvSpPr>
            <a:spLocks noGrp="1"/>
          </p:cNvSpPr>
          <p:nvPr>
            <p:ph type="title"/>
          </p:nvPr>
        </p:nvSpPr>
        <p:spPr/>
        <p:txBody>
          <a:bodyPr/>
          <a:lstStyle/>
          <a:p>
            <a:r>
              <a:rPr lang="en-IN" b="1" dirty="0"/>
              <a:t>ALGORITHM &amp; DEPLOYMENT</a:t>
            </a:r>
          </a:p>
        </p:txBody>
      </p:sp>
      <p:pic>
        <p:nvPicPr>
          <p:cNvPr id="1026" name="Picture 2" descr="Flowchart of Keylogging implementation">
            <a:extLst>
              <a:ext uri="{FF2B5EF4-FFF2-40B4-BE49-F238E27FC236}">
                <a16:creationId xmlns:a16="http://schemas.microsoft.com/office/drawing/2014/main" id="{A8FC8850-C1EA-4866-CD61-5DCE1E7125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816" y="1690688"/>
            <a:ext cx="7709095" cy="48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65DCF-5648-BE24-C575-CDD3298CFE76}"/>
              </a:ext>
            </a:extLst>
          </p:cNvPr>
          <p:cNvSpPr txBox="1"/>
          <p:nvPr/>
        </p:nvSpPr>
        <p:spPr>
          <a:xfrm>
            <a:off x="309489" y="759656"/>
            <a:ext cx="11619914" cy="5693866"/>
          </a:xfrm>
          <a:prstGeom prst="rect">
            <a:avLst/>
          </a:prstGeom>
          <a:noFill/>
        </p:spPr>
        <p:txBody>
          <a:bodyPr wrap="square">
            <a:spAutoFit/>
          </a:bodyPr>
          <a:lstStyle/>
          <a:p>
            <a:pPr algn="l"/>
            <a:r>
              <a:rPr lang="en-US" sz="2800" b="0" i="0" dirty="0">
                <a:solidFill>
                  <a:srgbClr val="0D0D0D"/>
                </a:solidFill>
                <a:effectLst/>
                <a:latin typeface="Söhne"/>
              </a:rPr>
              <a:t>When considering algorithms and deployment strategies to combat keyloggers, several approaches can be effective:</a:t>
            </a:r>
          </a:p>
          <a:p>
            <a:pPr algn="l"/>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Algorithm-Based Detection</a:t>
            </a:r>
            <a:r>
              <a:rPr lang="en-US" sz="2800" b="0" i="0" dirty="0">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lang="en-US" sz="2800" b="1" i="0" dirty="0">
                <a:solidFill>
                  <a:srgbClr val="0D0D0D"/>
                </a:solidFill>
                <a:effectLst/>
                <a:latin typeface="Söhne"/>
              </a:rPr>
              <a:t>Signature-Based Detection</a:t>
            </a:r>
            <a:r>
              <a:rPr lang="en-US" sz="2800" b="0" i="0" dirty="0">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lang="en-IN" sz="2800" dirty="0"/>
          </a:p>
        </p:txBody>
      </p:sp>
    </p:spTree>
    <p:extLst>
      <p:ext uri="{BB962C8B-B14F-4D97-AF65-F5344CB8AC3E}">
        <p14:creationId xmlns:p14="http://schemas.microsoft.com/office/powerpoint/2010/main" val="413631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KEYLOGGER AND SECURITY</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RESULT</vt:lpstr>
      <vt:lpstr>PowerPoint Presentation</vt:lpstr>
      <vt:lpstr>CONCLUSION</vt:lpstr>
      <vt:lpstr>PowerPoint Presentation</vt:lpstr>
      <vt:lpstr>FUTURE SCOPE</vt:lpstr>
      <vt:lpstr>PowerPoint Presentation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Admin</dc:creator>
  <cp:lastModifiedBy>Admin</cp:lastModifiedBy>
  <cp:revision>1</cp:revision>
  <dcterms:created xsi:type="dcterms:W3CDTF">2024-04-02T17:53:02Z</dcterms:created>
  <dcterms:modified xsi:type="dcterms:W3CDTF">2024-04-02T17:53:08Z</dcterms:modified>
</cp:coreProperties>
</file>