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5"/>
  </p:normalViewPr>
  <p:slideViewPr>
    <p:cSldViewPr>
      <p:cViewPr varScale="1">
        <p:scale>
          <a:sx n="106" d="100"/>
          <a:sy n="106" d="100"/>
        </p:scale>
        <p:origin x="792"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362200" y="132123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8730" y="4391385"/>
            <a:ext cx="7595869" cy="1401666"/>
          </a:xfrm>
          <a:prstGeom prst="rect">
            <a:avLst/>
          </a:prstGeom>
        </p:spPr>
        <p:txBody>
          <a:bodyPr vert="horz" wrap="square" lIns="0" tIns="16510" rIns="0" bIns="0" rtlCol="0">
            <a:spAutoFit/>
          </a:bodyPr>
          <a:lstStyle/>
          <a:p>
            <a:pPr marL="3213735">
              <a:lnSpc>
                <a:spcPct val="100000"/>
              </a:lnSpc>
              <a:spcBef>
                <a:spcPts val="130"/>
              </a:spcBef>
            </a:pPr>
            <a:r>
              <a:rPr lang="en-IN" spc="15" dirty="0"/>
              <a:t>MITHUN M</a:t>
            </a:r>
            <a:br>
              <a:rPr lang="en-IN" spc="15" dirty="0"/>
            </a:br>
            <a:r>
              <a:rPr lang="en-IN" sz="1800" spc="15" dirty="0"/>
              <a:t>NM ID-au711721244033</a:t>
            </a:r>
            <a:br>
              <a:rPr lang="en-IN" spc="15"/>
            </a:br>
            <a:r>
              <a:rPr lang="en-IN" sz="2000" spc="15"/>
              <a:t>711721244033</a:t>
            </a:r>
            <a:br>
              <a:rPr lang="en-IN" sz="2000" spc="15" dirty="0"/>
            </a:br>
            <a:r>
              <a:rPr lang="en-IN" sz="2000" spc="15" dirty="0" err="1"/>
              <a:t>KGiSL</a:t>
            </a:r>
            <a:r>
              <a:rPr lang="en-IN" sz="2000" spc="15" dirty="0"/>
              <a:t> Institute of Technology</a:t>
            </a:r>
            <a:endParaRPr sz="2000" spc="15" dirty="0"/>
          </a:p>
        </p:txBody>
      </p:sp>
      <p:sp>
        <p:nvSpPr>
          <p:cNvPr id="8" name="object 8"/>
          <p:cNvSpPr txBox="1"/>
          <p:nvPr/>
        </p:nvSpPr>
        <p:spPr>
          <a:xfrm>
            <a:off x="5715000" y="244238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4D30D48A-8243-B542-3BDA-8A8CA168196F}"/>
              </a:ext>
            </a:extLst>
          </p:cNvPr>
          <p:cNvSpPr txBox="1"/>
          <p:nvPr/>
        </p:nvSpPr>
        <p:spPr>
          <a:xfrm>
            <a:off x="4648200" y="1341948"/>
            <a:ext cx="4338637" cy="584775"/>
          </a:xfrm>
          <a:prstGeom prst="rect">
            <a:avLst/>
          </a:prstGeom>
          <a:noFill/>
        </p:spPr>
        <p:txBody>
          <a:bodyPr wrap="square" rtlCol="0">
            <a:spAutoFit/>
          </a:bodyPr>
          <a:lstStyle/>
          <a:p>
            <a:r>
              <a:rPr lang="en-IN" sz="3200" b="1" dirty="0">
                <a:latin typeface="Trebuchet MS" panose="020B0603020202020204" pitchFamily="34" charset="0"/>
              </a:rPr>
              <a:t>CAPSTONE PROJECT</a:t>
            </a:r>
          </a:p>
        </p:txBody>
      </p:sp>
      <p:sp>
        <p:nvSpPr>
          <p:cNvPr id="14" name="TextBox 13">
            <a:extLst>
              <a:ext uri="{FF2B5EF4-FFF2-40B4-BE49-F238E27FC236}">
                <a16:creationId xmlns:a16="http://schemas.microsoft.com/office/drawing/2014/main" id="{69831DBD-909C-150A-1436-57A2A770B832}"/>
              </a:ext>
            </a:extLst>
          </p:cNvPr>
          <p:cNvSpPr txBox="1"/>
          <p:nvPr/>
        </p:nvSpPr>
        <p:spPr>
          <a:xfrm>
            <a:off x="4343400" y="1977658"/>
            <a:ext cx="4800600" cy="400110"/>
          </a:xfrm>
          <a:prstGeom prst="rect">
            <a:avLst/>
          </a:prstGeom>
          <a:noFill/>
        </p:spPr>
        <p:txBody>
          <a:bodyPr wrap="square">
            <a:spAutoFit/>
          </a:bodyPr>
          <a:lstStyle/>
          <a:p>
            <a:r>
              <a:rPr lang="en-IN" sz="2000" b="1" spc="10" dirty="0">
                <a:solidFill>
                  <a:srgbClr val="2D936B"/>
                </a:solidFill>
                <a:latin typeface="Trebuchet MS"/>
                <a:cs typeface="Trebuchet MS"/>
              </a:rPr>
              <a:t> Airline Sentiment Analysis  Using RNN</a:t>
            </a:r>
            <a:endParaRPr lang="en-IN" sz="2000" b="1" dirty="0"/>
          </a:p>
        </p:txBody>
      </p:sp>
      <p:sp>
        <p:nvSpPr>
          <p:cNvPr id="18" name="TextBox 17">
            <a:extLst>
              <a:ext uri="{FF2B5EF4-FFF2-40B4-BE49-F238E27FC236}">
                <a16:creationId xmlns:a16="http://schemas.microsoft.com/office/drawing/2014/main" id="{1238E393-D7C4-5575-E734-ECE21529B354}"/>
              </a:ext>
            </a:extLst>
          </p:cNvPr>
          <p:cNvSpPr txBox="1"/>
          <p:nvPr/>
        </p:nvSpPr>
        <p:spPr>
          <a:xfrm>
            <a:off x="5715000" y="3975948"/>
            <a:ext cx="1826941" cy="369332"/>
          </a:xfrm>
          <a:prstGeom prst="rect">
            <a:avLst/>
          </a:prstGeom>
          <a:noFill/>
        </p:spPr>
        <p:txBody>
          <a:bodyPr wrap="square">
            <a:spAutoFit/>
          </a:bodyPr>
          <a:lstStyle/>
          <a:p>
            <a:r>
              <a:rPr lang="en-IN" sz="1800" b="1" spc="-5" dirty="0">
                <a:solidFill>
                  <a:srgbClr val="2D936B"/>
                </a:solidFill>
                <a:latin typeface="Trebuchet MS"/>
                <a:cs typeface="Trebuchet MS"/>
              </a:rPr>
              <a:t>Presented 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708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922979"/>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2422" y="5819775"/>
            <a:ext cx="7317741" cy="201337"/>
          </a:xfrm>
          <a:prstGeom prst="rect">
            <a:avLst/>
          </a:prstGeom>
        </p:spPr>
        <p:txBody>
          <a:bodyPr vert="horz" wrap="square" lIns="0" tIns="16510" rIns="0" bIns="0" rtlCol="0">
            <a:spAutoFit/>
          </a:bodyPr>
          <a:lstStyle/>
          <a:p>
            <a:pPr marL="12700">
              <a:lnSpc>
                <a:spcPct val="100000"/>
              </a:lnSpc>
              <a:spcBef>
                <a:spcPts val="130"/>
              </a:spcBef>
            </a:pPr>
            <a:r>
              <a:rPr lang="en-IN" sz="1200" dirty="0">
                <a:solidFill>
                  <a:srgbClr val="00B0F0"/>
                </a:solidFill>
                <a:latin typeface="Trebuchet MS"/>
                <a:cs typeface="Trebuchet MS"/>
              </a:rPr>
              <a:t>https://</a:t>
            </a:r>
            <a:r>
              <a:rPr lang="en-IN" sz="1200" dirty="0" err="1">
                <a:solidFill>
                  <a:srgbClr val="00B0F0"/>
                </a:solidFill>
                <a:latin typeface="Trebuchet MS"/>
                <a:cs typeface="Trebuchet MS"/>
              </a:rPr>
              <a:t>drive.google.com</a:t>
            </a:r>
            <a:r>
              <a:rPr lang="en-IN" sz="1200" dirty="0">
                <a:solidFill>
                  <a:srgbClr val="00B0F0"/>
                </a:solidFill>
                <a:latin typeface="Trebuchet MS"/>
                <a:cs typeface="Trebuchet MS"/>
              </a:rPr>
              <a:t>/drive/folders/1kvg6hqP3_efpXay9-KvwUDkgkJJPxBDM?usp=sharing</a:t>
            </a:r>
            <a:endParaRPr sz="1200" dirty="0">
              <a:solidFill>
                <a:srgbClr val="00B0F0"/>
              </a:solidFill>
              <a:latin typeface="Trebuchet MS"/>
              <a:cs typeface="Trebuchet MS"/>
            </a:endParaRPr>
          </a:p>
        </p:txBody>
      </p:sp>
      <p:sp>
        <p:nvSpPr>
          <p:cNvPr id="12" name="TextBox 11">
            <a:extLst>
              <a:ext uri="{FF2B5EF4-FFF2-40B4-BE49-F238E27FC236}">
                <a16:creationId xmlns:a16="http://schemas.microsoft.com/office/drawing/2014/main" id="{F45DDD8A-C986-9F8C-76EE-B614FF5E8F88}"/>
              </a:ext>
            </a:extLst>
          </p:cNvPr>
          <p:cNvSpPr txBox="1"/>
          <p:nvPr/>
        </p:nvSpPr>
        <p:spPr>
          <a:xfrm>
            <a:off x="914400" y="2074185"/>
            <a:ext cx="8083215" cy="1754326"/>
          </a:xfrm>
          <a:prstGeom prst="rect">
            <a:avLst/>
          </a:prstGeom>
          <a:noFill/>
        </p:spPr>
        <p:txBody>
          <a:bodyPr wrap="square">
            <a:spAutoFit/>
          </a:bodyPr>
          <a:lstStyle/>
          <a:p>
            <a:pPr marL="285750" indent="-285750">
              <a:buFont typeface="Wingdings" pitchFamily="2" charset="2"/>
              <a:buChar char="q"/>
            </a:pPr>
            <a:r>
              <a:rPr lang="en-US" dirty="0"/>
              <a:t>The model achieved a high accuracy of approximately 90% on the test dataset, demonstrating its effectiveness in classifying sentiment in airline tweets. </a:t>
            </a:r>
          </a:p>
          <a:p>
            <a:pPr marL="285750" indent="-285750">
              <a:buFont typeface="Wingdings" pitchFamily="2" charset="2"/>
              <a:buChar char="q"/>
            </a:pPr>
            <a:endParaRPr lang="en-US" dirty="0"/>
          </a:p>
          <a:p>
            <a:pPr marL="285750" indent="-285750">
              <a:buFont typeface="Wingdings" pitchFamily="2" charset="2"/>
              <a:buChar char="q"/>
            </a:pPr>
            <a:r>
              <a:rPr lang="en-US" dirty="0"/>
              <a:t>This indicates that our solution can reliably distinguish between positive and negative sentiments expressed by customers, providing valuable insights for airlines to improve their services and customer satisfaction.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2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140260" y="667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CAF1536-EC7E-8EAF-65C1-8AA565593A33}"/>
              </a:ext>
            </a:extLst>
          </p:cNvPr>
          <p:cNvSpPr txBox="1"/>
          <p:nvPr/>
        </p:nvSpPr>
        <p:spPr>
          <a:xfrm>
            <a:off x="689230" y="2568476"/>
            <a:ext cx="8648678" cy="1200329"/>
          </a:xfrm>
          <a:prstGeom prst="rect">
            <a:avLst/>
          </a:prstGeom>
          <a:noFill/>
        </p:spPr>
        <p:txBody>
          <a:bodyPr wrap="square" rtlCol="0">
            <a:spAutoFit/>
          </a:bodyPr>
          <a:lstStyle/>
          <a:p>
            <a:r>
              <a:rPr lang="en-US" sz="3600" b="1" dirty="0">
                <a:latin typeface="Trebuchet MS" panose="020B0603020202020204" pitchFamily="34" charset="0"/>
              </a:rPr>
              <a:t>Airline Sentiment Analysis with RNN: Enhancing Customer Experience</a:t>
            </a:r>
            <a:endParaRPr lang="en-IN" sz="3600" b="1"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A4150A6-D935-6E41-637B-15903BF0BCF4}"/>
              </a:ext>
            </a:extLst>
          </p:cNvPr>
          <p:cNvSpPr txBox="1"/>
          <p:nvPr/>
        </p:nvSpPr>
        <p:spPr>
          <a:xfrm>
            <a:off x="2209800" y="1126031"/>
            <a:ext cx="5983667" cy="4801314"/>
          </a:xfrm>
          <a:prstGeom prst="rect">
            <a:avLst/>
          </a:prstGeom>
          <a:noFill/>
        </p:spPr>
        <p:txBody>
          <a:bodyPr wrap="square" rtlCol="0">
            <a:spAutoFit/>
          </a:bodyPr>
          <a:lstStyle/>
          <a:p>
            <a:endParaRPr lang="en-US" dirty="0"/>
          </a:p>
          <a:p>
            <a:r>
              <a:rPr lang="en-US" sz="3200" dirty="0">
                <a:latin typeface="Trebuchet MS" panose="020B0603020202020204" pitchFamily="34" charset="0"/>
              </a:rPr>
              <a:t>1. Problem Statement</a:t>
            </a:r>
          </a:p>
          <a:p>
            <a:r>
              <a:rPr lang="en-US" sz="3200" dirty="0">
                <a:latin typeface="Trebuchet MS" panose="020B0603020202020204" pitchFamily="34" charset="0"/>
              </a:rPr>
              <a:t>2. Project Overview</a:t>
            </a:r>
          </a:p>
          <a:p>
            <a:r>
              <a:rPr lang="en-US" sz="3200" dirty="0">
                <a:latin typeface="Trebuchet MS" panose="020B0603020202020204" pitchFamily="34" charset="0"/>
              </a:rPr>
              <a:t>3. End Users</a:t>
            </a:r>
          </a:p>
          <a:p>
            <a:r>
              <a:rPr lang="en-US" sz="3200" dirty="0">
                <a:latin typeface="Trebuchet MS" panose="020B0603020202020204" pitchFamily="34" charset="0"/>
              </a:rPr>
              <a:t>4. Solution and Value Proposition</a:t>
            </a:r>
          </a:p>
          <a:p>
            <a:r>
              <a:rPr lang="en-US" sz="3200" dirty="0">
                <a:latin typeface="Trebuchet MS" panose="020B0603020202020204" pitchFamily="34" charset="0"/>
              </a:rPr>
              <a:t>5. The Wow Factor in Your Solution</a:t>
            </a:r>
          </a:p>
          <a:p>
            <a:r>
              <a:rPr lang="en-US" sz="3200" dirty="0">
                <a:latin typeface="Trebuchet MS" panose="020B0603020202020204" pitchFamily="34" charset="0"/>
              </a:rPr>
              <a:t>6. Modelling</a:t>
            </a:r>
          </a:p>
          <a:p>
            <a:r>
              <a:rPr lang="en-US" sz="3200" dirty="0">
                <a:latin typeface="Trebuchet MS" panose="020B0603020202020204" pitchFamily="34" charset="0"/>
              </a:rPr>
              <a:t>7. Results</a:t>
            </a:r>
            <a:endParaRPr lang="en-IN" sz="32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4" y="10603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73DE39B-833A-8732-F8DE-2C847D4CC2A6}"/>
              </a:ext>
            </a:extLst>
          </p:cNvPr>
          <p:cNvSpPr txBox="1"/>
          <p:nvPr/>
        </p:nvSpPr>
        <p:spPr>
          <a:xfrm>
            <a:off x="542926" y="1755563"/>
            <a:ext cx="7315200" cy="378565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Trebuchet MS" panose="020B0603020202020204" pitchFamily="34" charset="0"/>
              </a:rPr>
              <a:t>The problem revolves around the need to analyze the sentiment expressed in tweets related to airlines. </a:t>
            </a: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dirty="0">
                <a:latin typeface="Trebuchet MS" panose="020B0603020202020204" pitchFamily="34" charset="0"/>
              </a:rPr>
              <a:t>With the increasing use of social media platforms, airlines face the challenge of efficiently understanding customer feedback and sentiments to enhance their services and reputation. </a:t>
            </a: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dirty="0">
                <a:latin typeface="Trebuchet MS" panose="020B0603020202020204" pitchFamily="34" charset="0"/>
              </a:rPr>
              <a:t>The sentiment analysis task involves categorizing tweets as positive, negative, or neutral to gauge customer satisfaction levels and identify areas for improvement.</a:t>
            </a:r>
          </a:p>
          <a:p>
            <a:pPr marL="285750" indent="-285750">
              <a:buFont typeface="Wingdings" panose="05000000000000000000" pitchFamily="2" charset="2"/>
              <a:buChar char="q"/>
            </a:pPr>
            <a:endParaRPr lang="en-US" sz="20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1687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5F7227F-2FBB-BC9E-318D-2BAFD9B8E9FF}"/>
              </a:ext>
            </a:extLst>
          </p:cNvPr>
          <p:cNvSpPr txBox="1"/>
          <p:nvPr/>
        </p:nvSpPr>
        <p:spPr>
          <a:xfrm>
            <a:off x="739775" y="1946255"/>
            <a:ext cx="7820025" cy="3477875"/>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Trebuchet MS" panose="020B0603020202020204" pitchFamily="34" charset="0"/>
              </a:rPr>
              <a:t>The project aims to develop a sentiment analysis model for airline-related tweets using Recurrent Neural Networks (RNNs).</a:t>
            </a: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dirty="0">
                <a:latin typeface="Trebuchet MS" panose="020B0603020202020204" pitchFamily="34" charset="0"/>
              </a:rPr>
              <a:t> By leveraging the power of RNNs, the model will be able to capture the sequential nature of text data, making it suitable for analyzing natural language expressions such as tweets.</a:t>
            </a: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dirty="0">
                <a:latin typeface="Trebuchet MS" panose="020B0603020202020204" pitchFamily="34" charset="0"/>
              </a:rPr>
              <a:t> Through this project, we seek to provide airlines with a valuable tool for understanding customer sentiments expressed on social media platforms, ultimately leading to improved customer satisfaction and service quality.</a:t>
            </a:r>
            <a:endParaRPr lang="en-IN" sz="20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13253" y="1086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F09355E-4F6F-6402-D8AB-C4F45AB505FD}"/>
              </a:ext>
            </a:extLst>
          </p:cNvPr>
          <p:cNvSpPr txBox="1"/>
          <p:nvPr/>
        </p:nvSpPr>
        <p:spPr>
          <a:xfrm>
            <a:off x="679399" y="1513789"/>
            <a:ext cx="8654098" cy="4401205"/>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Trebuchet MS" panose="020B0603020202020204" pitchFamily="34" charset="0"/>
              </a:rPr>
              <a:t>The end users of this project include airline companies, social media managers, customer service teams, and marketing departments. Airline companies can utilize the sentiment analysis model to monitor and analyze customer sentiments expressed on social media platforms such as Twitter. </a:t>
            </a: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dirty="0">
                <a:latin typeface="Trebuchet MS" panose="020B0603020202020204" pitchFamily="34" charset="0"/>
              </a:rPr>
              <a:t>Social media managers can leverage the insights provided by the model to tailor their communication strategies and engage with customers more effectively. Customer service teams can use the model to prioritize and address customer concerns in a timely manner.</a:t>
            </a:r>
          </a:p>
          <a:p>
            <a:pPr marL="285750" indent="-285750">
              <a:buFont typeface="Wingdings" panose="05000000000000000000" pitchFamily="2" charset="2"/>
              <a:buChar char="q"/>
            </a:pPr>
            <a:endParaRPr lang="en-US" sz="2000" dirty="0">
              <a:latin typeface="Trebuchet MS" panose="020B0603020202020204" pitchFamily="34" charset="0"/>
            </a:endParaRPr>
          </a:p>
          <a:p>
            <a:pPr marL="285750" indent="-285750">
              <a:buFont typeface="Wingdings" panose="05000000000000000000" pitchFamily="2" charset="2"/>
              <a:buChar char="q"/>
            </a:pPr>
            <a:r>
              <a:rPr lang="en-US" sz="2000" dirty="0">
                <a:latin typeface="Trebuchet MS" panose="020B0603020202020204" pitchFamily="34" charset="0"/>
              </a:rPr>
              <a:t> Additionally, marketing departments can utilize the sentiment analysis results to devise targeted marketing campaigns and enhance brand perception.</a:t>
            </a:r>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40239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722814"/>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3A5CAD6-6756-B29D-1C2C-2F9F21DBF503}"/>
              </a:ext>
            </a:extLst>
          </p:cNvPr>
          <p:cNvSpPr txBox="1"/>
          <p:nvPr/>
        </p:nvSpPr>
        <p:spPr>
          <a:xfrm>
            <a:off x="2881312" y="1371660"/>
            <a:ext cx="6629400" cy="4801314"/>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rebuchet MS" panose="020B0603020202020204" pitchFamily="34" charset="0"/>
              </a:rPr>
              <a:t>Our solution involves building a sentiment analysis model using recurrent neural networks (RNNs) to analyze tweets about airlines and classify them into positive or negative sentiments.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The value proposition of our solution lies in its ability to provide valuable insights into customer perceptions and sentiments regarding airline services.</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 By accurately classifying tweets as positive or negative, airlines can gain a deeper understanding of customer experiences, identify areas for improvement, and take proactive measures to enhance customer satisfaction.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This proactive approach can lead to improved brand reputation, increased customer loyalty, and ultimately, higher profitability for the airline companies.</a:t>
            </a:r>
            <a:endParaRPr lang="en-IN"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69659" y="9940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8E30CD79-C807-3F14-876C-EA1C39DB3276}"/>
              </a:ext>
            </a:extLst>
          </p:cNvPr>
          <p:cNvSpPr txBox="1"/>
          <p:nvPr/>
        </p:nvSpPr>
        <p:spPr>
          <a:xfrm>
            <a:off x="2286000" y="1951789"/>
            <a:ext cx="6858000" cy="3416320"/>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rebuchet MS" panose="020B0603020202020204" pitchFamily="34" charset="0"/>
              </a:rPr>
              <a:t>Our solution's wow factor lies in its use of advanced natural language processing techniques, particularly RNNs, to analyze social media data sentiment.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By harnessing RNNs, we accurately classify sentiments and uncover nuanced trends from unstructured text like tweets. This provides airlines with real-time insights to enhance customer satisfaction and loyalty.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Our approach is not only cutting-edge but also scalable and efficient, allowing airlines to respond promptly to customer feedback and improve services proactively.</a:t>
            </a:r>
            <a:endParaRPr lang="en-IN"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20880" y="291147"/>
            <a:ext cx="3322799"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434F296-CE5F-5D37-AE06-ABCEEADB738B}"/>
              </a:ext>
            </a:extLst>
          </p:cNvPr>
          <p:cNvSpPr txBox="1"/>
          <p:nvPr/>
        </p:nvSpPr>
        <p:spPr>
          <a:xfrm>
            <a:off x="720880" y="1524361"/>
            <a:ext cx="7620000" cy="3416320"/>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rebuchet MS" panose="020B0603020202020204" pitchFamily="34" charset="0"/>
              </a:rPr>
              <a:t>For modeling, we employed a Recurrent Neural Network (RNN) architecture, specifically Long Short-Term Memory (LSTM), known for its ability to capture sequential dependencies in data.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This architecture enables our model to effectively understand the context and sentiment expressed in airline tweets. Additionally, we incorporated techniques like dropout and spatial dropout to prevent overfitting and enhance generalization. </a:t>
            </a:r>
          </a:p>
          <a:p>
            <a:pPr marL="285750" indent="-285750">
              <a:buFont typeface="Wingdings" panose="05000000000000000000" pitchFamily="2" charset="2"/>
              <a:buChar char="q"/>
            </a:pPr>
            <a:endParaRPr lang="en-US" dirty="0">
              <a:latin typeface="Trebuchet MS" panose="020B0603020202020204" pitchFamily="34" charset="0"/>
            </a:endParaRPr>
          </a:p>
          <a:p>
            <a:pPr marL="285750" indent="-285750">
              <a:buFont typeface="Wingdings" panose="05000000000000000000" pitchFamily="2" charset="2"/>
              <a:buChar char="q"/>
            </a:pPr>
            <a:r>
              <a:rPr lang="en-US" dirty="0">
                <a:latin typeface="Trebuchet MS" panose="020B0603020202020204" pitchFamily="34" charset="0"/>
              </a:rPr>
              <a:t>By leveraging LSTM and regularization techniques, our model achieves high accuracy and robust performance in sentiment classification.</a:t>
            </a:r>
            <a:endParaRPr lang="en-IN"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TotalTime>
  <Words>746</Words>
  <Application>Microsoft Macintosh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Trebuchet MS</vt:lpstr>
      <vt:lpstr>Wingdings</vt:lpstr>
      <vt:lpstr>Office Theme</vt:lpstr>
      <vt:lpstr>MITHUN M NM ID-au711721244033 711721244033 KGiSL Institute of Technology</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SHARMI JENITHA S 711721244049 III Btech CSBS KGiSL Institute of Technology</dc:title>
  <dc:creator>Subhashnini L</dc:creator>
  <cp:lastModifiedBy>Sharmi Jenitha</cp:lastModifiedBy>
  <cp:revision>4</cp:revision>
  <dcterms:created xsi:type="dcterms:W3CDTF">2024-04-03T09:01:14Z</dcterms:created>
  <dcterms:modified xsi:type="dcterms:W3CDTF">2024-04-10T10:47:03Z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