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7" r:id="rId3"/>
    <p:sldId id="258" r:id="rId4"/>
    <p:sldId id="260" r:id="rId5"/>
    <p:sldId id="269" r:id="rId6"/>
    <p:sldId id="270" r:id="rId7"/>
    <p:sldId id="272" r:id="rId8"/>
    <p:sldId id="273" r:id="rId9"/>
    <p:sldId id="259" r:id="rId10"/>
    <p:sldId id="261" r:id="rId11"/>
    <p:sldId id="262" r:id="rId12"/>
    <p:sldId id="263" r:id="rId13"/>
    <p:sldId id="264" r:id="rId14"/>
    <p:sldId id="265" r:id="rId15"/>
    <p:sldId id="266" r:id="rId16"/>
    <p:sldId id="267" r:id="rId17"/>
    <p:sldId id="268"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A6C9CDF-C15F-426C-88F8-B9FB5B15B306}" type="datetimeFigureOut">
              <a:rPr lang="en-IN" smtClean="0"/>
              <a:t>21-09-2023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56DC52DD-C6DA-42C9-8800-A9BFF4E3472E}" type="slidenum">
              <a:rPr lang="en-IN" smtClean="0"/>
              <a:t>‹#›</a:t>
            </a:fld>
            <a:endParaRPr lang="en-IN"/>
          </a:p>
        </p:txBody>
      </p:sp>
    </p:spTree>
    <p:extLst>
      <p:ext uri="{BB962C8B-B14F-4D97-AF65-F5344CB8AC3E}">
        <p14:creationId xmlns:p14="http://schemas.microsoft.com/office/powerpoint/2010/main" val="2569895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6C9CDF-C15F-426C-88F8-B9FB5B15B306}"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DC52DD-C6DA-42C9-8800-A9BFF4E3472E}" type="slidenum">
              <a:rPr lang="en-IN" smtClean="0"/>
              <a:t>‹#›</a:t>
            </a:fld>
            <a:endParaRPr lang="en-IN"/>
          </a:p>
        </p:txBody>
      </p:sp>
    </p:spTree>
    <p:extLst>
      <p:ext uri="{BB962C8B-B14F-4D97-AF65-F5344CB8AC3E}">
        <p14:creationId xmlns:p14="http://schemas.microsoft.com/office/powerpoint/2010/main" val="3992226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6C9CDF-C15F-426C-88F8-B9FB5B15B306}"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DC52DD-C6DA-42C9-8800-A9BFF4E3472E}" type="slidenum">
              <a:rPr lang="en-IN" smtClean="0"/>
              <a:t>‹#›</a:t>
            </a:fld>
            <a:endParaRPr lang="en-IN"/>
          </a:p>
        </p:txBody>
      </p:sp>
    </p:spTree>
    <p:extLst>
      <p:ext uri="{BB962C8B-B14F-4D97-AF65-F5344CB8AC3E}">
        <p14:creationId xmlns:p14="http://schemas.microsoft.com/office/powerpoint/2010/main" val="342176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6C9CDF-C15F-426C-88F8-B9FB5B15B306}"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DC52DD-C6DA-42C9-8800-A9BFF4E3472E}"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42135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6C9CDF-C15F-426C-88F8-B9FB5B15B306}"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DC52DD-C6DA-42C9-8800-A9BFF4E3472E}" type="slidenum">
              <a:rPr lang="en-IN" smtClean="0"/>
              <a:t>‹#›</a:t>
            </a:fld>
            <a:endParaRPr lang="en-IN"/>
          </a:p>
        </p:txBody>
      </p:sp>
    </p:spTree>
    <p:extLst>
      <p:ext uri="{BB962C8B-B14F-4D97-AF65-F5344CB8AC3E}">
        <p14:creationId xmlns:p14="http://schemas.microsoft.com/office/powerpoint/2010/main" val="2423487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A6C9CDF-C15F-426C-88F8-B9FB5B15B306}" type="datetimeFigureOut">
              <a:rPr lang="en-IN" smtClean="0"/>
              <a:t>21-09-2023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DC52DD-C6DA-42C9-8800-A9BFF4E3472E}" type="slidenum">
              <a:rPr lang="en-IN" smtClean="0"/>
              <a:t>‹#›</a:t>
            </a:fld>
            <a:endParaRPr lang="en-IN"/>
          </a:p>
        </p:txBody>
      </p:sp>
    </p:spTree>
    <p:extLst>
      <p:ext uri="{BB962C8B-B14F-4D97-AF65-F5344CB8AC3E}">
        <p14:creationId xmlns:p14="http://schemas.microsoft.com/office/powerpoint/2010/main" val="3731825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A6C9CDF-C15F-426C-88F8-B9FB5B15B306}" type="datetimeFigureOut">
              <a:rPr lang="en-IN" smtClean="0"/>
              <a:t>21-09-2023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DC52DD-C6DA-42C9-8800-A9BFF4E3472E}" type="slidenum">
              <a:rPr lang="en-IN" smtClean="0"/>
              <a:t>‹#›</a:t>
            </a:fld>
            <a:endParaRPr lang="en-IN"/>
          </a:p>
        </p:txBody>
      </p:sp>
    </p:spTree>
    <p:extLst>
      <p:ext uri="{BB962C8B-B14F-4D97-AF65-F5344CB8AC3E}">
        <p14:creationId xmlns:p14="http://schemas.microsoft.com/office/powerpoint/2010/main" val="81669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6C9CDF-C15F-426C-88F8-B9FB5B15B306}"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DC52DD-C6DA-42C9-8800-A9BFF4E3472E}" type="slidenum">
              <a:rPr lang="en-IN" smtClean="0"/>
              <a:t>‹#›</a:t>
            </a:fld>
            <a:endParaRPr lang="en-IN"/>
          </a:p>
        </p:txBody>
      </p:sp>
    </p:spTree>
    <p:extLst>
      <p:ext uri="{BB962C8B-B14F-4D97-AF65-F5344CB8AC3E}">
        <p14:creationId xmlns:p14="http://schemas.microsoft.com/office/powerpoint/2010/main" val="2289699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6C9CDF-C15F-426C-88F8-B9FB5B15B306}"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DC52DD-C6DA-42C9-8800-A9BFF4E3472E}" type="slidenum">
              <a:rPr lang="en-IN" smtClean="0"/>
              <a:t>‹#›</a:t>
            </a:fld>
            <a:endParaRPr lang="en-IN"/>
          </a:p>
        </p:txBody>
      </p:sp>
    </p:spTree>
    <p:extLst>
      <p:ext uri="{BB962C8B-B14F-4D97-AF65-F5344CB8AC3E}">
        <p14:creationId xmlns:p14="http://schemas.microsoft.com/office/powerpoint/2010/main" val="4283321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6C9CDF-C15F-426C-88F8-B9FB5B15B306}"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DC52DD-C6DA-42C9-8800-A9BFF4E3472E}" type="slidenum">
              <a:rPr lang="en-IN" smtClean="0"/>
              <a:t>‹#›</a:t>
            </a:fld>
            <a:endParaRPr lang="en-IN"/>
          </a:p>
        </p:txBody>
      </p:sp>
    </p:spTree>
    <p:extLst>
      <p:ext uri="{BB962C8B-B14F-4D97-AF65-F5344CB8AC3E}">
        <p14:creationId xmlns:p14="http://schemas.microsoft.com/office/powerpoint/2010/main" val="3652283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6C9CDF-C15F-426C-88F8-B9FB5B15B306}"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DC52DD-C6DA-42C9-8800-A9BFF4E3472E}" type="slidenum">
              <a:rPr lang="en-IN" smtClean="0"/>
              <a:t>‹#›</a:t>
            </a:fld>
            <a:endParaRPr lang="en-IN"/>
          </a:p>
        </p:txBody>
      </p:sp>
    </p:spTree>
    <p:extLst>
      <p:ext uri="{BB962C8B-B14F-4D97-AF65-F5344CB8AC3E}">
        <p14:creationId xmlns:p14="http://schemas.microsoft.com/office/powerpoint/2010/main" val="2969369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6C9CDF-C15F-426C-88F8-B9FB5B15B306}"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DC52DD-C6DA-42C9-8800-A9BFF4E3472E}" type="slidenum">
              <a:rPr lang="en-IN" smtClean="0"/>
              <a:t>‹#›</a:t>
            </a:fld>
            <a:endParaRPr lang="en-IN"/>
          </a:p>
        </p:txBody>
      </p:sp>
    </p:spTree>
    <p:extLst>
      <p:ext uri="{BB962C8B-B14F-4D97-AF65-F5344CB8AC3E}">
        <p14:creationId xmlns:p14="http://schemas.microsoft.com/office/powerpoint/2010/main" val="2922847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6C9CDF-C15F-426C-88F8-B9FB5B15B306}" type="datetimeFigureOut">
              <a:rPr lang="en-IN" smtClean="0"/>
              <a:t>21-09-2023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DC52DD-C6DA-42C9-8800-A9BFF4E3472E}" type="slidenum">
              <a:rPr lang="en-IN" smtClean="0"/>
              <a:t>‹#›</a:t>
            </a:fld>
            <a:endParaRPr lang="en-IN"/>
          </a:p>
        </p:txBody>
      </p:sp>
    </p:spTree>
    <p:extLst>
      <p:ext uri="{BB962C8B-B14F-4D97-AF65-F5344CB8AC3E}">
        <p14:creationId xmlns:p14="http://schemas.microsoft.com/office/powerpoint/2010/main" val="2355654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6C9CDF-C15F-426C-88F8-B9FB5B15B306}" type="datetimeFigureOut">
              <a:rPr lang="en-IN" smtClean="0"/>
              <a:t>21-09-2023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DC52DD-C6DA-42C9-8800-A9BFF4E3472E}" type="slidenum">
              <a:rPr lang="en-IN" smtClean="0"/>
              <a:t>‹#›</a:t>
            </a:fld>
            <a:endParaRPr lang="en-IN"/>
          </a:p>
        </p:txBody>
      </p:sp>
    </p:spTree>
    <p:extLst>
      <p:ext uri="{BB962C8B-B14F-4D97-AF65-F5344CB8AC3E}">
        <p14:creationId xmlns:p14="http://schemas.microsoft.com/office/powerpoint/2010/main" val="919577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C9CDF-C15F-426C-88F8-B9FB5B15B306}" type="datetimeFigureOut">
              <a:rPr lang="en-IN" smtClean="0"/>
              <a:t>21-09-2023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DC52DD-C6DA-42C9-8800-A9BFF4E3472E}" type="slidenum">
              <a:rPr lang="en-IN" smtClean="0"/>
              <a:t>‹#›</a:t>
            </a:fld>
            <a:endParaRPr lang="en-IN"/>
          </a:p>
        </p:txBody>
      </p:sp>
    </p:spTree>
    <p:extLst>
      <p:ext uri="{BB962C8B-B14F-4D97-AF65-F5344CB8AC3E}">
        <p14:creationId xmlns:p14="http://schemas.microsoft.com/office/powerpoint/2010/main" val="1977654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6C9CDF-C15F-426C-88F8-B9FB5B15B306}"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DC52DD-C6DA-42C9-8800-A9BFF4E3472E}" type="slidenum">
              <a:rPr lang="en-IN" smtClean="0"/>
              <a:t>‹#›</a:t>
            </a:fld>
            <a:endParaRPr lang="en-IN"/>
          </a:p>
        </p:txBody>
      </p:sp>
    </p:spTree>
    <p:extLst>
      <p:ext uri="{BB962C8B-B14F-4D97-AF65-F5344CB8AC3E}">
        <p14:creationId xmlns:p14="http://schemas.microsoft.com/office/powerpoint/2010/main" val="3407247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6C9CDF-C15F-426C-88F8-B9FB5B15B306}"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DC52DD-C6DA-42C9-8800-A9BFF4E3472E}" type="slidenum">
              <a:rPr lang="en-IN" smtClean="0"/>
              <a:t>‹#›</a:t>
            </a:fld>
            <a:endParaRPr lang="en-IN"/>
          </a:p>
        </p:txBody>
      </p:sp>
    </p:spTree>
    <p:extLst>
      <p:ext uri="{BB962C8B-B14F-4D97-AF65-F5344CB8AC3E}">
        <p14:creationId xmlns:p14="http://schemas.microsoft.com/office/powerpoint/2010/main" val="2818661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A6C9CDF-C15F-426C-88F8-B9FB5B15B306}" type="datetimeFigureOut">
              <a:rPr lang="en-IN" smtClean="0"/>
              <a:t>21-09-2023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6DC52DD-C6DA-42C9-8800-A9BFF4E3472E}" type="slidenum">
              <a:rPr lang="en-IN" smtClean="0"/>
              <a:t>‹#›</a:t>
            </a:fld>
            <a:endParaRPr lang="en-IN"/>
          </a:p>
        </p:txBody>
      </p:sp>
    </p:spTree>
    <p:extLst>
      <p:ext uri="{BB962C8B-B14F-4D97-AF65-F5344CB8AC3E}">
        <p14:creationId xmlns:p14="http://schemas.microsoft.com/office/powerpoint/2010/main" val="2685478920"/>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A5A70-1E90-D2AF-1E8B-49A7AD6EB6B2}"/>
              </a:ext>
            </a:extLst>
          </p:cNvPr>
          <p:cNvSpPr>
            <a:spLocks noGrp="1"/>
          </p:cNvSpPr>
          <p:nvPr>
            <p:ph type="ctrTitle"/>
          </p:nvPr>
        </p:nvSpPr>
        <p:spPr/>
        <p:txBody>
          <a:bodyPr/>
          <a:lstStyle/>
          <a:p>
            <a:r>
              <a:rPr lang="en-IN" dirty="0"/>
              <a:t>NURSE CALLING SYSTEM</a:t>
            </a:r>
          </a:p>
        </p:txBody>
      </p:sp>
      <p:sp>
        <p:nvSpPr>
          <p:cNvPr id="3" name="Subtitle 2">
            <a:extLst>
              <a:ext uri="{FF2B5EF4-FFF2-40B4-BE49-F238E27FC236}">
                <a16:creationId xmlns:a16="http://schemas.microsoft.com/office/drawing/2014/main" id="{4318C8B4-AA89-02E2-631B-3597194B9AD4}"/>
              </a:ext>
            </a:extLst>
          </p:cNvPr>
          <p:cNvSpPr>
            <a:spLocks noGrp="1"/>
          </p:cNvSpPr>
          <p:nvPr>
            <p:ph type="subTitle" idx="1"/>
          </p:nvPr>
        </p:nvSpPr>
        <p:spPr/>
        <p:txBody>
          <a:bodyPr>
            <a:normAutofit fontScale="92500" lnSpcReduction="20000"/>
          </a:bodyPr>
          <a:lstStyle/>
          <a:p>
            <a:r>
              <a:rPr lang="en-IN" dirty="0"/>
              <a:t>GROUP MEMBERS:</a:t>
            </a:r>
          </a:p>
          <a:p>
            <a:r>
              <a:rPr lang="en-IN" dirty="0"/>
              <a:t>1)MITHUNRAJ M -22BAI1136</a:t>
            </a:r>
          </a:p>
          <a:p>
            <a:r>
              <a:rPr lang="en-IN" dirty="0"/>
              <a:t>2)KHOUSHAL -22BAI1315</a:t>
            </a:r>
          </a:p>
          <a:p>
            <a:r>
              <a:rPr lang="en-IN" dirty="0"/>
              <a:t>3)EZHILVENDAN -22BCE1050</a:t>
            </a:r>
          </a:p>
        </p:txBody>
      </p:sp>
    </p:spTree>
    <p:extLst>
      <p:ext uri="{BB962C8B-B14F-4D97-AF65-F5344CB8AC3E}">
        <p14:creationId xmlns:p14="http://schemas.microsoft.com/office/powerpoint/2010/main" val="2999582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4C86-59AD-96B7-22FA-8AFC718AC81E}"/>
              </a:ext>
            </a:extLst>
          </p:cNvPr>
          <p:cNvSpPr>
            <a:spLocks noGrp="1"/>
          </p:cNvSpPr>
          <p:nvPr>
            <p:ph type="title"/>
          </p:nvPr>
        </p:nvSpPr>
        <p:spPr>
          <a:xfrm>
            <a:off x="1141413" y="285750"/>
            <a:ext cx="9905998" cy="1066800"/>
          </a:xfrm>
        </p:spPr>
        <p:txBody>
          <a:bodyPr/>
          <a:lstStyle/>
          <a:p>
            <a:r>
              <a:rPr lang="en-IN" dirty="0"/>
              <a:t>SOCIAL NEED</a:t>
            </a:r>
          </a:p>
        </p:txBody>
      </p:sp>
      <p:sp>
        <p:nvSpPr>
          <p:cNvPr id="3" name="Content Placeholder 2">
            <a:extLst>
              <a:ext uri="{FF2B5EF4-FFF2-40B4-BE49-F238E27FC236}">
                <a16:creationId xmlns:a16="http://schemas.microsoft.com/office/drawing/2014/main" id="{72AA49F9-C439-F980-BE41-CFDAE0AD3F3E}"/>
              </a:ext>
            </a:extLst>
          </p:cNvPr>
          <p:cNvSpPr>
            <a:spLocks noGrp="1"/>
          </p:cNvSpPr>
          <p:nvPr>
            <p:ph idx="1"/>
          </p:nvPr>
        </p:nvSpPr>
        <p:spPr>
          <a:xfrm>
            <a:off x="790576" y="1657350"/>
            <a:ext cx="10256836" cy="4695825"/>
          </a:xfrm>
        </p:spPr>
        <p:txBody>
          <a:bodyPr>
            <a:normAutofit fontScale="92500" lnSpcReduction="10000"/>
          </a:bodyPr>
          <a:lstStyle/>
          <a:p>
            <a:r>
              <a:rPr lang="en-US" dirty="0"/>
              <a:t>Family Peace of Mind: Families know their loved ones can seek help quickly.</a:t>
            </a:r>
          </a:p>
          <a:p>
            <a:endParaRPr lang="en-US" dirty="0"/>
          </a:p>
          <a:p>
            <a:r>
              <a:rPr lang="en-US" dirty="0"/>
              <a:t>Efficient Workflow: Staff can manage tasks more effectively.</a:t>
            </a:r>
          </a:p>
          <a:p>
            <a:endParaRPr lang="en-US" dirty="0"/>
          </a:p>
          <a:p>
            <a:r>
              <a:rPr lang="en-US" dirty="0"/>
              <a:t>Patient-Centered Care: Allows tailored care based on individual needs.</a:t>
            </a:r>
          </a:p>
          <a:p>
            <a:endParaRPr lang="en-US" dirty="0"/>
          </a:p>
          <a:p>
            <a:r>
              <a:rPr lang="en-US" dirty="0"/>
              <a:t>Quality Improvement: Data collection helps enhance care quality and satisfaction.</a:t>
            </a:r>
          </a:p>
          <a:p>
            <a:endParaRPr lang="en-US" dirty="0"/>
          </a:p>
          <a:p>
            <a:r>
              <a:rPr lang="en-US" dirty="0"/>
              <a:t>Nurse calling systems foster a patient-centered and responsive healthcare environment.</a:t>
            </a:r>
            <a:endParaRPr lang="en-IN" dirty="0"/>
          </a:p>
          <a:p>
            <a:endParaRPr lang="en-IN" dirty="0"/>
          </a:p>
        </p:txBody>
      </p:sp>
    </p:spTree>
    <p:extLst>
      <p:ext uri="{BB962C8B-B14F-4D97-AF65-F5344CB8AC3E}">
        <p14:creationId xmlns:p14="http://schemas.microsoft.com/office/powerpoint/2010/main" val="2346780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A3AA0-5148-B2ED-BBF8-05E0BBB5A3E7}"/>
              </a:ext>
            </a:extLst>
          </p:cNvPr>
          <p:cNvSpPr>
            <a:spLocks noGrp="1"/>
          </p:cNvSpPr>
          <p:nvPr>
            <p:ph type="title"/>
          </p:nvPr>
        </p:nvSpPr>
        <p:spPr/>
        <p:txBody>
          <a:bodyPr/>
          <a:lstStyle/>
          <a:p>
            <a:r>
              <a:rPr lang="en-IN" dirty="0"/>
              <a:t>Market size</a:t>
            </a:r>
          </a:p>
        </p:txBody>
      </p:sp>
      <p:sp>
        <p:nvSpPr>
          <p:cNvPr id="3" name="Content Placeholder 2">
            <a:extLst>
              <a:ext uri="{FF2B5EF4-FFF2-40B4-BE49-F238E27FC236}">
                <a16:creationId xmlns:a16="http://schemas.microsoft.com/office/drawing/2014/main" id="{97D86F5A-479F-DF4E-7F3B-751BD014846B}"/>
              </a:ext>
            </a:extLst>
          </p:cNvPr>
          <p:cNvSpPr>
            <a:spLocks noGrp="1"/>
          </p:cNvSpPr>
          <p:nvPr>
            <p:ph idx="1"/>
          </p:nvPr>
        </p:nvSpPr>
        <p:spPr/>
        <p:txBody>
          <a:bodyPr/>
          <a:lstStyle/>
          <a:p>
            <a:r>
              <a:rPr lang="en-US" dirty="0"/>
              <a:t>The global nurse call systems market size was valued at USD 1.7 billion in 2022 and is expected to expand at a compound annual growth rate (CAGR) of 12.11% from 2023 to 2030. The growing need for a diverse and integrated platform that increases the preference for mobility aids are driving the market. </a:t>
            </a:r>
            <a:endParaRPr lang="en-IN" dirty="0"/>
          </a:p>
        </p:txBody>
      </p:sp>
    </p:spTree>
    <p:extLst>
      <p:ext uri="{BB962C8B-B14F-4D97-AF65-F5344CB8AC3E}">
        <p14:creationId xmlns:p14="http://schemas.microsoft.com/office/powerpoint/2010/main" val="1796221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9A15F-CA43-378A-2EA5-7C30B154453A}"/>
              </a:ext>
            </a:extLst>
          </p:cNvPr>
          <p:cNvSpPr>
            <a:spLocks noGrp="1"/>
          </p:cNvSpPr>
          <p:nvPr>
            <p:ph type="title"/>
          </p:nvPr>
        </p:nvSpPr>
        <p:spPr>
          <a:xfrm>
            <a:off x="1141413" y="618518"/>
            <a:ext cx="9905998" cy="876907"/>
          </a:xfrm>
        </p:spPr>
        <p:txBody>
          <a:bodyPr/>
          <a:lstStyle/>
          <a:p>
            <a:r>
              <a:rPr lang="en-IN" dirty="0"/>
              <a:t>MARKET SIZE</a:t>
            </a:r>
          </a:p>
        </p:txBody>
      </p:sp>
      <p:pic>
        <p:nvPicPr>
          <p:cNvPr id="8" name="Content Placeholder 7">
            <a:extLst>
              <a:ext uri="{FF2B5EF4-FFF2-40B4-BE49-F238E27FC236}">
                <a16:creationId xmlns:a16="http://schemas.microsoft.com/office/drawing/2014/main" id="{7D3BCAD9-36DB-482B-E7FB-56CFD601ED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9725" y="1677596"/>
            <a:ext cx="7874612" cy="4113604"/>
          </a:xfrm>
        </p:spPr>
      </p:pic>
    </p:spTree>
    <p:extLst>
      <p:ext uri="{BB962C8B-B14F-4D97-AF65-F5344CB8AC3E}">
        <p14:creationId xmlns:p14="http://schemas.microsoft.com/office/powerpoint/2010/main" val="1722334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F2C5E-8750-36DD-AAC9-AA27EC214DEC}"/>
              </a:ext>
            </a:extLst>
          </p:cNvPr>
          <p:cNvSpPr>
            <a:spLocks noGrp="1"/>
          </p:cNvSpPr>
          <p:nvPr>
            <p:ph type="title"/>
          </p:nvPr>
        </p:nvSpPr>
        <p:spPr/>
        <p:txBody>
          <a:bodyPr/>
          <a:lstStyle/>
          <a:p>
            <a:r>
              <a:rPr lang="en-IN" dirty="0"/>
              <a:t>COMPETITORS</a:t>
            </a:r>
          </a:p>
        </p:txBody>
      </p:sp>
      <p:sp>
        <p:nvSpPr>
          <p:cNvPr id="3" name="Content Placeholder 2">
            <a:extLst>
              <a:ext uri="{FF2B5EF4-FFF2-40B4-BE49-F238E27FC236}">
                <a16:creationId xmlns:a16="http://schemas.microsoft.com/office/drawing/2014/main" id="{30A901F9-C09A-EC8A-C830-1BC1CD83C61D}"/>
              </a:ext>
            </a:extLst>
          </p:cNvPr>
          <p:cNvSpPr>
            <a:spLocks noGrp="1"/>
          </p:cNvSpPr>
          <p:nvPr>
            <p:ph idx="1"/>
          </p:nvPr>
        </p:nvSpPr>
        <p:spPr>
          <a:xfrm>
            <a:off x="1141412" y="2249486"/>
            <a:ext cx="9905999" cy="3903663"/>
          </a:xfrm>
        </p:spPr>
        <p:txBody>
          <a:bodyPr>
            <a:normAutofit fontScale="77500" lnSpcReduction="20000"/>
          </a:bodyPr>
          <a:lstStyle/>
          <a:p>
            <a:r>
              <a:rPr lang="en-US" dirty="0"/>
              <a:t>The market for wireless nurse calling systems is competitive, with several companies and manufacturers offering solutions designed to meet the needs of healthcare facilities such as hospitals, nursing homes, and assisted living centers. Some of the key competitors in this market are:</a:t>
            </a:r>
          </a:p>
          <a:p>
            <a:pPr marL="0" indent="0">
              <a:buNone/>
            </a:pPr>
            <a:r>
              <a:rPr lang="en-US" b="1" u="sng" dirty="0"/>
              <a:t>Rauland (A division of AMETEK, Inc.): </a:t>
            </a:r>
          </a:p>
          <a:p>
            <a:pPr marL="0" indent="0">
              <a:buNone/>
            </a:pPr>
            <a:r>
              <a:rPr lang="en-US" dirty="0"/>
              <a:t>Rauland is a well-established company that provides communication and nurse call systems for healthcare facilities. They offer a range of wireless nurse call solutions designed to enhance patient care and staff communication.</a:t>
            </a:r>
          </a:p>
          <a:p>
            <a:pPr marL="0" indent="0">
              <a:buNone/>
            </a:pPr>
            <a:r>
              <a:rPr lang="en-US" b="1" u="sng" dirty="0"/>
              <a:t>Hill-Rom Holdings, Inc. : </a:t>
            </a:r>
          </a:p>
          <a:p>
            <a:pPr marL="0" indent="0">
              <a:buNone/>
            </a:pPr>
            <a:r>
              <a:rPr lang="en-US" dirty="0"/>
              <a:t>Hill-Rom is a global medical technology company that offers a variety of healthcare solutions, including nurse call systems. Their products include wireless nurse call systems that can integrate with other healthcare technologies.</a:t>
            </a:r>
            <a:endParaRPr lang="en-IN" dirty="0"/>
          </a:p>
        </p:txBody>
      </p:sp>
    </p:spTree>
    <p:extLst>
      <p:ext uri="{BB962C8B-B14F-4D97-AF65-F5344CB8AC3E}">
        <p14:creationId xmlns:p14="http://schemas.microsoft.com/office/powerpoint/2010/main" val="2022492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82A38-263B-35C0-42C9-00F071563409}"/>
              </a:ext>
            </a:extLst>
          </p:cNvPr>
          <p:cNvSpPr>
            <a:spLocks noGrp="1"/>
          </p:cNvSpPr>
          <p:nvPr>
            <p:ph type="title"/>
          </p:nvPr>
        </p:nvSpPr>
        <p:spPr>
          <a:xfrm>
            <a:off x="914400" y="618518"/>
            <a:ext cx="10133011" cy="1478570"/>
          </a:xfrm>
        </p:spPr>
        <p:txBody>
          <a:bodyPr/>
          <a:lstStyle/>
          <a:p>
            <a:r>
              <a:rPr lang="en-IN" dirty="0"/>
              <a:t>competitors</a:t>
            </a:r>
          </a:p>
        </p:txBody>
      </p:sp>
      <p:sp>
        <p:nvSpPr>
          <p:cNvPr id="3" name="Content Placeholder 2">
            <a:extLst>
              <a:ext uri="{FF2B5EF4-FFF2-40B4-BE49-F238E27FC236}">
                <a16:creationId xmlns:a16="http://schemas.microsoft.com/office/drawing/2014/main" id="{8F1D8059-7EE6-5547-5172-39379EE0C804}"/>
              </a:ext>
            </a:extLst>
          </p:cNvPr>
          <p:cNvSpPr>
            <a:spLocks noGrp="1"/>
          </p:cNvSpPr>
          <p:nvPr>
            <p:ph idx="1"/>
          </p:nvPr>
        </p:nvSpPr>
        <p:spPr>
          <a:xfrm>
            <a:off x="914400" y="2249486"/>
            <a:ext cx="10133011" cy="3989995"/>
          </a:xfrm>
        </p:spPr>
        <p:txBody>
          <a:bodyPr>
            <a:normAutofit fontScale="85000" lnSpcReduction="20000"/>
          </a:bodyPr>
          <a:lstStyle/>
          <a:p>
            <a:pPr marL="0" indent="0">
              <a:buNone/>
            </a:pPr>
            <a:r>
              <a:rPr lang="en-US" b="1" u="sng" dirty="0" err="1"/>
              <a:t>Ascom</a:t>
            </a:r>
            <a:r>
              <a:rPr lang="en-US" b="1" u="sng" dirty="0"/>
              <a:t>: </a:t>
            </a:r>
          </a:p>
          <a:p>
            <a:r>
              <a:rPr lang="en-US" dirty="0" err="1"/>
              <a:t>Ascom</a:t>
            </a:r>
            <a:r>
              <a:rPr lang="en-US" dirty="0"/>
              <a:t> is a Swiss-based company that specializes in healthcare communication solutions, including wireless nurse call systems. They provide products and services to improve communication and workflow efficiency in healthcare environments.</a:t>
            </a:r>
          </a:p>
          <a:p>
            <a:pPr marL="0" indent="0">
              <a:buNone/>
            </a:pPr>
            <a:r>
              <a:rPr lang="en-US" b="1" u="sng" dirty="0" err="1"/>
              <a:t>Jeron</a:t>
            </a:r>
            <a:r>
              <a:rPr lang="en-US" b="1" u="sng" dirty="0"/>
              <a:t> Electronic Systems, Inc:</a:t>
            </a:r>
          </a:p>
          <a:p>
            <a:r>
              <a:rPr lang="en-US" b="1" u="sng" dirty="0"/>
              <a:t> </a:t>
            </a:r>
            <a:r>
              <a:rPr lang="en-US" dirty="0" err="1"/>
              <a:t>Jeron</a:t>
            </a:r>
            <a:r>
              <a:rPr lang="en-US" dirty="0"/>
              <a:t> is known for its nurse call systems, including wireless options. Their solutions focus on enhancing communication and response times in healthcare facilities.</a:t>
            </a:r>
          </a:p>
          <a:p>
            <a:pPr marL="0" indent="0">
              <a:buNone/>
            </a:pPr>
            <a:r>
              <a:rPr lang="en-US" b="1" u="sng" dirty="0" err="1"/>
              <a:t>TekTone</a:t>
            </a:r>
            <a:r>
              <a:rPr lang="en-US" b="1" u="sng" dirty="0"/>
              <a:t> Sound &amp; Signal Mfg., Inc:</a:t>
            </a:r>
          </a:p>
          <a:p>
            <a:r>
              <a:rPr lang="en-US" b="1" u="sng" dirty="0"/>
              <a:t> </a:t>
            </a:r>
            <a:r>
              <a:rPr lang="en-US" dirty="0" err="1"/>
              <a:t>TekTone</a:t>
            </a:r>
            <a:r>
              <a:rPr lang="en-US" dirty="0"/>
              <a:t> is a manufacturer of nurse call and emergency communication systems for healthcare facilities. They offer both wired and wireless nurse call solutions.</a:t>
            </a:r>
            <a:endParaRPr lang="en-IN" dirty="0"/>
          </a:p>
        </p:txBody>
      </p:sp>
    </p:spTree>
    <p:extLst>
      <p:ext uri="{BB962C8B-B14F-4D97-AF65-F5344CB8AC3E}">
        <p14:creationId xmlns:p14="http://schemas.microsoft.com/office/powerpoint/2010/main" val="4227521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FD9F-F197-2D5F-3D25-E0E6180A4265}"/>
              </a:ext>
            </a:extLst>
          </p:cNvPr>
          <p:cNvSpPr>
            <a:spLocks noGrp="1"/>
          </p:cNvSpPr>
          <p:nvPr>
            <p:ph type="title"/>
          </p:nvPr>
        </p:nvSpPr>
        <p:spPr/>
        <p:txBody>
          <a:bodyPr/>
          <a:lstStyle/>
          <a:p>
            <a:r>
              <a:rPr lang="en-IN" dirty="0"/>
              <a:t>COMPETITORS</a:t>
            </a:r>
          </a:p>
        </p:txBody>
      </p:sp>
      <p:sp>
        <p:nvSpPr>
          <p:cNvPr id="3" name="Content Placeholder 2">
            <a:extLst>
              <a:ext uri="{FF2B5EF4-FFF2-40B4-BE49-F238E27FC236}">
                <a16:creationId xmlns:a16="http://schemas.microsoft.com/office/drawing/2014/main" id="{61352F0C-BB94-921A-53FB-59818685913D}"/>
              </a:ext>
            </a:extLst>
          </p:cNvPr>
          <p:cNvSpPr>
            <a:spLocks noGrp="1"/>
          </p:cNvSpPr>
          <p:nvPr>
            <p:ph idx="1"/>
          </p:nvPr>
        </p:nvSpPr>
        <p:spPr>
          <a:xfrm>
            <a:off x="857250" y="2249487"/>
            <a:ext cx="10190161" cy="3779838"/>
          </a:xfrm>
        </p:spPr>
        <p:txBody>
          <a:bodyPr>
            <a:normAutofit fontScale="85000" lnSpcReduction="20000"/>
          </a:bodyPr>
          <a:lstStyle/>
          <a:p>
            <a:pPr marL="0" indent="0">
              <a:buNone/>
            </a:pPr>
            <a:r>
              <a:rPr lang="en-US" b="1" u="sng" dirty="0"/>
              <a:t>Cornell Communications:</a:t>
            </a:r>
          </a:p>
          <a:p>
            <a:r>
              <a:rPr lang="en-US" dirty="0"/>
              <a:t>Cornell Communications is a provider of nurse call and emergency communication systems, including wireless nurse call systems. They cater to a range of healthcare settings.</a:t>
            </a:r>
          </a:p>
          <a:p>
            <a:pPr marL="0" indent="0">
              <a:buNone/>
            </a:pPr>
            <a:r>
              <a:rPr lang="en-US" b="1" u="sng" dirty="0"/>
              <a:t>West-Com Nurse Call Systems, Inc : </a:t>
            </a:r>
          </a:p>
          <a:p>
            <a:r>
              <a:rPr lang="en-US" dirty="0"/>
              <a:t>West-Com specializes in nurse call and communication systems for healthcare facilities. They offer a range of wireless nurse call solutions to improve patient care.</a:t>
            </a:r>
          </a:p>
          <a:p>
            <a:pPr marL="0" indent="0">
              <a:buNone/>
            </a:pPr>
            <a:r>
              <a:rPr lang="en-US" b="1" u="sng" dirty="0"/>
              <a:t>Stanley Healthcare: </a:t>
            </a:r>
          </a:p>
          <a:p>
            <a:r>
              <a:rPr lang="en-US" dirty="0"/>
              <a:t>Stanley Healthcare provides a variety of healthcare solutions, including nurse call systems. They offer wireless nurse call systems that can integrate with other healthcare technologies for improved efficiency.</a:t>
            </a:r>
            <a:endParaRPr lang="en-IN" dirty="0"/>
          </a:p>
        </p:txBody>
      </p:sp>
    </p:spTree>
    <p:extLst>
      <p:ext uri="{BB962C8B-B14F-4D97-AF65-F5344CB8AC3E}">
        <p14:creationId xmlns:p14="http://schemas.microsoft.com/office/powerpoint/2010/main" val="557242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9ECED-8C66-AB49-4819-8C608DD017F9}"/>
              </a:ext>
            </a:extLst>
          </p:cNvPr>
          <p:cNvSpPr>
            <a:spLocks noGrp="1"/>
          </p:cNvSpPr>
          <p:nvPr>
            <p:ph type="title"/>
          </p:nvPr>
        </p:nvSpPr>
        <p:spPr>
          <a:xfrm>
            <a:off x="1141413" y="171451"/>
            <a:ext cx="9905998" cy="1428750"/>
          </a:xfrm>
        </p:spPr>
        <p:txBody>
          <a:bodyPr/>
          <a:lstStyle/>
          <a:p>
            <a:r>
              <a:rPr lang="en-IN" dirty="0"/>
              <a:t>PATENTS</a:t>
            </a:r>
          </a:p>
        </p:txBody>
      </p:sp>
      <p:sp>
        <p:nvSpPr>
          <p:cNvPr id="3" name="Content Placeholder 2">
            <a:extLst>
              <a:ext uri="{FF2B5EF4-FFF2-40B4-BE49-F238E27FC236}">
                <a16:creationId xmlns:a16="http://schemas.microsoft.com/office/drawing/2014/main" id="{9F410DC5-9527-0C98-1527-C1DC78B15BD4}"/>
              </a:ext>
            </a:extLst>
          </p:cNvPr>
          <p:cNvSpPr>
            <a:spLocks noGrp="1"/>
          </p:cNvSpPr>
          <p:nvPr>
            <p:ph idx="1"/>
          </p:nvPr>
        </p:nvSpPr>
        <p:spPr>
          <a:xfrm>
            <a:off x="1027112" y="1600201"/>
            <a:ext cx="9905999" cy="4314824"/>
          </a:xfrm>
        </p:spPr>
        <p:txBody>
          <a:bodyPr>
            <a:normAutofit lnSpcReduction="10000"/>
          </a:bodyPr>
          <a:lstStyle/>
          <a:p>
            <a:r>
              <a:rPr lang="en-US" dirty="0"/>
              <a:t>1) US9183732B2 - Tektone Sound &amp;Signal </a:t>
            </a:r>
            <a:r>
              <a:rPr lang="en-US" dirty="0" err="1"/>
              <a:t>Mfg</a:t>
            </a:r>
            <a:r>
              <a:rPr lang="en-US" dirty="0"/>
              <a:t>, Inc-Dual Band nurse call system.</a:t>
            </a:r>
          </a:p>
          <a:p>
            <a:r>
              <a:rPr lang="en-US" sz="2400" dirty="0"/>
              <a:t>2) US8779924B2 - Hill-Rom Services, Inc. –Nurse call system with additional status board.</a:t>
            </a:r>
            <a:endParaRPr lang="en-IN" sz="2400" dirty="0"/>
          </a:p>
          <a:p>
            <a:r>
              <a:rPr lang="en-US" dirty="0"/>
              <a:t>3)US20060058587A1 </a:t>
            </a:r>
            <a:r>
              <a:rPr lang="en-US" dirty="0" err="1"/>
              <a:t>Heimbrock</a:t>
            </a:r>
            <a:r>
              <a:rPr lang="en-US" dirty="0"/>
              <a:t> Richard H-Wireless control system for a patient support apparatus.</a:t>
            </a:r>
          </a:p>
          <a:p>
            <a:r>
              <a:rPr lang="en-US" dirty="0"/>
              <a:t>4)US3553383A – Int Standard Electric Corp- Hospital communication system having provision for connecting patient with nearest nurse-occupied station.</a:t>
            </a:r>
          </a:p>
          <a:p>
            <a:r>
              <a:rPr lang="en-US" dirty="0"/>
              <a:t>5)US5838223A – Hill-Rom, Inc. -  Patient/nurse call system</a:t>
            </a:r>
          </a:p>
          <a:p>
            <a:endParaRPr lang="en-US" dirty="0"/>
          </a:p>
          <a:p>
            <a:pPr marL="0" indent="0">
              <a:buNone/>
            </a:pPr>
            <a:endParaRPr lang="en-IN" dirty="0"/>
          </a:p>
        </p:txBody>
      </p:sp>
    </p:spTree>
    <p:extLst>
      <p:ext uri="{BB962C8B-B14F-4D97-AF65-F5344CB8AC3E}">
        <p14:creationId xmlns:p14="http://schemas.microsoft.com/office/powerpoint/2010/main" val="1892412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275D-9A0C-A214-7F39-7F36A15F78C6}"/>
              </a:ext>
            </a:extLst>
          </p:cNvPr>
          <p:cNvSpPr>
            <a:spLocks noGrp="1"/>
          </p:cNvSpPr>
          <p:nvPr>
            <p:ph type="title"/>
          </p:nvPr>
        </p:nvSpPr>
        <p:spPr/>
        <p:txBody>
          <a:bodyPr/>
          <a:lstStyle/>
          <a:p>
            <a:r>
              <a:rPr lang="en-IN" dirty="0"/>
              <a:t>EXISTING PRODUCTS</a:t>
            </a:r>
          </a:p>
        </p:txBody>
      </p:sp>
      <p:sp>
        <p:nvSpPr>
          <p:cNvPr id="3" name="Content Placeholder 2">
            <a:extLst>
              <a:ext uri="{FF2B5EF4-FFF2-40B4-BE49-F238E27FC236}">
                <a16:creationId xmlns:a16="http://schemas.microsoft.com/office/drawing/2014/main" id="{A0B3D50A-D53B-F96D-8E98-EB1194FE730D}"/>
              </a:ext>
            </a:extLst>
          </p:cNvPr>
          <p:cNvSpPr>
            <a:spLocks noGrp="1"/>
          </p:cNvSpPr>
          <p:nvPr>
            <p:ph idx="1"/>
          </p:nvPr>
        </p:nvSpPr>
        <p:spPr/>
        <p:txBody>
          <a:bodyPr/>
          <a:lstStyle/>
          <a:p>
            <a:r>
              <a:rPr lang="en-US" dirty="0"/>
              <a:t>Existing products in the field of nurse calling systems include brands like Rauland, </a:t>
            </a:r>
            <a:r>
              <a:rPr lang="en-US" dirty="0" err="1"/>
              <a:t>Jeron</a:t>
            </a:r>
            <a:r>
              <a:rPr lang="en-US" dirty="0"/>
              <a:t>, </a:t>
            </a:r>
            <a:r>
              <a:rPr lang="en-US" dirty="0" err="1"/>
              <a:t>TekTone</a:t>
            </a:r>
            <a:r>
              <a:rPr lang="en-US" dirty="0"/>
              <a:t>, and Cornell. These systems are designed to facilitate communication between patients and healthcare providers in medical </a:t>
            </a:r>
            <a:r>
              <a:rPr lang="en-US" dirty="0" err="1"/>
              <a:t>facilities.The</a:t>
            </a:r>
            <a:r>
              <a:rPr lang="en-US" dirty="0"/>
              <a:t> starting price of the system starts from 17000 and goes till 80000 depends on the complexity of the system.</a:t>
            </a:r>
          </a:p>
          <a:p>
            <a:endParaRPr lang="en-IN" dirty="0"/>
          </a:p>
        </p:txBody>
      </p:sp>
    </p:spTree>
    <p:extLst>
      <p:ext uri="{BB962C8B-B14F-4D97-AF65-F5344CB8AC3E}">
        <p14:creationId xmlns:p14="http://schemas.microsoft.com/office/powerpoint/2010/main" val="2379749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uland Responder 5 for Acute Care - Ronco">
            <a:extLst>
              <a:ext uri="{FF2B5EF4-FFF2-40B4-BE49-F238E27FC236}">
                <a16:creationId xmlns:a16="http://schemas.microsoft.com/office/drawing/2014/main" id="{0FEA52AB-74C0-7CD6-2CD8-08184EAC39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88" y="419101"/>
            <a:ext cx="3786069" cy="413385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3CFA7C86-DC19-ABB6-6031-0242A2D8F6AA}"/>
              </a:ext>
            </a:extLst>
          </p:cNvPr>
          <p:cNvPicPr>
            <a:picLocks noChangeAspect="1"/>
          </p:cNvPicPr>
          <p:nvPr/>
        </p:nvPicPr>
        <p:blipFill>
          <a:blip r:embed="rId3"/>
          <a:stretch>
            <a:fillRect/>
          </a:stretch>
        </p:blipFill>
        <p:spPr>
          <a:xfrm>
            <a:off x="5500688" y="489924"/>
            <a:ext cx="6590644" cy="3992204"/>
          </a:xfrm>
          <a:prstGeom prst="rect">
            <a:avLst/>
          </a:prstGeom>
        </p:spPr>
      </p:pic>
      <p:sp>
        <p:nvSpPr>
          <p:cNvPr id="3" name="TextBox 2">
            <a:extLst>
              <a:ext uri="{FF2B5EF4-FFF2-40B4-BE49-F238E27FC236}">
                <a16:creationId xmlns:a16="http://schemas.microsoft.com/office/drawing/2014/main" id="{CD60ED74-3A9E-DDA1-F712-D750D2977551}"/>
              </a:ext>
            </a:extLst>
          </p:cNvPr>
          <p:cNvSpPr txBox="1"/>
          <p:nvPr/>
        </p:nvSpPr>
        <p:spPr>
          <a:xfrm>
            <a:off x="1190625" y="4914900"/>
            <a:ext cx="3124200" cy="369332"/>
          </a:xfrm>
          <a:prstGeom prst="rect">
            <a:avLst/>
          </a:prstGeom>
          <a:noFill/>
        </p:spPr>
        <p:txBody>
          <a:bodyPr wrap="square" rtlCol="0">
            <a:spAutoFit/>
          </a:bodyPr>
          <a:lstStyle/>
          <a:p>
            <a:pPr algn="ctr"/>
            <a:r>
              <a:rPr lang="en-US" dirty="0"/>
              <a:t>RAULAND</a:t>
            </a:r>
            <a:endParaRPr lang="en-IN" dirty="0"/>
          </a:p>
        </p:txBody>
      </p:sp>
      <p:sp>
        <p:nvSpPr>
          <p:cNvPr id="4" name="TextBox 3">
            <a:extLst>
              <a:ext uri="{FF2B5EF4-FFF2-40B4-BE49-F238E27FC236}">
                <a16:creationId xmlns:a16="http://schemas.microsoft.com/office/drawing/2014/main" id="{FCDB7602-9F97-7482-407B-C22D2CD3DFDB}"/>
              </a:ext>
            </a:extLst>
          </p:cNvPr>
          <p:cNvSpPr txBox="1"/>
          <p:nvPr/>
        </p:nvSpPr>
        <p:spPr>
          <a:xfrm>
            <a:off x="6667500" y="4838700"/>
            <a:ext cx="4953000" cy="369332"/>
          </a:xfrm>
          <a:prstGeom prst="rect">
            <a:avLst/>
          </a:prstGeom>
          <a:noFill/>
        </p:spPr>
        <p:txBody>
          <a:bodyPr wrap="square" rtlCol="0">
            <a:spAutoFit/>
          </a:bodyPr>
          <a:lstStyle/>
          <a:p>
            <a:pPr algn="ctr"/>
            <a:r>
              <a:rPr lang="en-US" dirty="0"/>
              <a:t>TEKTONE</a:t>
            </a:r>
            <a:endParaRPr lang="en-IN" dirty="0"/>
          </a:p>
        </p:txBody>
      </p:sp>
    </p:spTree>
    <p:extLst>
      <p:ext uri="{BB962C8B-B14F-4D97-AF65-F5344CB8AC3E}">
        <p14:creationId xmlns:p14="http://schemas.microsoft.com/office/powerpoint/2010/main" val="3765563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9EF427-FAB2-5565-5324-4F427832BF3E}"/>
              </a:ext>
            </a:extLst>
          </p:cNvPr>
          <p:cNvPicPr>
            <a:picLocks noChangeAspect="1"/>
          </p:cNvPicPr>
          <p:nvPr/>
        </p:nvPicPr>
        <p:blipFill>
          <a:blip r:embed="rId2"/>
          <a:stretch>
            <a:fillRect/>
          </a:stretch>
        </p:blipFill>
        <p:spPr>
          <a:xfrm>
            <a:off x="1123950" y="747712"/>
            <a:ext cx="2421134" cy="3414713"/>
          </a:xfrm>
          <a:prstGeom prst="rect">
            <a:avLst/>
          </a:prstGeom>
        </p:spPr>
      </p:pic>
      <p:pic>
        <p:nvPicPr>
          <p:cNvPr id="3" name="Picture 2">
            <a:extLst>
              <a:ext uri="{FF2B5EF4-FFF2-40B4-BE49-F238E27FC236}">
                <a16:creationId xmlns:a16="http://schemas.microsoft.com/office/drawing/2014/main" id="{8D3C86C6-8F8A-F1EE-EC7B-58261DCEAA75}"/>
              </a:ext>
            </a:extLst>
          </p:cNvPr>
          <p:cNvPicPr>
            <a:picLocks noChangeAspect="1"/>
          </p:cNvPicPr>
          <p:nvPr/>
        </p:nvPicPr>
        <p:blipFill>
          <a:blip r:embed="rId3"/>
          <a:stretch>
            <a:fillRect/>
          </a:stretch>
        </p:blipFill>
        <p:spPr>
          <a:xfrm>
            <a:off x="4643437" y="747713"/>
            <a:ext cx="6408882" cy="3467100"/>
          </a:xfrm>
          <a:prstGeom prst="rect">
            <a:avLst/>
          </a:prstGeom>
        </p:spPr>
      </p:pic>
      <p:sp>
        <p:nvSpPr>
          <p:cNvPr id="4" name="TextBox 3">
            <a:extLst>
              <a:ext uri="{FF2B5EF4-FFF2-40B4-BE49-F238E27FC236}">
                <a16:creationId xmlns:a16="http://schemas.microsoft.com/office/drawing/2014/main" id="{FDC4A715-0CCC-CDA1-5B54-83EF20988707}"/>
              </a:ext>
            </a:extLst>
          </p:cNvPr>
          <p:cNvSpPr txBox="1"/>
          <p:nvPr/>
        </p:nvSpPr>
        <p:spPr>
          <a:xfrm>
            <a:off x="1228725" y="4610100"/>
            <a:ext cx="2162175" cy="369332"/>
          </a:xfrm>
          <a:prstGeom prst="rect">
            <a:avLst/>
          </a:prstGeom>
          <a:noFill/>
        </p:spPr>
        <p:txBody>
          <a:bodyPr wrap="square" rtlCol="0">
            <a:spAutoFit/>
          </a:bodyPr>
          <a:lstStyle/>
          <a:p>
            <a:pPr algn="ctr"/>
            <a:r>
              <a:rPr lang="en-US" dirty="0"/>
              <a:t>CORNELL</a:t>
            </a:r>
            <a:endParaRPr lang="en-IN" dirty="0"/>
          </a:p>
        </p:txBody>
      </p:sp>
      <p:sp>
        <p:nvSpPr>
          <p:cNvPr id="6" name="TextBox 5">
            <a:extLst>
              <a:ext uri="{FF2B5EF4-FFF2-40B4-BE49-F238E27FC236}">
                <a16:creationId xmlns:a16="http://schemas.microsoft.com/office/drawing/2014/main" id="{154C3617-4C0B-5FA3-B77F-37A0A1044A3B}"/>
              </a:ext>
            </a:extLst>
          </p:cNvPr>
          <p:cNvSpPr txBox="1"/>
          <p:nvPr/>
        </p:nvSpPr>
        <p:spPr>
          <a:xfrm>
            <a:off x="4752975" y="4610100"/>
            <a:ext cx="6299344" cy="369332"/>
          </a:xfrm>
          <a:prstGeom prst="rect">
            <a:avLst/>
          </a:prstGeom>
          <a:noFill/>
        </p:spPr>
        <p:txBody>
          <a:bodyPr wrap="square" rtlCol="0">
            <a:spAutoFit/>
          </a:bodyPr>
          <a:lstStyle/>
          <a:p>
            <a:pPr algn="ctr"/>
            <a:r>
              <a:rPr lang="en-US"/>
              <a:t>JERON</a:t>
            </a:r>
            <a:endParaRPr lang="en-IN"/>
          </a:p>
        </p:txBody>
      </p:sp>
    </p:spTree>
    <p:extLst>
      <p:ext uri="{BB962C8B-B14F-4D97-AF65-F5344CB8AC3E}">
        <p14:creationId xmlns:p14="http://schemas.microsoft.com/office/powerpoint/2010/main" val="8244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0E588-2051-913E-FFC8-4A451072AE5C}"/>
              </a:ext>
            </a:extLst>
          </p:cNvPr>
          <p:cNvSpPr>
            <a:spLocks noGrp="1"/>
          </p:cNvSpPr>
          <p:nvPr>
            <p:ph type="title"/>
          </p:nvPr>
        </p:nvSpPr>
        <p:spPr/>
        <p:txBody>
          <a:bodyPr/>
          <a:lstStyle/>
          <a:p>
            <a:r>
              <a:rPr lang="en-IN" dirty="0"/>
              <a:t>About the Product</a:t>
            </a:r>
          </a:p>
        </p:txBody>
      </p:sp>
      <p:sp>
        <p:nvSpPr>
          <p:cNvPr id="3" name="Content Placeholder 2">
            <a:extLst>
              <a:ext uri="{FF2B5EF4-FFF2-40B4-BE49-F238E27FC236}">
                <a16:creationId xmlns:a16="http://schemas.microsoft.com/office/drawing/2014/main" id="{124B953D-7141-C6EE-2467-6CB7F29C5D7E}"/>
              </a:ext>
            </a:extLst>
          </p:cNvPr>
          <p:cNvSpPr>
            <a:spLocks noGrp="1"/>
          </p:cNvSpPr>
          <p:nvPr>
            <p:ph idx="1"/>
          </p:nvPr>
        </p:nvSpPr>
        <p:spPr>
          <a:xfrm>
            <a:off x="922337" y="2097088"/>
            <a:ext cx="9905999" cy="3541714"/>
          </a:xfrm>
        </p:spPr>
        <p:txBody>
          <a:bodyPr>
            <a:normAutofit fontScale="77500" lnSpcReduction="20000"/>
          </a:bodyPr>
          <a:lstStyle/>
          <a:p>
            <a:r>
              <a:rPr lang="en-US" dirty="0"/>
              <a:t>A nurse calling system, often referred to as a nurse call system or nurse call bell system, is a crucial piece of technology used in healthcare facilities such as hospitals, nursing homes, and assisted living centers. This system plays a vital role in ensuring efficient and timely communication between patients and healthcare staff, contributing significantly to patient care and safety.</a:t>
            </a:r>
          </a:p>
          <a:p>
            <a:r>
              <a:rPr lang="en-US" dirty="0"/>
              <a:t>At its core, a nurse calling system consists of various components, including call buttons or call cords placed within patient rooms or common areas, a central control station or console located at the nursing station, and a network of communication devices and infrastructure.</a:t>
            </a:r>
          </a:p>
          <a:p>
            <a:r>
              <a:rPr lang="en-US" dirty="0"/>
              <a:t> The primary purpose of this system is to enable patients or residents to summon assistance from nurses or caregivers when needed, whether it's for medical assistance, addressing comfort needs, or responding to emergencies.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66248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ADFC-1510-CF6C-D969-9CB3504F6AD5}"/>
              </a:ext>
            </a:extLst>
          </p:cNvPr>
          <p:cNvSpPr>
            <a:spLocks noGrp="1"/>
          </p:cNvSpPr>
          <p:nvPr>
            <p:ph type="title"/>
          </p:nvPr>
        </p:nvSpPr>
        <p:spPr/>
        <p:txBody>
          <a:bodyPr/>
          <a:lstStyle/>
          <a:p>
            <a:r>
              <a:rPr lang="en-IN" dirty="0"/>
              <a:t>About the product</a:t>
            </a:r>
          </a:p>
        </p:txBody>
      </p:sp>
      <p:sp>
        <p:nvSpPr>
          <p:cNvPr id="3" name="Content Placeholder 2">
            <a:extLst>
              <a:ext uri="{FF2B5EF4-FFF2-40B4-BE49-F238E27FC236}">
                <a16:creationId xmlns:a16="http://schemas.microsoft.com/office/drawing/2014/main" id="{00DC027C-BC07-B4E4-1A77-02FA453EAFC8}"/>
              </a:ext>
            </a:extLst>
          </p:cNvPr>
          <p:cNvSpPr>
            <a:spLocks noGrp="1"/>
          </p:cNvSpPr>
          <p:nvPr>
            <p:ph idx="1"/>
          </p:nvPr>
        </p:nvSpPr>
        <p:spPr/>
        <p:txBody>
          <a:bodyPr/>
          <a:lstStyle/>
          <a:p>
            <a:r>
              <a:rPr lang="en-US" sz="1900" dirty="0"/>
              <a:t>The functionality of nurse calling systems has evolved significantly over the years. Traditionally, these systems relied on simple call buttons and lights to signal requests for help. However, with advancements in technology, modern nurse calling systems are now often wireless and feature-rich.</a:t>
            </a:r>
          </a:p>
          <a:p>
            <a:r>
              <a:rPr lang="en-US" sz="1900" dirty="0"/>
              <a:t> They can incorporate features such as two-way audio communication, integration with electronic health records (EHR) systems, location tracking, and real-time alerts to provide a comprehensive solution for patient care</a:t>
            </a:r>
            <a:endParaRPr lang="en-IN" sz="1900" dirty="0"/>
          </a:p>
          <a:p>
            <a:endParaRPr lang="en-IN" dirty="0"/>
          </a:p>
        </p:txBody>
      </p:sp>
    </p:spTree>
    <p:extLst>
      <p:ext uri="{BB962C8B-B14F-4D97-AF65-F5344CB8AC3E}">
        <p14:creationId xmlns:p14="http://schemas.microsoft.com/office/powerpoint/2010/main" val="3453774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0AC5-FEB4-A7FA-F893-AF071EFD0563}"/>
              </a:ext>
            </a:extLst>
          </p:cNvPr>
          <p:cNvSpPr>
            <a:spLocks noGrp="1"/>
          </p:cNvSpPr>
          <p:nvPr>
            <p:ph type="title"/>
          </p:nvPr>
        </p:nvSpPr>
        <p:spPr>
          <a:xfrm>
            <a:off x="1141413" y="618518"/>
            <a:ext cx="9905998" cy="1084263"/>
          </a:xfrm>
        </p:spPr>
        <p:txBody>
          <a:bodyPr/>
          <a:lstStyle/>
          <a:p>
            <a:r>
              <a:rPr lang="en-IN" dirty="0"/>
              <a:t>PROBLEM STATEMENT</a:t>
            </a:r>
          </a:p>
        </p:txBody>
      </p:sp>
      <p:sp>
        <p:nvSpPr>
          <p:cNvPr id="3" name="Content Placeholder 2">
            <a:extLst>
              <a:ext uri="{FF2B5EF4-FFF2-40B4-BE49-F238E27FC236}">
                <a16:creationId xmlns:a16="http://schemas.microsoft.com/office/drawing/2014/main" id="{6EE71091-0907-3618-B7A3-856585C6506A}"/>
              </a:ext>
            </a:extLst>
          </p:cNvPr>
          <p:cNvSpPr>
            <a:spLocks noGrp="1"/>
          </p:cNvSpPr>
          <p:nvPr>
            <p:ph idx="1"/>
          </p:nvPr>
        </p:nvSpPr>
        <p:spPr>
          <a:xfrm>
            <a:off x="1107979" y="1702781"/>
            <a:ext cx="9905999" cy="1084263"/>
          </a:xfrm>
        </p:spPr>
        <p:txBody>
          <a:bodyPr/>
          <a:lstStyle/>
          <a:p>
            <a:r>
              <a:rPr lang="en-IN" dirty="0"/>
              <a:t>To implement a nurse calling system in order to improve the healthcare system and address patients’ grievances immediately.</a:t>
            </a:r>
          </a:p>
        </p:txBody>
      </p:sp>
      <p:sp>
        <p:nvSpPr>
          <p:cNvPr id="4" name="TextBox 3">
            <a:extLst>
              <a:ext uri="{FF2B5EF4-FFF2-40B4-BE49-F238E27FC236}">
                <a16:creationId xmlns:a16="http://schemas.microsoft.com/office/drawing/2014/main" id="{5B9189DD-E53A-939F-5DE7-1F8492FFA09A}"/>
              </a:ext>
            </a:extLst>
          </p:cNvPr>
          <p:cNvSpPr txBox="1"/>
          <p:nvPr/>
        </p:nvSpPr>
        <p:spPr>
          <a:xfrm>
            <a:off x="1074546" y="2702453"/>
            <a:ext cx="5773738" cy="646331"/>
          </a:xfrm>
          <a:prstGeom prst="rect">
            <a:avLst/>
          </a:prstGeom>
          <a:noFill/>
        </p:spPr>
        <p:txBody>
          <a:bodyPr wrap="square" rtlCol="0">
            <a:spAutoFit/>
          </a:bodyPr>
          <a:lstStyle/>
          <a:p>
            <a:r>
              <a:rPr lang="en-IN" sz="3600" dirty="0">
                <a:latin typeface="+mj-lt"/>
              </a:rPr>
              <a:t> SOLUTION AND SUPPORT</a:t>
            </a:r>
          </a:p>
        </p:txBody>
      </p:sp>
      <p:sp>
        <p:nvSpPr>
          <p:cNvPr id="6" name="TextBox 5">
            <a:extLst>
              <a:ext uri="{FF2B5EF4-FFF2-40B4-BE49-F238E27FC236}">
                <a16:creationId xmlns:a16="http://schemas.microsoft.com/office/drawing/2014/main" id="{30DE9F8E-6E1C-7AE7-B8E9-B639FDD522D7}"/>
              </a:ext>
            </a:extLst>
          </p:cNvPr>
          <p:cNvSpPr txBox="1"/>
          <p:nvPr/>
        </p:nvSpPr>
        <p:spPr>
          <a:xfrm>
            <a:off x="1074546" y="3429000"/>
            <a:ext cx="10022537" cy="2677656"/>
          </a:xfrm>
          <a:prstGeom prst="rect">
            <a:avLst/>
          </a:prstGeom>
          <a:noFill/>
        </p:spPr>
        <p:txBody>
          <a:bodyPr wrap="square" rtlCol="0">
            <a:spAutoFit/>
          </a:bodyPr>
          <a:lstStyle/>
          <a:p>
            <a:pPr marL="342900" indent="-342900">
              <a:buFont typeface="Arial" panose="020B0604020202020204" pitchFamily="34" charset="0"/>
              <a:buChar char="•"/>
            </a:pPr>
            <a:r>
              <a:rPr lang="en-IN" sz="2400" dirty="0"/>
              <a:t>We will be designing a simple and efficient nurse calling system using ESP8266 </a:t>
            </a:r>
            <a:r>
              <a:rPr lang="en-IN" sz="2400" dirty="0" err="1"/>
              <a:t>nodemcu</a:t>
            </a:r>
            <a:r>
              <a:rPr lang="en-IN" sz="2400" dirty="0"/>
              <a:t>.</a:t>
            </a:r>
          </a:p>
          <a:p>
            <a:pPr marL="342900" indent="-342900">
              <a:buFont typeface="Arial" panose="020B0604020202020204" pitchFamily="34" charset="0"/>
              <a:buChar char="•"/>
            </a:pPr>
            <a:r>
              <a:rPr lang="en-IN" sz="2400" dirty="0"/>
              <a:t>In order to increase effortless and contactless usage for the various patients , a button sensor is being used which increases convenient usage and unintentional alerts.</a:t>
            </a:r>
          </a:p>
          <a:p>
            <a:pPr marL="342900" indent="-342900">
              <a:buFont typeface="Arial" panose="020B0604020202020204" pitchFamily="34" charset="0"/>
              <a:buChar char="•"/>
            </a:pPr>
            <a:r>
              <a:rPr lang="en-IN" sz="2400" dirty="0"/>
              <a:t>In addition to this the device will send a message to the nurse and creates awareness about the patient’s needs.</a:t>
            </a:r>
          </a:p>
        </p:txBody>
      </p:sp>
    </p:spTree>
    <p:extLst>
      <p:ext uri="{BB962C8B-B14F-4D97-AF65-F5344CB8AC3E}">
        <p14:creationId xmlns:p14="http://schemas.microsoft.com/office/powerpoint/2010/main" val="2505808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EE476-4FE0-9C87-72C9-69B1DA7D57F9}"/>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C0A72DFE-8DCE-F553-CEFC-6BEDAF156185}"/>
              </a:ext>
            </a:extLst>
          </p:cNvPr>
          <p:cNvSpPr>
            <a:spLocks noGrp="1"/>
          </p:cNvSpPr>
          <p:nvPr>
            <p:ph idx="1"/>
          </p:nvPr>
        </p:nvSpPr>
        <p:spPr>
          <a:xfrm>
            <a:off x="836611" y="1778839"/>
            <a:ext cx="10055507" cy="1798079"/>
          </a:xfrm>
        </p:spPr>
        <p:txBody>
          <a:bodyPr>
            <a:normAutofit fontScale="85000" lnSpcReduction="10000"/>
          </a:bodyPr>
          <a:lstStyle/>
          <a:p>
            <a:r>
              <a:rPr lang="en-IN" dirty="0"/>
              <a:t>For simplicity we will be demonstrating the system with two patients and one nurse.</a:t>
            </a:r>
          </a:p>
          <a:p>
            <a:r>
              <a:rPr lang="en-IN" dirty="0"/>
              <a:t>This system will ensure direct communication between patient and nurse in a wireless fashion.</a:t>
            </a:r>
          </a:p>
          <a:p>
            <a:r>
              <a:rPr lang="en-IN" dirty="0"/>
              <a:t>Each patient will be addressed with a unique id to differentiate between different patients.</a:t>
            </a:r>
          </a:p>
        </p:txBody>
      </p:sp>
      <p:pic>
        <p:nvPicPr>
          <p:cNvPr id="1026" name="Picture 2" descr="Wireless Nurse Call System Makers | Aidbell">
            <a:extLst>
              <a:ext uri="{FF2B5EF4-FFF2-40B4-BE49-F238E27FC236}">
                <a16:creationId xmlns:a16="http://schemas.microsoft.com/office/drawing/2014/main" id="{AA94542F-7AE3-F9F7-DC87-FE30FAA64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6589" y="3444328"/>
            <a:ext cx="4204446" cy="2969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943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AE089-A142-E303-04B6-97C16EC6C77D}"/>
              </a:ext>
            </a:extLst>
          </p:cNvPr>
          <p:cNvSpPr>
            <a:spLocks noGrp="1"/>
          </p:cNvSpPr>
          <p:nvPr>
            <p:ph type="title"/>
          </p:nvPr>
        </p:nvSpPr>
        <p:spPr/>
        <p:txBody>
          <a:bodyPr/>
          <a:lstStyle/>
          <a:p>
            <a:r>
              <a:rPr lang="en-IN" sz="3600" dirty="0"/>
              <a:t>Working of the system:</a:t>
            </a:r>
            <a:br>
              <a:rPr lang="en-IN" sz="3600" dirty="0"/>
            </a:br>
            <a:endParaRPr lang="en-IN" dirty="0"/>
          </a:p>
        </p:txBody>
      </p:sp>
      <p:sp>
        <p:nvSpPr>
          <p:cNvPr id="3" name="Content Placeholder 2">
            <a:extLst>
              <a:ext uri="{FF2B5EF4-FFF2-40B4-BE49-F238E27FC236}">
                <a16:creationId xmlns:a16="http://schemas.microsoft.com/office/drawing/2014/main" id="{23BD6A5A-75FA-2BEB-224C-DC69AA10685E}"/>
              </a:ext>
            </a:extLst>
          </p:cNvPr>
          <p:cNvSpPr>
            <a:spLocks noGrp="1"/>
          </p:cNvSpPr>
          <p:nvPr>
            <p:ph idx="1"/>
          </p:nvPr>
        </p:nvSpPr>
        <p:spPr/>
        <p:txBody>
          <a:bodyPr>
            <a:normAutofit fontScale="92500"/>
          </a:bodyPr>
          <a:lstStyle/>
          <a:p>
            <a:r>
              <a:rPr lang="en-IN" dirty="0"/>
              <a:t>The patient setup will be a simple button connected to an ESP8266 microcontroller.</a:t>
            </a:r>
          </a:p>
          <a:p>
            <a:r>
              <a:rPr lang="en-IN" dirty="0"/>
              <a:t>When the button is pressed the microcontroller detects this and sends the signal via the default </a:t>
            </a:r>
            <a:r>
              <a:rPr lang="en-IN" dirty="0" err="1"/>
              <a:t>wifi</a:t>
            </a:r>
            <a:r>
              <a:rPr lang="en-IN" dirty="0"/>
              <a:t> module present in ESP8266 microcontroller.</a:t>
            </a:r>
          </a:p>
          <a:p>
            <a:r>
              <a:rPr lang="en-IN" dirty="0"/>
              <a:t>This signal is received by the </a:t>
            </a:r>
            <a:r>
              <a:rPr lang="en-IN" dirty="0" err="1"/>
              <a:t>nodeRED</a:t>
            </a:r>
            <a:r>
              <a:rPr lang="en-IN" dirty="0"/>
              <a:t> software which sends the message to the nurse’s mobile phone.</a:t>
            </a:r>
          </a:p>
          <a:p>
            <a:r>
              <a:rPr lang="en-IN" dirty="0"/>
              <a:t>The signal from each of the microcontroller is different by which we can identify which patient is calling.</a:t>
            </a:r>
          </a:p>
          <a:p>
            <a:pPr marL="0" indent="0">
              <a:buNone/>
            </a:pPr>
            <a:endParaRPr lang="en-IN" dirty="0"/>
          </a:p>
        </p:txBody>
      </p:sp>
    </p:spTree>
    <p:extLst>
      <p:ext uri="{BB962C8B-B14F-4D97-AF65-F5344CB8AC3E}">
        <p14:creationId xmlns:p14="http://schemas.microsoft.com/office/powerpoint/2010/main" val="1492184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FBEF4-4CA3-8097-6342-0EB93575B733}"/>
              </a:ext>
            </a:extLst>
          </p:cNvPr>
          <p:cNvSpPr>
            <a:spLocks noGrp="1"/>
          </p:cNvSpPr>
          <p:nvPr>
            <p:ph type="title"/>
          </p:nvPr>
        </p:nvSpPr>
        <p:spPr/>
        <p:txBody>
          <a:bodyPr/>
          <a:lstStyle/>
          <a:p>
            <a:r>
              <a:rPr lang="en-IN" dirty="0"/>
              <a:t>COMPONENTS REQUIRED:</a:t>
            </a:r>
          </a:p>
        </p:txBody>
      </p:sp>
      <p:sp>
        <p:nvSpPr>
          <p:cNvPr id="3" name="Content Placeholder 2">
            <a:extLst>
              <a:ext uri="{FF2B5EF4-FFF2-40B4-BE49-F238E27FC236}">
                <a16:creationId xmlns:a16="http://schemas.microsoft.com/office/drawing/2014/main" id="{B81A17BD-AC7D-AFB1-3438-9F9DFB5698A7}"/>
              </a:ext>
            </a:extLst>
          </p:cNvPr>
          <p:cNvSpPr>
            <a:spLocks noGrp="1"/>
          </p:cNvSpPr>
          <p:nvPr>
            <p:ph idx="1"/>
          </p:nvPr>
        </p:nvSpPr>
        <p:spPr>
          <a:xfrm>
            <a:off x="1015906" y="1855041"/>
            <a:ext cx="8701835" cy="1829454"/>
          </a:xfrm>
        </p:spPr>
        <p:txBody>
          <a:bodyPr>
            <a:normAutofit fontScale="92500" lnSpcReduction="20000"/>
          </a:bodyPr>
          <a:lstStyle/>
          <a:p>
            <a:r>
              <a:rPr lang="en-IN" dirty="0"/>
              <a:t>ESP8266 </a:t>
            </a:r>
            <a:r>
              <a:rPr lang="en-IN" dirty="0" err="1"/>
              <a:t>nodemcu</a:t>
            </a:r>
            <a:r>
              <a:rPr lang="en-IN" dirty="0"/>
              <a:t> microcontroller.</a:t>
            </a:r>
          </a:p>
          <a:p>
            <a:r>
              <a:rPr lang="en-IN" dirty="0"/>
              <a:t>BREADBOARD</a:t>
            </a:r>
          </a:p>
          <a:p>
            <a:r>
              <a:rPr lang="en-IN" dirty="0"/>
              <a:t>button</a:t>
            </a:r>
          </a:p>
          <a:p>
            <a:r>
              <a:rPr lang="en-IN" dirty="0"/>
              <a:t>Node red software</a:t>
            </a:r>
          </a:p>
        </p:txBody>
      </p:sp>
      <p:pic>
        <p:nvPicPr>
          <p:cNvPr id="2050" name="Picture 2" descr="Image result for esp8266 nodemcu">
            <a:extLst>
              <a:ext uri="{FF2B5EF4-FFF2-40B4-BE49-F238E27FC236}">
                <a16:creationId xmlns:a16="http://schemas.microsoft.com/office/drawing/2014/main" id="{4405B0A5-7774-5B64-5C2D-843300935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2" y="2628223"/>
            <a:ext cx="4098644" cy="3196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288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43334-C04D-0B7B-B981-C40925831D28}"/>
              </a:ext>
            </a:extLst>
          </p:cNvPr>
          <p:cNvSpPr>
            <a:spLocks noGrp="1"/>
          </p:cNvSpPr>
          <p:nvPr>
            <p:ph type="title"/>
          </p:nvPr>
        </p:nvSpPr>
        <p:spPr/>
        <p:txBody>
          <a:bodyPr/>
          <a:lstStyle/>
          <a:p>
            <a:r>
              <a:rPr lang="en-IN" dirty="0"/>
              <a:t>Budget:</a:t>
            </a:r>
          </a:p>
        </p:txBody>
      </p:sp>
      <p:sp>
        <p:nvSpPr>
          <p:cNvPr id="3" name="Content Placeholder 2">
            <a:extLst>
              <a:ext uri="{FF2B5EF4-FFF2-40B4-BE49-F238E27FC236}">
                <a16:creationId xmlns:a16="http://schemas.microsoft.com/office/drawing/2014/main" id="{2842D0B0-CFBE-7645-8B82-0122AB9E53F5}"/>
              </a:ext>
            </a:extLst>
          </p:cNvPr>
          <p:cNvSpPr>
            <a:spLocks noGrp="1"/>
          </p:cNvSpPr>
          <p:nvPr>
            <p:ph idx="1"/>
          </p:nvPr>
        </p:nvSpPr>
        <p:spPr/>
        <p:txBody>
          <a:bodyPr/>
          <a:lstStyle/>
          <a:p>
            <a:r>
              <a:rPr lang="en-IN" dirty="0"/>
              <a:t>ESP8266 (2 NOS)-450</a:t>
            </a:r>
          </a:p>
          <a:p>
            <a:r>
              <a:rPr lang="en-IN" dirty="0"/>
              <a:t>BREADBOARD- 120</a:t>
            </a:r>
          </a:p>
          <a:p>
            <a:r>
              <a:rPr lang="en-IN" dirty="0"/>
              <a:t>buttons- 50</a:t>
            </a:r>
          </a:p>
          <a:p>
            <a:pPr marL="0" indent="0">
              <a:buNone/>
            </a:pPr>
            <a:r>
              <a:rPr lang="en-IN" dirty="0"/>
              <a:t>TOTAL COST OF PROJECT=620 /- APPROX</a:t>
            </a:r>
          </a:p>
        </p:txBody>
      </p:sp>
    </p:spTree>
    <p:extLst>
      <p:ext uri="{BB962C8B-B14F-4D97-AF65-F5344CB8AC3E}">
        <p14:creationId xmlns:p14="http://schemas.microsoft.com/office/powerpoint/2010/main" val="14097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B88E2-3F8E-FF74-D40E-18AD68EBB98B}"/>
              </a:ext>
            </a:extLst>
          </p:cNvPr>
          <p:cNvSpPr>
            <a:spLocks noGrp="1"/>
          </p:cNvSpPr>
          <p:nvPr>
            <p:ph type="title"/>
          </p:nvPr>
        </p:nvSpPr>
        <p:spPr>
          <a:xfrm>
            <a:off x="1141413" y="95251"/>
            <a:ext cx="9905998" cy="1314450"/>
          </a:xfrm>
        </p:spPr>
        <p:txBody>
          <a:bodyPr/>
          <a:lstStyle/>
          <a:p>
            <a:r>
              <a:rPr lang="en-IN" dirty="0"/>
              <a:t>SOCIAL NEED</a:t>
            </a:r>
          </a:p>
        </p:txBody>
      </p:sp>
      <p:sp>
        <p:nvSpPr>
          <p:cNvPr id="3" name="Content Placeholder 2">
            <a:extLst>
              <a:ext uri="{FF2B5EF4-FFF2-40B4-BE49-F238E27FC236}">
                <a16:creationId xmlns:a16="http://schemas.microsoft.com/office/drawing/2014/main" id="{5E649217-D881-2B7D-78F9-23E851FF4DC9}"/>
              </a:ext>
            </a:extLst>
          </p:cNvPr>
          <p:cNvSpPr>
            <a:spLocks noGrp="1"/>
          </p:cNvSpPr>
          <p:nvPr>
            <p:ph idx="1"/>
          </p:nvPr>
        </p:nvSpPr>
        <p:spPr>
          <a:xfrm>
            <a:off x="876300" y="1771650"/>
            <a:ext cx="10171111" cy="4657725"/>
          </a:xfrm>
        </p:spPr>
        <p:txBody>
          <a:bodyPr>
            <a:normAutofit fontScale="77500" lnSpcReduction="20000"/>
          </a:bodyPr>
          <a:lstStyle/>
          <a:p>
            <a:r>
              <a:rPr lang="en-US" dirty="0"/>
              <a:t>Nurse calling systems address key social needs in healthcare by:</a:t>
            </a:r>
          </a:p>
          <a:p>
            <a:endParaRPr lang="en-US" dirty="0"/>
          </a:p>
          <a:p>
            <a:r>
              <a:rPr lang="en-US" dirty="0"/>
              <a:t>Patient Confidence: Patients feel secure knowing help is just a button press away.</a:t>
            </a:r>
          </a:p>
          <a:p>
            <a:endParaRPr lang="en-US" dirty="0"/>
          </a:p>
          <a:p>
            <a:r>
              <a:rPr lang="en-US" dirty="0"/>
              <a:t>Timely Assistance: Immediate responses ensure patient needs are met promptly.</a:t>
            </a:r>
          </a:p>
          <a:p>
            <a:endParaRPr lang="en-US" dirty="0"/>
          </a:p>
          <a:p>
            <a:r>
              <a:rPr lang="en-US" dirty="0"/>
              <a:t>Clear Communication: Patients can easily communicate with healthcare providers.</a:t>
            </a:r>
          </a:p>
          <a:p>
            <a:endParaRPr lang="en-US" dirty="0"/>
          </a:p>
          <a:p>
            <a:r>
              <a:rPr lang="en-US" dirty="0"/>
              <a:t>Dignity and Privacy: Calls allow discreet requests, preserving patient dignity.</a:t>
            </a:r>
          </a:p>
          <a:p>
            <a:endParaRPr lang="en-US" dirty="0"/>
          </a:p>
          <a:p>
            <a:r>
              <a:rPr lang="en-US" dirty="0"/>
              <a:t>Reduced Alarm Fatigue: Integrations streamline notifications for staff.</a:t>
            </a:r>
          </a:p>
          <a:p>
            <a:endParaRPr lang="en-US" dirty="0"/>
          </a:p>
          <a:p>
            <a:endParaRPr lang="en-IN" dirty="0"/>
          </a:p>
        </p:txBody>
      </p:sp>
    </p:spTree>
    <p:extLst>
      <p:ext uri="{BB962C8B-B14F-4D97-AF65-F5344CB8AC3E}">
        <p14:creationId xmlns:p14="http://schemas.microsoft.com/office/powerpoint/2010/main" val="292421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139</TotalTime>
  <Words>1191</Words>
  <Application>Microsoft Office PowerPoint</Application>
  <PresentationFormat>Widescreen</PresentationFormat>
  <Paragraphs>96</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Tw Cen MT</vt:lpstr>
      <vt:lpstr>Circuit</vt:lpstr>
      <vt:lpstr>NURSE CALLING SYSTEM</vt:lpstr>
      <vt:lpstr>About the Product</vt:lpstr>
      <vt:lpstr>About the product</vt:lpstr>
      <vt:lpstr>PROBLEM STATEMENT</vt:lpstr>
      <vt:lpstr>IMPLEMENTATION:</vt:lpstr>
      <vt:lpstr>Working of the system: </vt:lpstr>
      <vt:lpstr>COMPONENTS REQUIRED:</vt:lpstr>
      <vt:lpstr>Budget:</vt:lpstr>
      <vt:lpstr>SOCIAL NEED</vt:lpstr>
      <vt:lpstr>SOCIAL NEED</vt:lpstr>
      <vt:lpstr>Market size</vt:lpstr>
      <vt:lpstr>MARKET SIZE</vt:lpstr>
      <vt:lpstr>COMPETITORS</vt:lpstr>
      <vt:lpstr>competitors</vt:lpstr>
      <vt:lpstr>COMPETITORS</vt:lpstr>
      <vt:lpstr>PATENTS</vt:lpstr>
      <vt:lpstr>EXISTING PRODUCTS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NURSE CALLING SYSTEM</dc:title>
  <dc:creator>Khoushal P</dc:creator>
  <cp:lastModifiedBy>Khoushal P</cp:lastModifiedBy>
  <cp:revision>5</cp:revision>
  <dcterms:created xsi:type="dcterms:W3CDTF">2023-09-19T16:26:26Z</dcterms:created>
  <dcterms:modified xsi:type="dcterms:W3CDTF">2023-09-20T20:10:48Z</dcterms:modified>
</cp:coreProperties>
</file>