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75" r:id="rId5"/>
    <p:sldId id="276" r:id="rId6"/>
    <p:sldId id="279" r:id="rId7"/>
    <p:sldId id="280" r:id="rId8"/>
    <p:sldId id="281" r:id="rId9"/>
    <p:sldId id="289" r:id="rId10"/>
    <p:sldId id="290" r:id="rId11"/>
    <p:sldId id="278" r:id="rId12"/>
    <p:sldId id="277" r:id="rId13"/>
    <p:sldId id="282" r:id="rId14"/>
    <p:sldId id="283" r:id="rId15"/>
    <p:sldId id="285" r:id="rId16"/>
    <p:sldId id="284" r:id="rId17"/>
    <p:sldId id="286" r:id="rId18"/>
    <p:sldId id="287" r:id="rId19"/>
    <p:sldId id="288" r:id="rId20"/>
    <p:sldId id="29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8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92405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Nesne Tabanlı Programlama </a:t>
            </a:r>
            <a:br>
              <a:rPr lang="tr-TR" dirty="0" smtClean="0"/>
            </a:br>
            <a:r>
              <a:rPr lang="tr-TR" dirty="0" smtClean="0"/>
              <a:t/>
            </a:r>
            <a:br>
              <a:rPr lang="tr-TR" dirty="0" smtClean="0"/>
            </a:b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Dr. Öğretim Üyesi Cengiz SERTKAYA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29211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Değişken değer atama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smtClean="0"/>
              <a:t>‘’=‘’ operatörü kullanılarak yapılır.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smtClean="0"/>
              <a:t>int a=10; //a degiskeninin türü integer(tamsayı) dir ve başlangic degeri 10 dur.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smtClean="0"/>
              <a:t>a=15; //a değişkenine 15 değeri atanmıştır.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2392988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Değişken çalışma alanları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Bir </a:t>
            </a:r>
            <a:r>
              <a:rPr lang="tr-TR" dirty="0"/>
              <a:t>değişkene ancak </a:t>
            </a:r>
            <a:r>
              <a:rPr lang="tr-TR" dirty="0" smtClean="0"/>
              <a:t>tanımlandığı blok </a:t>
            </a:r>
            <a:r>
              <a:rPr lang="tr-TR" dirty="0"/>
              <a:t>içerisinden </a:t>
            </a:r>
            <a:r>
              <a:rPr lang="tr-TR" dirty="0" smtClean="0"/>
              <a:t>ulaşılabilir</a:t>
            </a:r>
          </a:p>
          <a:p>
            <a:r>
              <a:rPr lang="tr-TR" dirty="0"/>
              <a:t>Döngü bloklarında tanımlanan </a:t>
            </a:r>
            <a:r>
              <a:rPr lang="tr-TR" dirty="0" smtClean="0"/>
              <a:t>değişkenler döngü dışında kullanılamaz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31227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Genel değişken hataları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Değişkene değer verilmeden kullanılmaya çalışılırsa</a:t>
            </a:r>
          </a:p>
          <a:p>
            <a:r>
              <a:rPr lang="tr-TR" dirty="0"/>
              <a:t>Çalışma alanı dışında değişken kullanılmaya çalışılırsa</a:t>
            </a:r>
          </a:p>
          <a:p>
            <a:r>
              <a:rPr lang="tr-TR" dirty="0"/>
              <a:t>Veri türü ile uyumsuz bir değer atanmaya çalışılırsa</a:t>
            </a:r>
          </a:p>
          <a:p>
            <a:r>
              <a:rPr lang="tr-TR" dirty="0" smtClean="0"/>
              <a:t>Daha önce tanımlı değişken tekrar tanımlanırsa</a:t>
            </a:r>
          </a:p>
          <a:p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29496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Değişken isimlendirme notasyonları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Macar Notasyonu (Hungarian Notation</a:t>
            </a:r>
            <a:r>
              <a:rPr lang="tr-TR" dirty="0" smtClean="0"/>
              <a:t>)</a:t>
            </a:r>
          </a:p>
          <a:p>
            <a:r>
              <a:rPr lang="tr-TR" dirty="0"/>
              <a:t>Deve Notasyonu (Camel Notation</a:t>
            </a:r>
            <a:r>
              <a:rPr lang="tr-TR" dirty="0" smtClean="0"/>
              <a:t>)</a:t>
            </a:r>
          </a:p>
          <a:p>
            <a:r>
              <a:rPr lang="tr-TR" dirty="0"/>
              <a:t>Paskal Notasyonu (Pascal Notation</a:t>
            </a:r>
            <a:r>
              <a:rPr lang="tr-TR" dirty="0" smtClean="0"/>
              <a:t>)</a:t>
            </a:r>
          </a:p>
          <a:p>
            <a:r>
              <a:rPr lang="tr-TR" dirty="0"/>
              <a:t>Altçizgili Notasyonu (Underscore Notation</a:t>
            </a:r>
            <a:r>
              <a:rPr lang="tr-TR" dirty="0" smtClean="0"/>
              <a:t>)</a:t>
            </a:r>
          </a:p>
          <a:p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/>
              <a:t>Harf</a:t>
            </a:r>
            <a:r>
              <a:rPr lang="en-US" dirty="0"/>
              <a:t> </a:t>
            </a:r>
            <a:r>
              <a:rPr lang="en-US" dirty="0" err="1"/>
              <a:t>Notasyonu</a:t>
            </a:r>
            <a:r>
              <a:rPr lang="en-US" dirty="0"/>
              <a:t> (Uppercase Notation)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06109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Macar Notasyonu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Değişken </a:t>
            </a:r>
            <a:r>
              <a:rPr lang="tr-TR" dirty="0"/>
              <a:t>isminin ilk kısmı değişkenin </a:t>
            </a:r>
            <a:r>
              <a:rPr lang="tr-TR" dirty="0" smtClean="0"/>
              <a:t>türünü gösterir</a:t>
            </a:r>
          </a:p>
          <a:p>
            <a:r>
              <a:rPr lang="tr-TR" dirty="0"/>
              <a:t> </a:t>
            </a:r>
            <a:r>
              <a:rPr lang="tr-TR" dirty="0" smtClean="0"/>
              <a:t>İkinci </a:t>
            </a:r>
            <a:r>
              <a:rPr lang="tr-TR" dirty="0"/>
              <a:t>kısım ise değişkenin kullanımına yönelik </a:t>
            </a:r>
            <a:r>
              <a:rPr lang="tr-TR" dirty="0" smtClean="0"/>
              <a:t>adıdır</a:t>
            </a:r>
          </a:p>
          <a:p>
            <a:r>
              <a:rPr lang="tr-TR" dirty="0" smtClean="0"/>
              <a:t>Tüm kelimeler küçük harfle yazilir</a:t>
            </a:r>
          </a:p>
          <a:p>
            <a:r>
              <a:rPr lang="tr-TR" dirty="0" smtClean="0"/>
              <a:t>Örnek:</a:t>
            </a:r>
          </a:p>
          <a:p>
            <a:pPr lvl="1"/>
            <a:r>
              <a:rPr lang="tr-TR" dirty="0" smtClean="0"/>
              <a:t>int iyas;</a:t>
            </a:r>
          </a:p>
          <a:p>
            <a:pPr lvl="1"/>
            <a:r>
              <a:rPr lang="tr-TR" dirty="0" smtClean="0"/>
              <a:t>string sadisoyadi;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59115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Macar </a:t>
            </a:r>
            <a:r>
              <a:rPr lang="tr-TR" sz="3600" dirty="0" smtClean="0"/>
              <a:t>Notasyonu Avantaj/Dezavantajları</a:t>
            </a:r>
            <a:endParaRPr lang="tr-T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 smtClean="0"/>
              <a:t>Avantajları</a:t>
            </a:r>
          </a:p>
          <a:p>
            <a:pPr lvl="1"/>
            <a:r>
              <a:rPr lang="tr-TR" dirty="0"/>
              <a:t>Değişkenin türü isminden </a:t>
            </a:r>
            <a:r>
              <a:rPr lang="tr-TR" dirty="0" smtClean="0"/>
              <a:t>anlaşılır</a:t>
            </a:r>
          </a:p>
          <a:p>
            <a:pPr lvl="1"/>
            <a:r>
              <a:rPr lang="tr-TR" dirty="0"/>
              <a:t>Kodu okurken tanımlama yerlerine geri dönüşleri gereksiz </a:t>
            </a:r>
            <a:r>
              <a:rPr lang="tr-TR" dirty="0" smtClean="0"/>
              <a:t>kılar</a:t>
            </a:r>
          </a:p>
          <a:p>
            <a:pPr lvl="1"/>
            <a:r>
              <a:rPr lang="tr-TR" dirty="0"/>
              <a:t>Tür hataları kodu okurken kolayca </a:t>
            </a:r>
            <a:r>
              <a:rPr lang="tr-TR" dirty="0" smtClean="0"/>
              <a:t>algılanabilir</a:t>
            </a:r>
          </a:p>
          <a:p>
            <a:r>
              <a:rPr lang="tr-TR" dirty="0" smtClean="0"/>
              <a:t>Dezavantajları</a:t>
            </a:r>
          </a:p>
          <a:p>
            <a:pPr lvl="1"/>
            <a:r>
              <a:rPr lang="tr-TR" dirty="0"/>
              <a:t>Modern geliştirme ortamlarında zaten tür uyumsuzluğu durumlarında uyarı otomatik olarak </a:t>
            </a:r>
            <a:r>
              <a:rPr lang="tr-TR" dirty="0" smtClean="0"/>
              <a:t>verilir</a:t>
            </a:r>
          </a:p>
          <a:p>
            <a:pPr lvl="1"/>
            <a:r>
              <a:rPr lang="tr-TR" dirty="0"/>
              <a:t>Değişken adları zaten yeterince açık </a:t>
            </a:r>
            <a:r>
              <a:rPr lang="tr-TR" dirty="0" smtClean="0"/>
              <a:t>olursa türünü anlayabiliriz</a:t>
            </a:r>
          </a:p>
          <a:p>
            <a:pPr lvl="1"/>
            <a:r>
              <a:rPr lang="tr-TR" dirty="0"/>
              <a:t>Bir değişkenin türünü değiştirmek istediğimizde, değişkenin ismini de beraberinde değiştirmemizi </a:t>
            </a:r>
            <a:r>
              <a:rPr lang="tr-TR" dirty="0" smtClean="0"/>
              <a:t>gerektirir</a:t>
            </a:r>
          </a:p>
          <a:p>
            <a:pPr lvl="1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67744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Deve Notasyonu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Değişken </a:t>
            </a:r>
            <a:r>
              <a:rPr lang="tr-TR" dirty="0"/>
              <a:t>isminin </a:t>
            </a:r>
            <a:r>
              <a:rPr lang="tr-TR" dirty="0" smtClean="0"/>
              <a:t>ilk kelimesi küçük harfle başlar</a:t>
            </a:r>
          </a:p>
          <a:p>
            <a:r>
              <a:rPr lang="tr-TR" dirty="0"/>
              <a:t> </a:t>
            </a:r>
            <a:r>
              <a:rPr lang="tr-TR" dirty="0" smtClean="0"/>
              <a:t>Diğer kelimelerin ilk harfi büyük yazılır</a:t>
            </a:r>
          </a:p>
          <a:p>
            <a:r>
              <a:rPr lang="tr-TR" dirty="0" smtClean="0"/>
              <a:t>Örnek:</a:t>
            </a:r>
          </a:p>
          <a:p>
            <a:pPr lvl="1"/>
            <a:r>
              <a:rPr lang="tr-TR" dirty="0" smtClean="0"/>
              <a:t>int urunAdeti</a:t>
            </a:r>
          </a:p>
          <a:p>
            <a:pPr lvl="1"/>
            <a:r>
              <a:rPr lang="tr-TR" dirty="0" smtClean="0"/>
              <a:t>double urunBirimFiyati;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69803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Pascal Notasyonu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Değişken </a:t>
            </a:r>
            <a:r>
              <a:rPr lang="tr-TR" dirty="0"/>
              <a:t>isminin </a:t>
            </a:r>
            <a:r>
              <a:rPr lang="tr-TR" dirty="0" smtClean="0"/>
              <a:t>tüm kelimelerinin ilk harfi büyük harfle başlar</a:t>
            </a:r>
          </a:p>
          <a:p>
            <a:r>
              <a:rPr lang="tr-TR" dirty="0" smtClean="0"/>
              <a:t>Örnek:</a:t>
            </a:r>
          </a:p>
          <a:p>
            <a:pPr lvl="1"/>
            <a:r>
              <a:rPr lang="tr-TR" dirty="0" smtClean="0"/>
              <a:t>int UrunAdeti</a:t>
            </a:r>
          </a:p>
          <a:p>
            <a:pPr lvl="1"/>
            <a:r>
              <a:rPr lang="tr-TR" dirty="0" smtClean="0"/>
              <a:t>double UrunBirimFiyati;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62245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Altçizgili</a:t>
            </a:r>
            <a:r>
              <a:rPr lang="tr-TR" dirty="0" smtClean="0"/>
              <a:t> Notasyonu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Değişken </a:t>
            </a:r>
            <a:r>
              <a:rPr lang="tr-TR" dirty="0"/>
              <a:t>isminin </a:t>
            </a:r>
            <a:r>
              <a:rPr lang="tr-TR" dirty="0" smtClean="0"/>
              <a:t>tüm harfleri küçük harfle yazılır.</a:t>
            </a:r>
          </a:p>
          <a:p>
            <a:r>
              <a:rPr lang="tr-TR" dirty="0" smtClean="0"/>
              <a:t>Kelimeler arasında ‘’_’’ kullanılır</a:t>
            </a:r>
          </a:p>
          <a:p>
            <a:r>
              <a:rPr lang="tr-TR" dirty="0" smtClean="0"/>
              <a:t>Örnek:</a:t>
            </a:r>
          </a:p>
          <a:p>
            <a:pPr lvl="1"/>
            <a:r>
              <a:rPr lang="tr-TR" dirty="0" smtClean="0"/>
              <a:t>int toplam_ogrenci_sayisi;</a:t>
            </a:r>
          </a:p>
          <a:p>
            <a:pPr lvl="1"/>
            <a:r>
              <a:rPr lang="tr-TR" dirty="0" smtClean="0"/>
              <a:t>double not_ortalamasi;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04097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Büyük Harf Notasyonu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Değişken </a:t>
            </a:r>
            <a:r>
              <a:rPr lang="tr-TR" dirty="0"/>
              <a:t>isminin </a:t>
            </a:r>
            <a:r>
              <a:rPr lang="tr-TR" dirty="0" smtClean="0"/>
              <a:t>tüm harfleri büyük harfle yazılır.</a:t>
            </a:r>
          </a:p>
          <a:p>
            <a:r>
              <a:rPr lang="tr-TR" dirty="0" smtClean="0"/>
              <a:t> Örnek:</a:t>
            </a:r>
          </a:p>
          <a:p>
            <a:pPr lvl="1"/>
            <a:r>
              <a:rPr lang="tr-TR" dirty="0" smtClean="0"/>
              <a:t>int KULLANICISAYISI;</a:t>
            </a:r>
          </a:p>
          <a:p>
            <a:pPr lvl="1"/>
            <a:r>
              <a:rPr lang="tr-TR" dirty="0" smtClean="0"/>
              <a:t>string FAKULTEADI;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82032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Değişken tanımlama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Değişken tanımlama aşağıdaki gibidir:</a:t>
            </a:r>
          </a:p>
          <a:p>
            <a:pPr marL="0" indent="0">
              <a:buNone/>
            </a:pPr>
            <a:r>
              <a:rPr lang="tr-TR" dirty="0" smtClean="0"/>
              <a:t>&lt;</a:t>
            </a:r>
            <a:r>
              <a:rPr lang="tr-TR" dirty="0"/>
              <a:t>veritürü&gt; &lt;ismi</a:t>
            </a:r>
            <a:r>
              <a:rPr lang="tr-TR" dirty="0" smtClean="0"/>
              <a:t>&gt;;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smtClean="0"/>
              <a:t>Örnek:</a:t>
            </a:r>
          </a:p>
          <a:p>
            <a:pPr marL="0" indent="0">
              <a:buNone/>
            </a:pPr>
            <a:r>
              <a:rPr lang="tr-TR" dirty="0"/>
              <a:t>i</a:t>
            </a:r>
            <a:r>
              <a:rPr lang="tr-TR" dirty="0" smtClean="0"/>
              <a:t>nt yas;</a:t>
            </a:r>
          </a:p>
          <a:p>
            <a:pPr marL="0" indent="0">
              <a:buNone/>
            </a:pPr>
            <a:r>
              <a:rPr lang="tr-TR" dirty="0"/>
              <a:t>s</a:t>
            </a:r>
            <a:r>
              <a:rPr lang="tr-TR" dirty="0" smtClean="0"/>
              <a:t>tring isim=‘’Ahmet’’;</a:t>
            </a:r>
          </a:p>
          <a:p>
            <a:pPr lvl="1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669740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Değişken tür dönüşümleri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 smtClean="0"/>
              <a:t>(degisken_türü)degisken_adi</a:t>
            </a:r>
          </a:p>
          <a:p>
            <a:pPr lvl="1"/>
            <a:r>
              <a:rPr lang="tr-TR" dirty="0" smtClean="0"/>
              <a:t>b=(int)a;</a:t>
            </a:r>
          </a:p>
          <a:p>
            <a:r>
              <a:rPr lang="tr-TR" dirty="0" smtClean="0"/>
              <a:t>Convert.Todegisken_turu(degisken_adi)</a:t>
            </a:r>
          </a:p>
          <a:p>
            <a:pPr lvl="1"/>
            <a:r>
              <a:rPr lang="tr-TR" dirty="0" smtClean="0"/>
              <a:t>int yas=23;</a:t>
            </a:r>
          </a:p>
          <a:p>
            <a:pPr lvl="1"/>
            <a:r>
              <a:rPr lang="tr-TR" dirty="0" smtClean="0"/>
              <a:t>Convert.ToString(yas);</a:t>
            </a:r>
          </a:p>
          <a:p>
            <a:pPr marL="514350" indent="-457200"/>
            <a:r>
              <a:rPr lang="tr-TR" dirty="0" smtClean="0"/>
              <a:t>degisken_turu.Parse(degisken_adi)</a:t>
            </a:r>
          </a:p>
          <a:p>
            <a:pPr lvl="1"/>
            <a:r>
              <a:rPr lang="tr-TR" dirty="0" smtClean="0"/>
              <a:t>string sYas=‘’30’’;</a:t>
            </a:r>
            <a:endParaRPr lang="tr-TR" dirty="0"/>
          </a:p>
          <a:p>
            <a:pPr lvl="1"/>
            <a:r>
              <a:rPr lang="tr-TR" dirty="0" smtClean="0"/>
              <a:t>int iYas=int.Parse(sYas);</a:t>
            </a:r>
          </a:p>
          <a:p>
            <a:r>
              <a:rPr lang="tr-TR" dirty="0" smtClean="0"/>
              <a:t>degisken_adi.ToString() : dogrudan string e donusturmek için kısa yol</a:t>
            </a:r>
          </a:p>
          <a:p>
            <a:pPr lvl="1"/>
            <a:r>
              <a:rPr lang="tr-TR" smtClean="0"/>
              <a:t>sYas=iYas.ToString();</a:t>
            </a:r>
            <a:endParaRPr lang="tr-TR" dirty="0"/>
          </a:p>
          <a:p>
            <a:pPr marL="914400" lvl="1" indent="-457200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7410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Değişken türleri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int: tamsayı</a:t>
            </a:r>
          </a:p>
          <a:p>
            <a:r>
              <a:rPr lang="tr-TR" dirty="0" smtClean="0"/>
              <a:t>long: büyük tamsayı</a:t>
            </a:r>
          </a:p>
          <a:p>
            <a:r>
              <a:rPr lang="tr-TR" dirty="0"/>
              <a:t>char: karakter</a:t>
            </a:r>
          </a:p>
          <a:p>
            <a:r>
              <a:rPr lang="tr-TR" dirty="0" smtClean="0"/>
              <a:t>string: karakter seti</a:t>
            </a:r>
          </a:p>
          <a:p>
            <a:r>
              <a:rPr lang="tr-TR" dirty="0" smtClean="0"/>
              <a:t>float: ondalıklı sayı</a:t>
            </a:r>
          </a:p>
          <a:p>
            <a:r>
              <a:rPr lang="tr-TR" dirty="0" smtClean="0"/>
              <a:t>double: büyük ondalıklı sayı</a:t>
            </a:r>
          </a:p>
          <a:p>
            <a:r>
              <a:rPr lang="tr-TR" dirty="0" smtClean="0"/>
              <a:t>bool: true/false</a:t>
            </a:r>
          </a:p>
          <a:p>
            <a:r>
              <a:rPr lang="tr-TR" dirty="0" smtClean="0"/>
              <a:t>byte:tamsayı(0-255)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20262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Değişken tanımlama kuralları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Büyük ve küçük </a:t>
            </a:r>
            <a:r>
              <a:rPr lang="tr-TR" dirty="0"/>
              <a:t>harf </a:t>
            </a:r>
            <a:r>
              <a:rPr lang="tr-TR" dirty="0" smtClean="0"/>
              <a:t>duyarlılığı</a:t>
            </a:r>
          </a:p>
          <a:p>
            <a:r>
              <a:rPr lang="tr-TR" dirty="0" smtClean="0"/>
              <a:t>Harf ile başlamalıdır</a:t>
            </a:r>
          </a:p>
          <a:p>
            <a:r>
              <a:rPr lang="tr-TR" dirty="0" smtClean="0"/>
              <a:t>Numerik </a:t>
            </a:r>
            <a:r>
              <a:rPr lang="tr-TR" dirty="0"/>
              <a:t>bir karakter ile </a:t>
            </a:r>
            <a:r>
              <a:rPr lang="tr-TR" dirty="0" smtClean="0"/>
              <a:t>başlayamaz</a:t>
            </a:r>
          </a:p>
          <a:p>
            <a:r>
              <a:rPr lang="tr-TR" dirty="0"/>
              <a:t>Değişken isminde sadece harfler, rakamlar ve alt çizgi karakteri bulunabilir</a:t>
            </a:r>
          </a:p>
          <a:p>
            <a:r>
              <a:rPr lang="tr-TR" dirty="0" smtClean="0"/>
              <a:t>Değişken isimlerinde </a:t>
            </a:r>
            <a:r>
              <a:rPr lang="tr-TR" dirty="0"/>
              <a:t>boşluk karakteri </a:t>
            </a:r>
            <a:r>
              <a:rPr lang="tr-TR" dirty="0" smtClean="0"/>
              <a:t>olamaz</a:t>
            </a:r>
          </a:p>
          <a:p>
            <a:r>
              <a:rPr lang="tr-TR" dirty="0"/>
              <a:t>Değişken ismi C# komutu olmamalıdır</a:t>
            </a:r>
            <a:endParaRPr lang="tr-TR" dirty="0" smtClean="0"/>
          </a:p>
          <a:p>
            <a:r>
              <a:rPr lang="tr-TR" dirty="0" smtClean="0"/>
              <a:t>Değişken tanımlama satırı ; ile sonlanır.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79001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Tam sayı veri tipleri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int: </a:t>
            </a:r>
            <a:r>
              <a:rPr lang="tr-TR" dirty="0"/>
              <a:t>-2 147 483 648   …   2 147 483 </a:t>
            </a:r>
            <a:r>
              <a:rPr lang="tr-TR" dirty="0" smtClean="0"/>
              <a:t>648</a:t>
            </a:r>
          </a:p>
          <a:p>
            <a:pPr marL="857250" lvl="1" indent="-457200"/>
            <a:r>
              <a:rPr lang="tr-TR" dirty="0" smtClean="0"/>
              <a:t>int yil;</a:t>
            </a:r>
          </a:p>
          <a:p>
            <a:pPr marL="857250" lvl="1" indent="-457200"/>
            <a:r>
              <a:rPr lang="tr-TR" dirty="0" smtClean="0"/>
              <a:t>int calisansayisi=100;</a:t>
            </a:r>
          </a:p>
          <a:p>
            <a:pPr marL="400050" lvl="1" indent="0">
              <a:buNone/>
            </a:pPr>
            <a:endParaRPr lang="tr-TR" dirty="0" smtClean="0"/>
          </a:p>
          <a:p>
            <a:r>
              <a:rPr lang="tr-TR" dirty="0" smtClean="0"/>
              <a:t>long: </a:t>
            </a:r>
            <a:r>
              <a:rPr lang="tr-TR" dirty="0"/>
              <a:t>-2</a:t>
            </a:r>
            <a:r>
              <a:rPr lang="tr-TR" baseline="30000" dirty="0"/>
              <a:t>63</a:t>
            </a:r>
            <a:r>
              <a:rPr lang="tr-TR" dirty="0"/>
              <a:t>   …   2</a:t>
            </a:r>
            <a:r>
              <a:rPr lang="tr-TR" baseline="30000" dirty="0"/>
              <a:t>63</a:t>
            </a:r>
            <a:r>
              <a:rPr lang="tr-TR" dirty="0"/>
              <a:t> - </a:t>
            </a:r>
            <a:r>
              <a:rPr lang="tr-TR" dirty="0" smtClean="0"/>
              <a:t>1</a:t>
            </a:r>
          </a:p>
          <a:p>
            <a:pPr lvl="1"/>
            <a:r>
              <a:rPr lang="tr-TR" dirty="0" smtClean="0"/>
              <a:t>long nufus; //Dünya nufusu 7.44 milyarın üzerinde</a:t>
            </a:r>
          </a:p>
          <a:p>
            <a:pPr lvl="1"/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4082952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Karakter veri tipleri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c</a:t>
            </a:r>
            <a:r>
              <a:rPr lang="tr-TR" dirty="0" smtClean="0"/>
              <a:t>har:</a:t>
            </a:r>
          </a:p>
          <a:p>
            <a:pPr marL="857250" lvl="1" indent="-457200"/>
            <a:r>
              <a:rPr lang="tr-TR" dirty="0" smtClean="0"/>
              <a:t>char cinsiyet = ‘E’;</a:t>
            </a:r>
          </a:p>
          <a:p>
            <a:pPr marL="400050" lvl="1" indent="0">
              <a:buNone/>
            </a:pPr>
            <a:endParaRPr lang="tr-TR" dirty="0" smtClean="0"/>
          </a:p>
          <a:p>
            <a:r>
              <a:rPr lang="tr-TR" dirty="0" smtClean="0"/>
              <a:t>string: </a:t>
            </a:r>
          </a:p>
          <a:p>
            <a:pPr lvl="1"/>
            <a:r>
              <a:rPr lang="tr-TR" dirty="0"/>
              <a:t>s</a:t>
            </a:r>
            <a:r>
              <a:rPr lang="tr-TR" dirty="0" smtClean="0"/>
              <a:t>tring isim = ‘’Ahmet’’</a:t>
            </a:r>
          </a:p>
          <a:p>
            <a:pPr lvl="1"/>
            <a:r>
              <a:rPr lang="tr-TR" dirty="0" smtClean="0"/>
              <a:t>string program = ‘’Bilgisayar Programcılığı’’</a:t>
            </a:r>
          </a:p>
          <a:p>
            <a:pPr lvl="1"/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1008788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Ondalıklı sayı veri tipleri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float: </a:t>
            </a:r>
            <a:r>
              <a:rPr lang="tr-TR" dirty="0"/>
              <a:t>1.5 * 10</a:t>
            </a:r>
            <a:r>
              <a:rPr lang="tr-TR" baseline="30000" dirty="0"/>
              <a:t>-45</a:t>
            </a:r>
            <a:r>
              <a:rPr lang="tr-TR" dirty="0"/>
              <a:t>   -    3.4 * </a:t>
            </a:r>
            <a:r>
              <a:rPr lang="tr-TR" dirty="0" smtClean="0"/>
              <a:t>10</a:t>
            </a:r>
            <a:r>
              <a:rPr lang="tr-TR" baseline="30000" dirty="0" smtClean="0"/>
              <a:t>38 </a:t>
            </a:r>
            <a:r>
              <a:rPr lang="tr-TR" dirty="0" smtClean="0"/>
              <a:t>(9 basamaklı)</a:t>
            </a:r>
          </a:p>
          <a:p>
            <a:pPr marL="857250" lvl="1" indent="-457200"/>
            <a:r>
              <a:rPr lang="tr-TR" dirty="0" smtClean="0"/>
              <a:t>float maas = 2500.00; //TL</a:t>
            </a:r>
          </a:p>
          <a:p>
            <a:pPr marL="400050" lvl="1" indent="0">
              <a:buNone/>
            </a:pPr>
            <a:endParaRPr lang="tr-TR" dirty="0" smtClean="0"/>
          </a:p>
          <a:p>
            <a:r>
              <a:rPr lang="tr-TR" dirty="0"/>
              <a:t>double: 5.0 * 10</a:t>
            </a:r>
            <a:r>
              <a:rPr lang="tr-TR" baseline="30000" dirty="0"/>
              <a:t>-324 </a:t>
            </a:r>
            <a:r>
              <a:rPr lang="tr-TR" dirty="0"/>
              <a:t>  -    1.7 * </a:t>
            </a:r>
            <a:r>
              <a:rPr lang="tr-TR" dirty="0" smtClean="0"/>
              <a:t>10</a:t>
            </a:r>
            <a:r>
              <a:rPr lang="tr-TR" baseline="30000" dirty="0" smtClean="0"/>
              <a:t>308 </a:t>
            </a:r>
            <a:r>
              <a:rPr lang="tr-TR" dirty="0" smtClean="0"/>
              <a:t>(18 </a:t>
            </a:r>
            <a:r>
              <a:rPr lang="tr-TR" dirty="0"/>
              <a:t>basamaklı)</a:t>
            </a:r>
            <a:endParaRPr lang="tr-TR" dirty="0" smtClean="0"/>
          </a:p>
          <a:p>
            <a:pPr lvl="1"/>
            <a:r>
              <a:rPr lang="tr-TR" dirty="0" smtClean="0"/>
              <a:t>double GSMH = 11200000000000.00; //Çin’in gayri safi milli hasilasi</a:t>
            </a:r>
          </a:p>
        </p:txBody>
      </p:sp>
    </p:spTree>
    <p:extLst>
      <p:ext uri="{BB962C8B-B14F-4D97-AF65-F5344CB8AC3E}">
        <p14:creationId xmlns:p14="http://schemas.microsoft.com/office/powerpoint/2010/main" val="2970333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Diger veri tipleri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bool: true veya false</a:t>
            </a:r>
          </a:p>
          <a:p>
            <a:pPr marL="857250" lvl="1" indent="-457200"/>
            <a:r>
              <a:rPr lang="tr-TR" dirty="0" smtClean="0"/>
              <a:t>bool  CocuguVarmi;</a:t>
            </a:r>
          </a:p>
          <a:p>
            <a:pPr marL="857250" lvl="1" indent="-457200"/>
            <a:r>
              <a:rPr lang="tr-TR" smtClean="0"/>
              <a:t>bool EmekliMi;</a:t>
            </a:r>
            <a:endParaRPr lang="tr-TR" dirty="0" smtClean="0"/>
          </a:p>
          <a:p>
            <a:pPr marL="400050" lvl="1" indent="0">
              <a:buNone/>
            </a:pPr>
            <a:endParaRPr lang="tr-TR" dirty="0" smtClean="0"/>
          </a:p>
          <a:p>
            <a:r>
              <a:rPr lang="tr-TR" dirty="0" smtClean="0"/>
              <a:t>byte: 0-255 sayı</a:t>
            </a:r>
          </a:p>
          <a:p>
            <a:pPr lvl="1"/>
            <a:r>
              <a:rPr lang="tr-TR" dirty="0" smtClean="0"/>
              <a:t>byte yas = 45;</a:t>
            </a:r>
            <a:endParaRPr lang="tr-TR" dirty="0"/>
          </a:p>
          <a:p>
            <a:pPr lvl="1"/>
            <a:r>
              <a:rPr lang="tr-TR" dirty="0"/>
              <a:t>byte </a:t>
            </a:r>
            <a:r>
              <a:rPr lang="tr-TR" dirty="0" smtClean="0"/>
              <a:t>yariyil </a:t>
            </a:r>
            <a:r>
              <a:rPr lang="tr-TR" dirty="0"/>
              <a:t>= 3;</a:t>
            </a:r>
          </a:p>
        </p:txBody>
      </p:sp>
    </p:spTree>
    <p:extLst>
      <p:ext uri="{BB962C8B-B14F-4D97-AF65-F5344CB8AC3E}">
        <p14:creationId xmlns:p14="http://schemas.microsoft.com/office/powerpoint/2010/main" val="2827657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Sabit(Constant)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smtClean="0"/>
              <a:t>Sabit tanımlama </a:t>
            </a:r>
            <a:r>
              <a:rPr lang="tr-TR" dirty="0"/>
              <a:t>aşağıdaki gibidir:</a:t>
            </a:r>
          </a:p>
          <a:p>
            <a:pPr marL="0" indent="0">
              <a:buNone/>
            </a:pPr>
            <a:r>
              <a:rPr lang="tr-TR" dirty="0" smtClean="0"/>
              <a:t>const &lt;veritürü</a:t>
            </a:r>
            <a:r>
              <a:rPr lang="tr-TR" dirty="0"/>
              <a:t>&gt; &lt;ismi&gt;;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Örnek:</a:t>
            </a:r>
          </a:p>
          <a:p>
            <a:pPr marL="0" indent="0">
              <a:buNone/>
            </a:pPr>
            <a:r>
              <a:rPr lang="tr-TR" dirty="0" smtClean="0"/>
              <a:t>const float pi=3.14;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6365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533</Words>
  <Application>Microsoft Office PowerPoint</Application>
  <PresentationFormat>On-screen Show (4:3)</PresentationFormat>
  <Paragraphs>129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Nesne Tabanlı Programlama   </vt:lpstr>
      <vt:lpstr>Değişken tanımlama</vt:lpstr>
      <vt:lpstr>Değişken türleri</vt:lpstr>
      <vt:lpstr>Değişken tanımlama kuralları</vt:lpstr>
      <vt:lpstr>Tam sayı veri tipleri</vt:lpstr>
      <vt:lpstr>Karakter veri tipleri</vt:lpstr>
      <vt:lpstr>Ondalıklı sayı veri tipleri</vt:lpstr>
      <vt:lpstr>Diger veri tipleri</vt:lpstr>
      <vt:lpstr>Sabit(Constant)</vt:lpstr>
      <vt:lpstr>Değişken değer atama</vt:lpstr>
      <vt:lpstr>Değişken çalışma alanları</vt:lpstr>
      <vt:lpstr>Genel değişken hataları</vt:lpstr>
      <vt:lpstr>Değişken isimlendirme notasyonları</vt:lpstr>
      <vt:lpstr>Macar Notasyonu</vt:lpstr>
      <vt:lpstr>Macar Notasyonu Avantaj/Dezavantajları</vt:lpstr>
      <vt:lpstr>Deve Notasyonu</vt:lpstr>
      <vt:lpstr>Pascal Notasyonu</vt:lpstr>
      <vt:lpstr>Altçizgili Notasyonu</vt:lpstr>
      <vt:lpstr>Büyük Harf Notasyonu</vt:lpstr>
      <vt:lpstr>Değişken tür dönüşümleri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Programlama I BLM-103 Hafta 1</dc:title>
  <dc:creator>Karagi</dc:creator>
  <cp:lastModifiedBy>Microsoft account</cp:lastModifiedBy>
  <cp:revision>74</cp:revision>
  <dcterms:created xsi:type="dcterms:W3CDTF">2006-08-16T00:00:00Z</dcterms:created>
  <dcterms:modified xsi:type="dcterms:W3CDTF">2021-10-26T11:03:50Z</dcterms:modified>
</cp:coreProperties>
</file>