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E7A60-EAF4-4326-8A6C-5143D1DF5C0A}" type="datetimeFigureOut">
              <a:rPr lang="sr-Latn-RS" smtClean="0"/>
              <a:t>20.4.2020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8964C-637C-45B0-BE92-F9D2F42D9C7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5172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20.4.2020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20.4.2020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20.4.2020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20.4.2020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20.4.2020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20.4.2020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20.4.2020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20.4.2020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20.4.2020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20.4.2020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EE81-18CD-4694-AEAE-00F451F0722E}" type="datetimeFigureOut">
              <a:rPr lang="sr-Latn-RS" smtClean="0"/>
              <a:t>20.4.2020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CAEEE81-18CD-4694-AEAE-00F451F0722E}" type="datetimeFigureOut">
              <a:rPr lang="sr-Latn-RS" smtClean="0"/>
              <a:t>20.4.2020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FC5F8AC-5E13-4A27-A133-3CFF6C711568}" type="slidenum">
              <a:rPr lang="sr-Latn-RS" smtClean="0"/>
              <a:t>‹#›</a:t>
            </a:fld>
            <a:endParaRPr 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 smtClean="0"/>
              <a:t>Interna</a:t>
            </a:r>
            <a:r>
              <a:rPr lang="en-US" sz="4400" dirty="0" smtClean="0"/>
              <a:t> </a:t>
            </a:r>
            <a:r>
              <a:rPr lang="en-US" sz="4400" dirty="0" err="1" smtClean="0"/>
              <a:t>statistika</a:t>
            </a:r>
            <a:r>
              <a:rPr lang="en-US" sz="4400" dirty="0" smtClean="0"/>
              <a:t> </a:t>
            </a:r>
            <a:r>
              <a:rPr lang="en-US" sz="4400" dirty="0" err="1" smtClean="0"/>
              <a:t>koju</a:t>
            </a:r>
            <a:r>
              <a:rPr lang="en-US" sz="4400" dirty="0" smtClean="0"/>
              <a:t> </a:t>
            </a:r>
            <a:r>
              <a:rPr lang="en-US" sz="4400" dirty="0" err="1" smtClean="0"/>
              <a:t>sql</a:t>
            </a:r>
            <a:r>
              <a:rPr lang="en-US" sz="4400" dirty="0" smtClean="0"/>
              <a:t> server </a:t>
            </a:r>
            <a:r>
              <a:rPr lang="en-US" sz="4400" dirty="0" err="1" smtClean="0"/>
              <a:t>odr</a:t>
            </a:r>
            <a:r>
              <a:rPr lang="sr-Latn-RS" sz="4400" dirty="0" smtClean="0"/>
              <a:t>žava</a:t>
            </a:r>
            <a:endParaRPr lang="sr-Latn-R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Sistemi za upravljanje bazama podataka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5334000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Natalija Mitić 1046</a:t>
            </a:r>
            <a:endParaRPr lang="sr-Latn-R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5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85800"/>
            <a:ext cx="3647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 smtClean="0"/>
              <a:t>Nije moguć pristup histogramu</a:t>
            </a:r>
            <a:endParaRPr lang="sr-Latn-R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24" y="4419600"/>
            <a:ext cx="3085106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52" y="3124200"/>
            <a:ext cx="3539651" cy="58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1295400"/>
            <a:ext cx="2310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F0"/>
                </a:solidFill>
              </a:rPr>
              <a:t>declare</a:t>
            </a:r>
            <a:r>
              <a:rPr lang="sr-Latn-RS" dirty="0"/>
              <a:t> @e int </a:t>
            </a:r>
          </a:p>
          <a:p>
            <a:r>
              <a:rPr lang="sr-Latn-RS" dirty="0">
                <a:solidFill>
                  <a:srgbClr val="00B0F0"/>
                </a:solidFill>
              </a:rPr>
              <a:t>set</a:t>
            </a:r>
            <a:r>
              <a:rPr lang="sr-Latn-RS" dirty="0"/>
              <a:t> @e=4 </a:t>
            </a:r>
          </a:p>
          <a:p>
            <a:r>
              <a:rPr lang="sr-Latn-RS" dirty="0">
                <a:solidFill>
                  <a:srgbClr val="00B0F0"/>
                </a:solidFill>
              </a:rPr>
              <a:t>select</a:t>
            </a:r>
            <a:r>
              <a:rPr lang="sr-Latn-RS" dirty="0"/>
              <a:t> * </a:t>
            </a:r>
            <a:r>
              <a:rPr lang="sr-Latn-RS" dirty="0">
                <a:solidFill>
                  <a:srgbClr val="00B0F0"/>
                </a:solidFill>
              </a:rPr>
              <a:t>from</a:t>
            </a:r>
            <a:r>
              <a:rPr lang="sr-Latn-RS" dirty="0"/>
              <a:t> Knjiga </a:t>
            </a:r>
          </a:p>
          <a:p>
            <a:r>
              <a:rPr lang="sr-Latn-RS" dirty="0">
                <a:solidFill>
                  <a:srgbClr val="00B0F0"/>
                </a:solidFill>
              </a:rPr>
              <a:t>where</a:t>
            </a:r>
            <a:r>
              <a:rPr lang="sr-Latn-RS" dirty="0"/>
              <a:t> Kolicina=@e; </a:t>
            </a:r>
          </a:p>
        </p:txBody>
      </p:sp>
    </p:spTree>
    <p:extLst>
      <p:ext uri="{BB962C8B-B14F-4D97-AF65-F5344CB8AC3E}">
        <p14:creationId xmlns:p14="http://schemas.microsoft.com/office/powerpoint/2010/main" val="385818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29432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00454"/>
            <a:ext cx="5969000" cy="515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666690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 smtClean="0"/>
              <a:t>Ne postoji statistika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16292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355" y="533400"/>
            <a:ext cx="3153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/>
              <a:t>Filtrirana statistika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Podskup redova tabele</a:t>
            </a:r>
            <a:endParaRPr lang="sr-Latn-RS" sz="2000" dirty="0"/>
          </a:p>
        </p:txBody>
      </p:sp>
      <p:sp>
        <p:nvSpPr>
          <p:cNvPr id="3" name="Rectangle 2"/>
          <p:cNvSpPr/>
          <p:nvPr/>
        </p:nvSpPr>
        <p:spPr>
          <a:xfrm>
            <a:off x="177325" y="1447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dirty="0">
                <a:solidFill>
                  <a:srgbClr val="00B0F0"/>
                </a:solidFill>
              </a:rPr>
              <a:t>s</a:t>
            </a:r>
            <a:r>
              <a:rPr lang="sr-Latn-RS" dirty="0" smtClean="0">
                <a:solidFill>
                  <a:srgbClr val="00B0F0"/>
                </a:solidFill>
              </a:rPr>
              <a:t>elect </a:t>
            </a:r>
            <a:r>
              <a:rPr lang="sr-Latn-RS" dirty="0"/>
              <a:t>salesamount </a:t>
            </a:r>
          </a:p>
          <a:p>
            <a:r>
              <a:rPr lang="sr-Latn-RS" dirty="0" smtClean="0">
                <a:solidFill>
                  <a:srgbClr val="00B0F0"/>
                </a:solidFill>
              </a:rPr>
              <a:t>from</a:t>
            </a:r>
            <a:r>
              <a:rPr lang="sr-Latn-RS" dirty="0" smtClean="0"/>
              <a:t> </a:t>
            </a:r>
            <a:r>
              <a:rPr lang="sr-Latn-RS" dirty="0"/>
              <a:t>employee,sales </a:t>
            </a:r>
          </a:p>
          <a:p>
            <a:r>
              <a:rPr lang="sr-Latn-RS" dirty="0" smtClean="0">
                <a:solidFill>
                  <a:srgbClr val="00B0F0"/>
                </a:solidFill>
              </a:rPr>
              <a:t>where </a:t>
            </a:r>
            <a:r>
              <a:rPr lang="sr-Latn-RS" dirty="0"/>
              <a:t>employee.empid = sales.empid </a:t>
            </a:r>
          </a:p>
          <a:p>
            <a:r>
              <a:rPr lang="sr-Latn-RS" dirty="0" smtClean="0">
                <a:solidFill>
                  <a:srgbClr val="00B0F0"/>
                </a:solidFill>
              </a:rPr>
              <a:t>and</a:t>
            </a:r>
            <a:r>
              <a:rPr lang="sr-Latn-RS" dirty="0" smtClean="0"/>
              <a:t> </a:t>
            </a:r>
            <a:r>
              <a:rPr lang="sr-Latn-RS" dirty="0"/>
              <a:t>name = 'Jelena'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37528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344" y="3219450"/>
            <a:ext cx="39147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43400" y="144749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dirty="0">
                <a:solidFill>
                  <a:srgbClr val="00B0F0"/>
                </a:solidFill>
              </a:rPr>
              <a:t>s</a:t>
            </a:r>
            <a:r>
              <a:rPr lang="sr-Latn-RS" dirty="0" smtClean="0">
                <a:solidFill>
                  <a:srgbClr val="00B0F0"/>
                </a:solidFill>
              </a:rPr>
              <a:t>elect </a:t>
            </a:r>
            <a:r>
              <a:rPr lang="sr-Latn-RS" dirty="0"/>
              <a:t>salesamount </a:t>
            </a:r>
          </a:p>
          <a:p>
            <a:r>
              <a:rPr lang="sr-Latn-RS" dirty="0" smtClean="0">
                <a:solidFill>
                  <a:srgbClr val="00B0F0"/>
                </a:solidFill>
              </a:rPr>
              <a:t>from</a:t>
            </a:r>
            <a:r>
              <a:rPr lang="sr-Latn-RS" dirty="0" smtClean="0"/>
              <a:t> </a:t>
            </a:r>
            <a:r>
              <a:rPr lang="sr-Latn-RS" dirty="0"/>
              <a:t>employee,sales </a:t>
            </a:r>
          </a:p>
          <a:p>
            <a:r>
              <a:rPr lang="sr-Latn-RS" dirty="0" smtClean="0">
                <a:solidFill>
                  <a:srgbClr val="00B0F0"/>
                </a:solidFill>
              </a:rPr>
              <a:t>where </a:t>
            </a:r>
            <a:r>
              <a:rPr lang="sr-Latn-RS" dirty="0"/>
              <a:t>employee.empid = sales.empid </a:t>
            </a:r>
          </a:p>
          <a:p>
            <a:r>
              <a:rPr lang="sr-Latn-RS" dirty="0" smtClean="0">
                <a:solidFill>
                  <a:srgbClr val="00B0F0"/>
                </a:solidFill>
              </a:rPr>
              <a:t>and</a:t>
            </a:r>
            <a:r>
              <a:rPr lang="sr-Latn-RS" dirty="0" smtClean="0"/>
              <a:t> </a:t>
            </a:r>
            <a:r>
              <a:rPr lang="sr-Latn-RS" dirty="0"/>
              <a:t>name = </a:t>
            </a:r>
            <a:r>
              <a:rPr lang="sr-Latn-RS" dirty="0" smtClean="0"/>
              <a:t>’Milan' </a:t>
            </a:r>
            <a:endParaRPr lang="sr-Latn-RS" dirty="0"/>
          </a:p>
        </p:txBody>
      </p:sp>
      <p:sp>
        <p:nvSpPr>
          <p:cNvPr id="5" name="Rectangle 4"/>
          <p:cNvSpPr/>
          <p:nvPr/>
        </p:nvSpPr>
        <p:spPr>
          <a:xfrm>
            <a:off x="323316" y="5943600"/>
            <a:ext cx="7024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00B0F0"/>
                </a:solidFill>
              </a:rPr>
              <a:t>create statistics  </a:t>
            </a:r>
            <a:r>
              <a:rPr lang="sr-Latn-RS" dirty="0"/>
              <a:t>Employee_stats_EmpID </a:t>
            </a:r>
            <a:r>
              <a:rPr lang="sr-Latn-RS" dirty="0" smtClean="0">
                <a:solidFill>
                  <a:srgbClr val="00B0F0"/>
                </a:solidFill>
              </a:rPr>
              <a:t>on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/>
              <a:t>Employee (</a:t>
            </a:r>
            <a:r>
              <a:rPr lang="en-US" dirty="0" err="1"/>
              <a:t>EmpID</a:t>
            </a:r>
            <a:r>
              <a:rPr lang="en-US" dirty="0"/>
              <a:t>) </a:t>
            </a:r>
          </a:p>
          <a:p>
            <a:r>
              <a:rPr lang="sr-Latn-RS" dirty="0" smtClean="0">
                <a:solidFill>
                  <a:srgbClr val="00B0F0"/>
                </a:solidFill>
              </a:rPr>
              <a:t>where </a:t>
            </a:r>
            <a:r>
              <a:rPr lang="sr-Latn-RS" dirty="0"/>
              <a:t>name</a:t>
            </a:r>
            <a:r>
              <a:rPr lang="sr-Latn-RS" dirty="0">
                <a:solidFill>
                  <a:srgbClr val="00B0F0"/>
                </a:solidFill>
              </a:rPr>
              <a:t> </a:t>
            </a:r>
            <a:r>
              <a:rPr lang="sr-Latn-RS" dirty="0"/>
              <a:t>= 'Jelena' </a:t>
            </a:r>
          </a:p>
        </p:txBody>
      </p:sp>
    </p:spTree>
    <p:extLst>
      <p:ext uri="{BB962C8B-B14F-4D97-AF65-F5344CB8AC3E}">
        <p14:creationId xmlns:p14="http://schemas.microsoft.com/office/powerpoint/2010/main" val="322676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8033"/>
            <a:ext cx="3048000" cy="170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2317750"/>
            <a:ext cx="62230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02150"/>
            <a:ext cx="60960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65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0"/>
            <a:ext cx="3419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/>
              <a:t>Inkrementalna statistika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Statistika nad particijama</a:t>
            </a:r>
            <a:endParaRPr lang="sr-Latn-R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47720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86400" y="36659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Stablo statistike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1440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533400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FF33CC"/>
                </a:solidFill>
              </a:rPr>
              <a:t>update </a:t>
            </a:r>
            <a:r>
              <a:rPr lang="sr-Latn-RS" dirty="0">
                <a:solidFill>
                  <a:srgbClr val="00B0F0"/>
                </a:solidFill>
              </a:rPr>
              <a:t>statistics </a:t>
            </a:r>
            <a:r>
              <a:rPr lang="sr-Latn-RS" dirty="0"/>
              <a:t>[korisnik] (incstat) </a:t>
            </a:r>
          </a:p>
          <a:p>
            <a:r>
              <a:rPr lang="en-US" dirty="0">
                <a:solidFill>
                  <a:srgbClr val="00B0F0"/>
                </a:solidFill>
              </a:rPr>
              <a:t>with </a:t>
            </a:r>
            <a:r>
              <a:rPr lang="en-US" dirty="0" smtClean="0">
                <a:solidFill>
                  <a:srgbClr val="00B0F0"/>
                </a:solidFill>
              </a:rPr>
              <a:t>resample </a:t>
            </a:r>
            <a:r>
              <a:rPr lang="en-US" dirty="0">
                <a:solidFill>
                  <a:srgbClr val="00B0F0"/>
                </a:solidFill>
              </a:rPr>
              <a:t>on </a:t>
            </a:r>
            <a:r>
              <a:rPr lang="en-US" dirty="0">
                <a:solidFill>
                  <a:srgbClr val="00B050"/>
                </a:solidFill>
              </a:rPr>
              <a:t>partitions</a:t>
            </a:r>
            <a:r>
              <a:rPr lang="en-US" dirty="0"/>
              <a:t> (4) </a:t>
            </a:r>
          </a:p>
          <a:p>
            <a:endParaRPr lang="sr-Latn-R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69" y="1828800"/>
            <a:ext cx="4162229" cy="174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4" y="4077056"/>
            <a:ext cx="4109884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86400" y="251580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Ažuriranje particije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473059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Ažuriranje potpunim skeniranjem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0034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67335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R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Hvala na pažnji!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667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199" y="685800"/>
            <a:ext cx="64299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Statistika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Optimizacija upita – stanje tabela kojima se pristupa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Procena kardinalnosti</a:t>
            </a:r>
          </a:p>
          <a:p>
            <a:endParaRPr lang="sr-Latn-RS" dirty="0" smtClean="0"/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40" y="2590800"/>
            <a:ext cx="4403890" cy="287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5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685800"/>
            <a:ext cx="49648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Statistički podaci – distribucija i gustina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Statistika indeksa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Statistika kolona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Histogram</a:t>
            </a:r>
            <a:endParaRPr lang="sr-Latn-R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38" y="2667000"/>
            <a:ext cx="5158740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0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"/>
            <a:ext cx="4292906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863092"/>
            <a:ext cx="5415542" cy="37666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3901155"/>
            <a:ext cx="3379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 smtClean="0"/>
              <a:t>Histogram kod SQL Servera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16387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959893"/>
            <a:ext cx="3657600" cy="60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85800"/>
            <a:ext cx="32993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Kreiranje histograma</a:t>
            </a:r>
          </a:p>
          <a:p>
            <a:endParaRPr lang="sr-Latn-RS" sz="2000" dirty="0" smtClean="0"/>
          </a:p>
          <a:p>
            <a:pPr marL="342900" indent="-342900">
              <a:buAutoNum type="arabicPeriod"/>
            </a:pPr>
            <a:r>
              <a:rPr lang="sr-Latn-RS" sz="2000" dirty="0" smtClean="0"/>
              <a:t>Inicijalizacija histograma</a:t>
            </a:r>
          </a:p>
          <a:p>
            <a:pPr marL="342900" indent="-342900">
              <a:buAutoNum type="arabicPeriod"/>
            </a:pPr>
            <a:r>
              <a:rPr lang="sr-Latn-RS" sz="2000" dirty="0" smtClean="0"/>
              <a:t>Skeniranje i spajanje</a:t>
            </a:r>
          </a:p>
          <a:p>
            <a:pPr marL="342900" indent="-342900">
              <a:buAutoNum type="arabicPeriod"/>
            </a:pPr>
            <a:r>
              <a:rPr lang="sr-Latn-RS" sz="2000" dirty="0" smtClean="0"/>
              <a:t>Integracija histograma</a:t>
            </a:r>
            <a:endParaRPr lang="sr-Latn-R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502611"/>
            <a:ext cx="2155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Vektor gustine</a:t>
            </a:r>
            <a:endParaRPr lang="sr-Latn-R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795468"/>
            <a:ext cx="3194614" cy="932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325" y="4876800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Statistika nad jednom kolonom</a:t>
            </a:r>
            <a:endParaRPr lang="sr-Latn-RS" dirty="0"/>
          </a:p>
        </p:txBody>
      </p:sp>
      <p:sp>
        <p:nvSpPr>
          <p:cNvPr id="7" name="TextBox 6"/>
          <p:cNvSpPr txBox="1"/>
          <p:nvPr/>
        </p:nvSpPr>
        <p:spPr>
          <a:xfrm>
            <a:off x="5112940" y="48768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Statistika nad tri kolone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7128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108" y="609600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/>
              <a:t>Upotreba statistike</a:t>
            </a:r>
            <a:endParaRPr lang="sr-Latn-RS" sz="2400" dirty="0"/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dirty="0">
                <a:solidFill>
                  <a:srgbClr val="00B0F0"/>
                </a:solidFill>
              </a:rPr>
              <a:t>select </a:t>
            </a:r>
            <a:r>
              <a:rPr lang="sr-Latn-RS" dirty="0"/>
              <a:t>* </a:t>
            </a:r>
            <a:r>
              <a:rPr lang="sr-Latn-RS" dirty="0">
                <a:solidFill>
                  <a:srgbClr val="00B0F0"/>
                </a:solidFill>
              </a:rPr>
              <a:t>from</a:t>
            </a:r>
            <a:r>
              <a:rPr lang="sr-Latn-RS" dirty="0"/>
              <a:t> Knjiga </a:t>
            </a:r>
          </a:p>
          <a:p>
            <a:r>
              <a:rPr lang="sr-Latn-RS" dirty="0">
                <a:solidFill>
                  <a:srgbClr val="00B0F0"/>
                </a:solidFill>
              </a:rPr>
              <a:t>where</a:t>
            </a:r>
            <a:r>
              <a:rPr lang="sr-Latn-RS" dirty="0"/>
              <a:t> Kolicina=4;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8" y="2286000"/>
            <a:ext cx="27622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52650"/>
            <a:ext cx="5905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5" y="4814887"/>
            <a:ext cx="27622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4943474"/>
            <a:ext cx="59340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3925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dirty="0" smtClean="0">
                <a:solidFill>
                  <a:srgbClr val="00B0F0"/>
                </a:solidFill>
              </a:rPr>
              <a:t>select </a:t>
            </a:r>
            <a:r>
              <a:rPr lang="sr-Latn-RS" dirty="0" smtClean="0"/>
              <a:t>* </a:t>
            </a:r>
            <a:r>
              <a:rPr lang="sr-Latn-RS" dirty="0" smtClean="0">
                <a:solidFill>
                  <a:srgbClr val="00B0F0"/>
                </a:solidFill>
              </a:rPr>
              <a:t>from</a:t>
            </a:r>
            <a:r>
              <a:rPr lang="sr-Latn-RS" dirty="0" smtClean="0"/>
              <a:t> Knjiga </a:t>
            </a:r>
          </a:p>
          <a:p>
            <a:r>
              <a:rPr lang="sr-Latn-RS" dirty="0" smtClean="0">
                <a:solidFill>
                  <a:srgbClr val="00B0F0"/>
                </a:solidFill>
              </a:rPr>
              <a:t>where</a:t>
            </a:r>
            <a:r>
              <a:rPr lang="sr-Latn-RS" dirty="0" smtClean="0"/>
              <a:t> Kolicina=61; 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4525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157" y="533400"/>
            <a:ext cx="719523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/>
              <a:t>Kreiranje statistike</a:t>
            </a:r>
          </a:p>
          <a:p>
            <a:endParaRPr lang="sr-Latn-R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Automatsko kreiranje</a:t>
            </a:r>
          </a:p>
          <a:p>
            <a:endParaRPr lang="sr-Latn-RS" dirty="0" smtClean="0"/>
          </a:p>
          <a:p>
            <a:r>
              <a:rPr lang="sr-Latn-RS" dirty="0">
                <a:solidFill>
                  <a:srgbClr val="00B0F0"/>
                </a:solidFill>
              </a:rPr>
              <a:t>select</a:t>
            </a:r>
            <a:r>
              <a:rPr lang="sr-Latn-RS" dirty="0"/>
              <a:t> * from Knjiga</a:t>
            </a:r>
          </a:p>
          <a:p>
            <a:r>
              <a:rPr lang="sr-Latn-RS" dirty="0">
                <a:solidFill>
                  <a:srgbClr val="00B0F0"/>
                </a:solidFill>
              </a:rPr>
              <a:t>where</a:t>
            </a:r>
            <a:r>
              <a:rPr lang="sr-Latn-RS" dirty="0"/>
              <a:t> </a:t>
            </a:r>
            <a:r>
              <a:rPr lang="sr-Latn-RS" dirty="0" smtClean="0"/>
              <a:t>opis = </a:t>
            </a:r>
            <a:r>
              <a:rPr lang="sr-Latn-RS" dirty="0" smtClean="0">
                <a:solidFill>
                  <a:srgbClr val="FF0000"/>
                </a:solidFill>
              </a:rPr>
              <a:t>'aaa’</a:t>
            </a:r>
            <a:r>
              <a:rPr lang="sr-Latn-RS" dirty="0" smtClean="0"/>
              <a:t>;</a:t>
            </a:r>
          </a:p>
          <a:p>
            <a:endParaRPr lang="sr-Latn-RS" dirty="0">
              <a:solidFill>
                <a:srgbClr val="FF0000"/>
              </a:solidFill>
            </a:endParaRPr>
          </a:p>
          <a:p>
            <a:endParaRPr lang="sr-Latn-R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Manuelno kreiranje</a:t>
            </a:r>
          </a:p>
          <a:p>
            <a:endParaRPr lang="sr-Latn-RS" dirty="0"/>
          </a:p>
          <a:p>
            <a:r>
              <a:rPr lang="sr-Latn-RS" dirty="0" smtClean="0">
                <a:solidFill>
                  <a:srgbClr val="00B0F0"/>
                </a:solidFill>
              </a:rPr>
              <a:t>create statistics </a:t>
            </a:r>
            <a:r>
              <a:rPr lang="sr-Latn-RS" dirty="0" smtClean="0"/>
              <a:t>multistat_knjiga_zanr </a:t>
            </a:r>
            <a:r>
              <a:rPr lang="sr-Latn-RS" dirty="0" smtClean="0">
                <a:solidFill>
                  <a:srgbClr val="00B0F0"/>
                </a:solidFill>
              </a:rPr>
              <a:t>on</a:t>
            </a:r>
            <a:r>
              <a:rPr lang="sr-Latn-RS" dirty="0" smtClean="0"/>
              <a:t> Knjiga (Naslov, Autor, Zanr)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4095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3657600"/>
            <a:ext cx="613501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Manuelno ažuriranje</a:t>
            </a:r>
          </a:p>
          <a:p>
            <a:endParaRPr lang="sr-Latn-RS" dirty="0" smtClean="0"/>
          </a:p>
          <a:p>
            <a:r>
              <a:rPr lang="en-US" dirty="0">
                <a:solidFill>
                  <a:srgbClr val="FF33CC"/>
                </a:solidFill>
              </a:rPr>
              <a:t>update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statistics</a:t>
            </a:r>
            <a:r>
              <a:rPr lang="en-US" dirty="0"/>
              <a:t> </a:t>
            </a:r>
            <a:r>
              <a:rPr lang="en-US" dirty="0" err="1"/>
              <a:t>Knjiga</a:t>
            </a:r>
            <a:r>
              <a:rPr lang="en-US" dirty="0"/>
              <a:t> </a:t>
            </a:r>
            <a:r>
              <a:rPr lang="en-US" dirty="0" err="1"/>
              <a:t>incstat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with </a:t>
            </a:r>
            <a:r>
              <a:rPr lang="en-US" dirty="0" err="1">
                <a:solidFill>
                  <a:srgbClr val="00B0F0"/>
                </a:solidFill>
              </a:rPr>
              <a:t>fullscan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endParaRPr lang="sr-Latn-RS" dirty="0" smtClean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FF33CC"/>
                </a:solidFill>
              </a:rPr>
              <a:t>update</a:t>
            </a:r>
            <a:r>
              <a:rPr lang="en-US" dirty="0">
                <a:solidFill>
                  <a:srgbClr val="00B0F0"/>
                </a:solidFill>
              </a:rPr>
              <a:t> statistics </a:t>
            </a:r>
            <a:r>
              <a:rPr lang="en-US" dirty="0" err="1"/>
              <a:t>Knjiga</a:t>
            </a:r>
            <a:r>
              <a:rPr lang="en-US" dirty="0"/>
              <a:t> </a:t>
            </a:r>
            <a:r>
              <a:rPr lang="en-US" dirty="0" err="1"/>
              <a:t>brojKnjiga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with sample 10 percent </a:t>
            </a:r>
            <a:endParaRPr lang="sr-Latn-RS" dirty="0" smtClean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FF33CC"/>
                </a:solidFill>
              </a:rPr>
              <a:t>update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statistics</a:t>
            </a:r>
            <a:r>
              <a:rPr lang="en-US" dirty="0"/>
              <a:t> </a:t>
            </a:r>
            <a:r>
              <a:rPr lang="en-US" dirty="0" err="1"/>
              <a:t>Knjiga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with </a:t>
            </a:r>
            <a:r>
              <a:rPr lang="en-US" dirty="0" err="1">
                <a:solidFill>
                  <a:srgbClr val="00B0F0"/>
                </a:solidFill>
              </a:rPr>
              <a:t>fullscan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columns</a:t>
            </a:r>
            <a:r>
              <a:rPr lang="en-US" dirty="0"/>
              <a:t> </a:t>
            </a:r>
            <a:endParaRPr lang="sr-Latn-RS" dirty="0" smtClean="0"/>
          </a:p>
          <a:p>
            <a:r>
              <a:rPr lang="sr-Latn-RS" i="1" dirty="0"/>
              <a:t>sp_updatestats 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609600"/>
            <a:ext cx="9188734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/>
              <a:t>Ažuriranje statistike</a:t>
            </a:r>
          </a:p>
          <a:p>
            <a:endParaRPr lang="sr-Latn-R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Automatsko ažuriranje</a:t>
            </a:r>
          </a:p>
          <a:p>
            <a:endParaRPr lang="sr-Latn-R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Kada se u tabelu bez ijednog reda doda red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Kada </a:t>
            </a:r>
            <a:r>
              <a:rPr lang="sr-Latn-RS" sz="2000" dirty="0"/>
              <a:t>se 500 redova promeni u tabeli koja ima manje od 500 redova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 dirty="0" smtClean="0"/>
              <a:t>Kada </a:t>
            </a:r>
            <a:r>
              <a:rPr lang="sr-Latn-RS" sz="2000" dirty="0"/>
              <a:t>se promeni 500 + 20% redova u tabeli koja ima više od 500 </a:t>
            </a:r>
            <a:r>
              <a:rPr lang="sr-Latn-RS" sz="2000" dirty="0" smtClean="0"/>
              <a:t>redova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Sinhrono i asinhrono ažuriranje </a:t>
            </a:r>
            <a:endParaRPr lang="sr-Latn-RS" sz="2000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4454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09600"/>
            <a:ext cx="544892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400" dirty="0" smtClean="0"/>
              <a:t>Kada kreirati statistiku?</a:t>
            </a:r>
          </a:p>
          <a:p>
            <a:endParaRPr lang="sr-Latn-R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Predikat upita sadrži više povezanih kolona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RS" sz="2000" dirty="0" smtClean="0"/>
              <a:t>Tabela </a:t>
            </a:r>
            <a:r>
              <a:rPr lang="sr-Latn-RS" sz="2000" i="1" dirty="0" smtClean="0"/>
              <a:t>Knjiga</a:t>
            </a:r>
            <a:r>
              <a:rPr lang="sr-Latn-RS" sz="2000" dirty="0" smtClean="0"/>
              <a:t> ima 991 red</a:t>
            </a:r>
            <a:endParaRPr lang="sr-Latn-R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93" y="2528888"/>
            <a:ext cx="3775333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93" y="3696679"/>
            <a:ext cx="37719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52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128</TotalTime>
  <Words>286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Interna statistika koju sql server održava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statistika koju sql server održava</dc:title>
  <dc:creator>korisnik</dc:creator>
  <cp:lastModifiedBy>korisnik</cp:lastModifiedBy>
  <cp:revision>10</cp:revision>
  <dcterms:created xsi:type="dcterms:W3CDTF">2020-04-20T19:26:41Z</dcterms:created>
  <dcterms:modified xsi:type="dcterms:W3CDTF">2020-04-20T21:35:27Z</dcterms:modified>
</cp:coreProperties>
</file>