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331C06-B20C-463D-B552-15178EA8F15B}" type="datetimeFigureOut">
              <a:rPr lang="sr-Latn-RS" smtClean="0"/>
              <a:t>25.8.2020</a:t>
            </a:fld>
            <a:endParaRPr lang="sr-Latn-R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BAB4D3F-935A-4128-98A3-E99463BAAAAE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ctr"/>
            <a:r>
              <a:rPr lang="sr-Latn-RS" b="0" dirty="0"/>
              <a:t/>
            </a:r>
            <a:br>
              <a:rPr lang="sr-Latn-RS" b="0" dirty="0"/>
            </a:br>
            <a:r>
              <a:rPr lang="sr-Latn-RS" b="0" dirty="0"/>
              <a:t> </a:t>
            </a:r>
            <a:r>
              <a:rPr lang="sr-Latn-RS" sz="3100" dirty="0"/>
              <a:t>Tekstualna steganografija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(</a:t>
            </a:r>
            <a:r>
              <a:rPr lang="sr-Latn-RS" sz="3100" dirty="0" smtClean="0"/>
              <a:t>Metode </a:t>
            </a:r>
            <a:r>
              <a:rPr lang="sr-Latn-RS" sz="3100" dirty="0"/>
              <a:t>sakrivanja teksta korišćenjem praznog prostora i nevidljivih karaktera u Word dokumentima </a:t>
            </a:r>
            <a:r>
              <a:rPr lang="en-US" sz="3100" dirty="0" smtClean="0"/>
              <a:t>)</a:t>
            </a:r>
            <a:endParaRPr lang="sr-Latn-R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7772400" cy="1199704"/>
          </a:xfrm>
        </p:spPr>
        <p:txBody>
          <a:bodyPr>
            <a:normAutofit fontScale="92500" lnSpcReduction="20000"/>
          </a:bodyPr>
          <a:lstStyle/>
          <a:p>
            <a:endParaRPr lang="sr-Latn-RS" dirty="0" smtClean="0"/>
          </a:p>
          <a:p>
            <a:endParaRPr lang="sr-Latn-RS" dirty="0"/>
          </a:p>
          <a:p>
            <a:r>
              <a:rPr lang="en-US" dirty="0" err="1" smtClean="0"/>
              <a:t>Natalija</a:t>
            </a:r>
            <a:r>
              <a:rPr lang="en-US" dirty="0" smtClean="0"/>
              <a:t> </a:t>
            </a:r>
            <a:r>
              <a:rPr lang="en-US" dirty="0" err="1" smtClean="0"/>
              <a:t>Miti</a:t>
            </a:r>
            <a:r>
              <a:rPr lang="sr-Latn-RS" dirty="0" smtClean="0"/>
              <a:t>ć, 1046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869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Digitalna forenzika</a:t>
            </a:r>
            <a:endParaRPr lang="sr-Latn-R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227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648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7" y="3399090"/>
            <a:ext cx="762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42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b="1" dirty="0"/>
              <a:t>Metoda blanko znakova kod neporavnatog teksta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311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i="1" dirty="0" smtClean="0"/>
              <a:t>Kapacitet: k </a:t>
            </a:r>
            <a:r>
              <a:rPr lang="sr-Latn-RS" i="1" dirty="0"/>
              <a:t>= br. reči – 1 </a:t>
            </a:r>
            <a:endParaRPr lang="sr-Latn-R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66" y="1447800"/>
            <a:ext cx="79438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18" y="3886200"/>
            <a:ext cx="77152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56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karaktera koji nemaju tekstualni trag </a:t>
            </a:r>
            <a:endParaRPr 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764" y="819090"/>
            <a:ext cx="4035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000" b="1" dirty="0"/>
              <a:t>ZWC i blanko karakter metoda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764" y="2198132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000" i="1" dirty="0" smtClean="0"/>
              <a:t>Kapacitet: k </a:t>
            </a:r>
            <a:r>
              <a:rPr lang="sr-Latn-RS" sz="2000" i="1" dirty="0"/>
              <a:t>= br. razmaka*2 </a:t>
            </a:r>
            <a:endParaRPr lang="sr-Latn-RS" sz="2000" dirty="0"/>
          </a:p>
        </p:txBody>
      </p:sp>
      <p:sp>
        <p:nvSpPr>
          <p:cNvPr id="5" name="Rectangle 4"/>
          <p:cNvSpPr/>
          <p:nvPr/>
        </p:nvSpPr>
        <p:spPr>
          <a:xfrm>
            <a:off x="173764" y="1752600"/>
            <a:ext cx="4241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ZWC -</a:t>
            </a:r>
            <a:r>
              <a:rPr lang="pl-PL" sz="2000" dirty="0" smtClean="0"/>
              <a:t> </a:t>
            </a:r>
            <a:r>
              <a:rPr lang="pl-PL" sz="2000" dirty="0"/>
              <a:t>Unicode znak (U + 200B</a:t>
            </a:r>
            <a:r>
              <a:rPr lang="pl-PL" sz="2000" dirty="0" smtClean="0"/>
              <a:t>) </a:t>
            </a:r>
            <a:endParaRPr lang="sr-Latn-R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26276"/>
            <a:ext cx="42767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20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2" y="2209800"/>
            <a:ext cx="75342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52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783" y="304800"/>
            <a:ext cx="4939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000" b="1" dirty="0"/>
              <a:t>Metoda korišćenja nevidljivih simbola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55259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7783" y="990600"/>
            <a:ext cx="3985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000" i="1" dirty="0" smtClean="0"/>
              <a:t>Kapacitet: k </a:t>
            </a:r>
            <a:r>
              <a:rPr lang="sr-Latn-RS" sz="2000" i="1" dirty="0"/>
              <a:t>= br. karaktera*4 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6578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85800"/>
            <a:ext cx="17049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77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72534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Kompresija tajne poruke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066800"/>
            <a:ext cx="2929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000" b="1" dirty="0"/>
              <a:t>Hafmanovo kodiranje </a:t>
            </a:r>
            <a:endParaRPr lang="sr-Latn-R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013" y="2286000"/>
            <a:ext cx="25812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11" y="4648200"/>
            <a:ext cx="34290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57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611" y="381000"/>
            <a:ext cx="3256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000" b="1" dirty="0"/>
              <a:t>Kompresija po grupama </a:t>
            </a:r>
            <a:endParaRPr lang="sr-Latn-R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40" y="1905000"/>
            <a:ext cx="599323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6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Enkripcija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2005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3962400"/>
            <a:ext cx="76485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22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r-Latn-R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HVALA NA PAŽNJI!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75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603903"/>
            <a:ext cx="726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Steganografija - </a:t>
            </a:r>
            <a:r>
              <a:rPr lang="sr-Latn-RS" sz="2000" i="1" dirty="0"/>
              <a:t>steganos </a:t>
            </a:r>
            <a:r>
              <a:rPr lang="sr-Latn-RS" sz="2000" dirty="0"/>
              <a:t>(skriveno) i </a:t>
            </a:r>
            <a:r>
              <a:rPr lang="sr-Latn-RS" sz="2000" i="1" dirty="0"/>
              <a:t>graphein </a:t>
            </a:r>
            <a:r>
              <a:rPr lang="sr-Latn-RS" sz="2000" dirty="0"/>
              <a:t>(pisanje)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764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i="1" dirty="0"/>
              <a:t>steganografski_medij = tajna_poruka + nosilac poruke + steganografski_ključ </a:t>
            </a:r>
            <a:endParaRPr lang="sr-Latn-R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95" y="2971800"/>
            <a:ext cx="6421603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9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41274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/>
              <a:t>Pomoću steganografije informacije je moguće skriti unutar: </a:t>
            </a:r>
            <a:endParaRPr lang="en-US" sz="2000" dirty="0" smtClean="0"/>
          </a:p>
          <a:p>
            <a:endParaRPr lang="sr-Latn-R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Slike-fotografije </a:t>
            </a:r>
            <a:r>
              <a:rPr lang="sr-Latn-RS" sz="2000" dirty="0"/>
              <a:t>(.bmp, .gif, .jpeg i sl.)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Video </a:t>
            </a:r>
            <a:r>
              <a:rPr lang="sr-Latn-RS" sz="2000" dirty="0"/>
              <a:t>fajla (.avi, .mpg, .vob i sl.)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Audio </a:t>
            </a:r>
            <a:r>
              <a:rPr lang="it-IT" sz="2000" dirty="0"/>
              <a:t>fajla (.mp3, .midi, .wav, .wma i sl.)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Datoteke </a:t>
            </a:r>
            <a:r>
              <a:rPr lang="sr-Latn-RS" sz="2000" dirty="0"/>
              <a:t>(.doc, .xls, .ppt, .txt i sl.)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Bilo </a:t>
            </a:r>
            <a:r>
              <a:rPr lang="sr-Latn-RS" sz="2000" dirty="0"/>
              <a:t>kojeg binarnog fajla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9853" y="272534"/>
            <a:ext cx="4498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Kompjuterska steganografija</a:t>
            </a:r>
            <a:endParaRPr 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858161"/>
            <a:ext cx="6934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/>
              <a:t>T</a:t>
            </a:r>
            <a:r>
              <a:rPr lang="sr-Latn-RS" sz="2000" dirty="0" smtClean="0"/>
              <a:t>ehnike za </a:t>
            </a:r>
            <a:r>
              <a:rPr lang="sr-Latn-RS" sz="2000" dirty="0"/>
              <a:t>skrivanje informacija u </a:t>
            </a:r>
            <a:r>
              <a:rPr lang="sr-Latn-RS" sz="2000" dirty="0" smtClean="0"/>
              <a:t>datotekama</a:t>
            </a:r>
            <a:r>
              <a:rPr lang="sr-Latn-RS" sz="2000" dirty="0" smtClean="0"/>
              <a:t>:</a:t>
            </a:r>
            <a:endParaRPr lang="en-US" sz="2000" dirty="0" smtClean="0"/>
          </a:p>
          <a:p>
            <a:endParaRPr lang="sr-Latn-R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Ubacivanje </a:t>
            </a: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Zamena </a:t>
            </a:r>
            <a:endParaRPr lang="sr-Latn-R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Generisanje 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91491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0335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Tekstualna steganografija</a:t>
            </a:r>
            <a:endParaRPr 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071" y="1351508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sz="2000" dirty="0" smtClean="0"/>
              <a:t>Kategorije </a:t>
            </a:r>
            <a:r>
              <a:rPr lang="sr-Latn-RS" sz="2000" dirty="0"/>
              <a:t>steganografije teksta</a:t>
            </a:r>
            <a:r>
              <a:rPr lang="sr-Latn-RS" sz="2000" dirty="0" smtClean="0"/>
              <a:t>:</a:t>
            </a:r>
            <a:endParaRPr lang="en-US" sz="2000" dirty="0" smtClean="0"/>
          </a:p>
          <a:p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sr-Latn-RS" sz="2000" dirty="0" smtClean="0"/>
              <a:t>etode </a:t>
            </a:r>
            <a:r>
              <a:rPr lang="sr-Latn-RS" sz="2000" dirty="0"/>
              <a:t>zasnovane na </a:t>
            </a:r>
            <a:r>
              <a:rPr lang="sr-Latn-RS" sz="2000" dirty="0" smtClean="0"/>
              <a:t>formatu </a:t>
            </a: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sr-Latn-RS" sz="2000" dirty="0" smtClean="0"/>
              <a:t>lučajna </a:t>
            </a:r>
            <a:r>
              <a:rPr lang="sr-Latn-RS" sz="2000" dirty="0"/>
              <a:t>i statistička generacija </a:t>
            </a:r>
            <a:endParaRPr lang="sr-Latn-R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sr-Latn-RS" sz="2000" dirty="0" smtClean="0"/>
              <a:t>ingvističke </a:t>
            </a:r>
            <a:r>
              <a:rPr lang="sr-Latn-RS" sz="2000" dirty="0" smtClean="0"/>
              <a:t>metode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sr-Latn-RS" sz="2000" dirty="0" smtClean="0"/>
              <a:t>intaksna </a:t>
            </a:r>
            <a:r>
              <a:rPr lang="sr-Latn-RS" sz="2000" dirty="0" smtClean="0"/>
              <a:t>metoda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sr-Latn-RS" sz="2000" dirty="0" smtClean="0"/>
              <a:t>emantička </a:t>
            </a:r>
            <a:r>
              <a:rPr lang="sr-Latn-RS" sz="2000" dirty="0" smtClean="0"/>
              <a:t>metoda 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9147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788" y="304800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Postojeći pristupi</a:t>
            </a:r>
            <a:endParaRPr 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537841"/>
            <a:ext cx="5738811" cy="184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151974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Metoda akronima</a:t>
            </a:r>
            <a:endParaRPr lang="sr-Latn-R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" y="4178524"/>
            <a:ext cx="5600700" cy="153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799" y="3778415"/>
            <a:ext cx="4121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Metoda promene spelovanja </a:t>
            </a:r>
          </a:p>
        </p:txBody>
      </p:sp>
    </p:spTree>
    <p:extLst>
      <p:ext uri="{BB962C8B-B14F-4D97-AF65-F5344CB8AC3E}">
        <p14:creationId xmlns:p14="http://schemas.microsoft.com/office/powerpoint/2010/main" val="51107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558" y="228600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/>
              <a:t>Metoda pomeranja linija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3" y="597932"/>
            <a:ext cx="38671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6558" y="1611868"/>
            <a:ext cx="410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Metoda kodiranja karakteristika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558" y="2221468"/>
            <a:ext cx="393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Metoda zasnovana na krivama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559341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558" y="397406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HTML </a:t>
            </a:r>
            <a:r>
              <a:rPr lang="sr-Latn-RS" sz="2000" dirty="0"/>
              <a:t>metoda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4572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/>
              <a:t>&lt;img src=g1.jpg&gt;&lt;/img&gt; </a:t>
            </a:r>
          </a:p>
          <a:p>
            <a:r>
              <a:rPr lang="sr-Latn-RS" dirty="0"/>
              <a:t>&lt;img src=g2.jpg/&gt; </a:t>
            </a:r>
          </a:p>
          <a:p>
            <a:r>
              <a:rPr lang="sr-Latn-RS" dirty="0"/>
              <a:t>&lt;img src=g3.jpg/&gt; </a:t>
            </a:r>
          </a:p>
          <a:p>
            <a:r>
              <a:rPr lang="sr-Latn-RS" dirty="0"/>
              <a:t>&lt;img src=g4.jpg/&gt; </a:t>
            </a:r>
          </a:p>
          <a:p>
            <a:r>
              <a:rPr lang="sr-Latn-RS" dirty="0"/>
              <a:t>&lt;img src=g5.jpg&gt;&lt;/img&gt; </a:t>
            </a:r>
          </a:p>
        </p:txBody>
      </p:sp>
    </p:spTree>
    <p:extLst>
      <p:ext uri="{BB962C8B-B14F-4D97-AF65-F5344CB8AC3E}">
        <p14:creationId xmlns:p14="http://schemas.microsoft.com/office/powerpoint/2010/main" val="252960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Kriterijumi skrivanja teksta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64337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2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856" y="301951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blanko znakova</a:t>
            </a:r>
            <a:endParaRPr 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856" y="1216351"/>
            <a:ext cx="7029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/>
              <a:t>Metoda blanko znakova kod poravnatog teksta </a:t>
            </a:r>
            <a:endParaRPr lang="sr-Latn-R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8008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62000" y="3951006"/>
                <a:ext cx="7239000" cy="1668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r-Latn-RS" sz="2000" dirty="0" smtClean="0"/>
                  <a:t>Kapacitet: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sz="2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sr-Latn-RS" sz="20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sr-Latn-R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sr-Latn-R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sr-Latn-RS" sz="2000" i="1">
                            <a:latin typeface="Cambria Math"/>
                          </a:rPr>
                          <m:t>𝑛</m:t>
                        </m:r>
                        <m:r>
                          <a:rPr lang="sr-Latn-R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r-Latn-RS" sz="2000" i="1">
                            <a:latin typeface="Cambria Math"/>
                          </a:rPr>
                          <m:t>𝑏𝑟</m:t>
                        </m:r>
                        <m:r>
                          <a:rPr lang="sr-Latn-RS" sz="2000" i="1">
                            <a:latin typeface="Cambria Math"/>
                          </a:rPr>
                          <m:t>. </m:t>
                        </m:r>
                        <m:r>
                          <a:rPr lang="sr-Latn-RS" sz="2000" i="1">
                            <a:latin typeface="Cambria Math"/>
                          </a:rPr>
                          <m:t>𝑙𝑖𝑛𝑖𝑗𝑎</m:t>
                        </m:r>
                      </m:sup>
                      <m:e>
                        <m:sSub>
                          <m:sSubPr>
                            <m:ctrlPr>
                              <a:rPr lang="sr-Latn-R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r-Latn-R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r-Latn-RS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sr-Latn-RS" sz="2000" i="1">
                        <a:latin typeface="Cambria Math"/>
                      </a:rPr>
                      <m:t> </m:t>
                    </m:r>
                  </m:oMath>
                </a14:m>
                <a:endParaRPr lang="sr-Latn-RS" sz="2000" i="1" dirty="0" smtClean="0"/>
              </a:p>
              <a:p>
                <a:r>
                  <a:rPr lang="sr-Latn-RS" sz="2000" i="1" dirty="0" smtClean="0"/>
                  <a:t>x </a:t>
                </a:r>
                <a:r>
                  <a:rPr lang="sr-Latn-RS" sz="2000" i="1" dirty="0"/>
                  <a:t>= br. reči u liniji – 1</a:t>
                </a:r>
                <a:r>
                  <a:rPr lang="sr-Latn-RS" sz="2000" dirty="0"/>
                  <a:t> za neparan broj reči, odnosno </a:t>
                </a:r>
                <a:endParaRPr lang="sr-Latn-RS" sz="2000" dirty="0" smtClean="0"/>
              </a:p>
              <a:p>
                <a:r>
                  <a:rPr lang="sr-Latn-RS" sz="2000" i="1" dirty="0" smtClean="0"/>
                  <a:t>x </a:t>
                </a:r>
                <a:r>
                  <a:rPr lang="sr-Latn-RS" sz="2000" i="1" dirty="0"/>
                  <a:t>= br. reči u liniji – 2 </a:t>
                </a:r>
                <a:r>
                  <a:rPr lang="sr-Latn-RS" sz="2000" dirty="0"/>
                  <a:t>za paran broj reči</a:t>
                </a:r>
                <a:r>
                  <a:rPr lang="sr-Latn-RS" sz="2000" dirty="0" smtClean="0"/>
                  <a:t>.</a:t>
                </a:r>
              </a:p>
              <a:p>
                <a:r>
                  <a:rPr lang="sr-Latn-RS" sz="2000" dirty="0"/>
                  <a:t>k = 𝑘𝑠</a:t>
                </a:r>
                <a:r>
                  <a:rPr lang="sr-Latn-RS" sz="2000" i="1" dirty="0"/>
                  <a:t>/</a:t>
                </a:r>
                <a:r>
                  <a:rPr lang="sr-Latn-RS" sz="2000" i="1" dirty="0" smtClean="0"/>
                  <a:t>2</a:t>
                </a:r>
                <a:endParaRPr lang="sr-Latn-RS" sz="2000" dirty="0"/>
              </a:p>
              <a:p>
                <a:endParaRPr lang="sr-Latn-R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51006"/>
                <a:ext cx="7239000" cy="1668470"/>
              </a:xfrm>
              <a:prstGeom prst="rect">
                <a:avLst/>
              </a:prstGeom>
              <a:blipFill rotWithShape="1">
                <a:blip r:embed="rId3"/>
                <a:stretch>
                  <a:fillRect l="-842" t="-26642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6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76200"/>
            <a:ext cx="4927600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405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702</TotalTime>
  <Words>307</Words>
  <Application>Microsoft Office PowerPoint</Application>
  <PresentationFormat>On-screen Show (4:3)</PresentationFormat>
  <Paragraphs>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  Tekstualna steganografija  (Metode sakrivanja teksta korišćenjem praznog prostora i nevidljivih karaktera u Word dokumentima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Tekstualna steganografija  (Metode sakrivanja teksta korišćenjem praznog prostora i nevidljivih karaktera u Word dokumentima )</dc:title>
  <dc:creator>korisnik</dc:creator>
  <cp:lastModifiedBy>korisnik</cp:lastModifiedBy>
  <cp:revision>22</cp:revision>
  <dcterms:created xsi:type="dcterms:W3CDTF">2020-08-24T10:51:30Z</dcterms:created>
  <dcterms:modified xsi:type="dcterms:W3CDTF">2020-08-25T17:06:25Z</dcterms:modified>
</cp:coreProperties>
</file>