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3" r:id="rId4"/>
    <p:sldId id="420" r:id="rId5"/>
    <p:sldId id="415" r:id="rId6"/>
    <p:sldId id="274" r:id="rId7"/>
    <p:sldId id="433" r:id="rId8"/>
    <p:sldId id="428" r:id="rId9"/>
    <p:sldId id="429" r:id="rId10"/>
    <p:sldId id="430" r:id="rId11"/>
    <p:sldId id="416" r:id="rId12"/>
    <p:sldId id="272" r:id="rId13"/>
    <p:sldId id="431" r:id="rId14"/>
    <p:sldId id="43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04DA-6488-0846-949D-F60872672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43721-1B63-B34D-AE70-E812D35AC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8F93-EE29-D04A-A8C3-078D5047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65BC-6E23-5347-88B1-79BF189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06D3-30D5-9343-974A-DB2B10E3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90C-BDF0-DF41-B664-9EDB5B33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50D97-CD2F-7C4F-A580-3A8BB6A6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63CF-853B-E24E-8E91-4B4A6B0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3703-1605-434D-B630-C173638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9BA-441E-5345-A759-0016490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DB478-2EAD-B54A-945B-87026DBDD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E1084-40CF-FB40-9DA5-0DEF7656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7E8E-C2E9-5F4C-BCFD-49D76C1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5C9C-6DF7-6946-8C08-E94AD13A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6E3D-5E55-C44E-8A55-343060EE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74EB-69FC-8045-963D-16A1975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F923-FDB6-DE4B-B406-FC2C54BE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59D0-F564-2844-8E22-8A1C24B5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25A0-3C91-2E4D-AA52-89D8A10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46C1-ADEE-EE4C-BEAA-EF44C532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D94-2D6D-B846-92FD-D12B714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C60A-3110-0F42-8DFB-15F8F050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C1D4-F643-7B47-8A70-49500BD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C653-5815-5A40-9028-3363EB0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11D6-FEF5-3B4F-BCC6-BACA6B8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AE72-559F-AE41-A1C0-F04D65A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DB2B-FE31-064A-B5A5-56FE711C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52426-3EFB-CA4E-A6E7-17464899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E31EE-AD2E-1B41-B040-D9D187A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D7E6E-7852-064B-9F8D-927BED5B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7DCE-96EF-6C49-9CCE-EAE096EF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D24C-E09F-6B43-83C0-4396126B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4893-3021-B648-A22F-8ACE1D7C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F78F6-7B21-5D40-A921-883F3F172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C07A2-2B9B-4641-9ED5-9BDA2510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AE7E-04F5-DA4E-A5C9-AED726F96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550BB-E008-6B43-AD69-2B22EBE1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E0855-5681-AE43-8E0E-410458CE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F4D70-2750-4143-96E0-0AE1B9ED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1F7C-1FCE-814B-B376-7047324A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E9F29-F27F-7141-9D22-89D49490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2A8D9-2563-DF4C-9555-DB3037FF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39EAC-E5E6-2447-BB14-4B15700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28C60-C876-954C-9A9C-414CE70F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7C176-D179-7044-8956-E3AC3309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CA9C-9336-304D-A819-D3EBB593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51C2-57BF-6E43-84E5-66D27AEA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02BE-A827-E24E-8E66-1EE44318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88A4B-2C64-A642-90A2-81A33167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133B-8027-6143-9537-35D012A3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FEA7-4D53-0549-BB46-B202BA52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1F53E-10EA-234F-8D5E-1747A32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39DC-2558-EE48-892C-6E0A0B0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15937-E956-E349-9B3C-33990DAEC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8D5E-D240-0C42-A7AB-856264D4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8C7D8-E620-B340-A69E-FA8110A4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9613-B756-EA4F-9454-58AF31E2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046D-A751-664B-85AE-B81A0EB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EF730-EC0B-D249-8956-4CEF48F6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0917-D613-8B4B-93B2-81861CA5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1D5-80B8-BA49-BF4E-B4336691D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AECF-D5FA-FB4F-B3E2-3DA39170BA1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FAB7-9F76-8C49-B3FE-18663A78C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4AE4-1BA7-8B47-8721-E2628FFA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B15-0A7F-BD4F-AFC3-84A08D55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51AA-6577-8F4C-A58B-E1E250D4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Annotation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77C0FB-2817-6149-AD58-1037125CF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6603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Inferring function from position-sensitive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HMMER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7D19F8-F6DA-8B4C-979D-30C34023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6" b="14966"/>
          <a:stretch/>
        </p:blipFill>
        <p:spPr>
          <a:xfrm>
            <a:off x="8963353" y="5568077"/>
            <a:ext cx="3228647" cy="12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8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>
            <a:extLst>
              <a:ext uri="{FF2B5EF4-FFF2-40B4-BE49-F238E27FC236}">
                <a16:creationId xmlns:a16="http://schemas.microsoft.com/office/drawing/2014/main" id="{62184DC6-D443-5B41-B09F-85B0639E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"/>
            <a:ext cx="8001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8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EACA545-591D-2F4D-B925-07C0EB3F5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699" y="80295"/>
            <a:ext cx="1069616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MSA to HMM profile using HMMER</a:t>
            </a:r>
          </a:p>
        </p:txBody>
      </p:sp>
      <p:pic>
        <p:nvPicPr>
          <p:cNvPr id="46084" name="Picture 8">
            <a:extLst>
              <a:ext uri="{FF2B5EF4-FFF2-40B4-BE49-F238E27FC236}">
                <a16:creationId xmlns:a16="http://schemas.microsoft.com/office/drawing/2014/main" id="{52754C0C-6728-FB43-89DF-2B6D74168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1035728"/>
            <a:ext cx="9501047" cy="582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6BF1BB92-FACE-7445-96DB-D3A670A4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0375690" y="6529584"/>
            <a:ext cx="18163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Shawn O’Neil, CGRB</a:t>
            </a:r>
          </a:p>
        </p:txBody>
      </p:sp>
    </p:spTree>
    <p:extLst>
      <p:ext uri="{BB962C8B-B14F-4D97-AF65-F5344CB8AC3E}">
        <p14:creationId xmlns:p14="http://schemas.microsoft.com/office/powerpoint/2010/main" val="94857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32C3B6-CFAA-4442-BA82-41DD7E69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225718"/>
            <a:ext cx="5642803" cy="52954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HMMER is used for searching sequence databases for sequence homologs and for making sequence alignments.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530E-94AF-6045-8DFD-D8AD490F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3686816"/>
            <a:ext cx="6424592" cy="283437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A239B6-D2F1-4C4C-823A-208B896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71580"/>
              </p:ext>
            </p:extLst>
          </p:nvPr>
        </p:nvGraphicFramePr>
        <p:xfrm>
          <a:off x="6909354" y="1058118"/>
          <a:ext cx="5097116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7859">
                  <a:extLst>
                    <a:ext uri="{9D8B030D-6E8A-4147-A177-3AD203B41FA5}">
                      <a16:colId xmlns:a16="http://schemas.microsoft.com/office/drawing/2014/main" val="1652890760"/>
                    </a:ext>
                  </a:extLst>
                </a:gridCol>
                <a:gridCol w="3659257">
                  <a:extLst>
                    <a:ext uri="{9D8B030D-6E8A-4147-A177-3AD203B41FA5}">
                      <a16:colId xmlns:a16="http://schemas.microsoft.com/office/drawing/2014/main" val="557946612"/>
                    </a:ext>
                  </a:extLst>
                </a:gridCol>
              </a:tblGrid>
              <a:tr h="359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 MSA from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1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MSA to HMM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6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protein vs protein DB (like-BLAST)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sequence vs HMM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hmmsearch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database vs protein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6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hmmconvert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HMM profile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 a single HMM from a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hmmpress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 HMM into binary format for </a:t>
                      </a:r>
                      <a:r>
                        <a:rPr lang="en-US" dirty="0" err="1"/>
                        <a:t>hmmscan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3489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E2A9B24-2A39-9046-95FC-EBA4E52B4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699" y="80295"/>
            <a:ext cx="1069616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HMMER</a:t>
            </a:r>
          </a:p>
        </p:txBody>
      </p:sp>
    </p:spTree>
    <p:extLst>
      <p:ext uri="{BB962C8B-B14F-4D97-AF65-F5344CB8AC3E}">
        <p14:creationId xmlns:p14="http://schemas.microsoft.com/office/powerpoint/2010/main" val="12587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A57B-DC0E-DC40-BF6F-21B85E4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hmmscan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hmmsearch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B06F-E2C7-CD49-8454-4F272BAC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hmmscan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hmmsearch are doing exactly the same compute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one profile to one sequence at a 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score results are identical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both in tabular output files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hmmscan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needs to read in all HMM profiles in a database for each query protein being searched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compute time &lt;&lt; I/O time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hmmpress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solves some of this issue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hmmsearch reads in the HMM profile database so the search is now per query protein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FF15-144C-034B-ACFA-73B07348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PSI-BLAST &amp; RPS-BLAST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(NCBI)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8D0BA-695C-7044-9222-0A7FF046ADEA}"/>
              </a:ext>
            </a:extLst>
          </p:cNvPr>
          <p:cNvSpPr txBox="1"/>
          <p:nvPr/>
        </p:nvSpPr>
        <p:spPr>
          <a:xfrm>
            <a:off x="8083767" y="1689210"/>
            <a:ext cx="263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RPS-BLAST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C4EBF-EEE0-5D4C-910E-37151AACB65E}"/>
              </a:ext>
            </a:extLst>
          </p:cNvPr>
          <p:cNvSpPr txBox="1"/>
          <p:nvPr/>
        </p:nvSpPr>
        <p:spPr>
          <a:xfrm>
            <a:off x="1761798" y="1689210"/>
            <a:ext cx="314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PSI-BLAST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49316-3D0A-CD4D-A2AB-924A04DA8B1A}"/>
              </a:ext>
            </a:extLst>
          </p:cNvPr>
          <p:cNvCxnSpPr>
            <a:cxnSpLocks/>
          </p:cNvCxnSpPr>
          <p:nvPr/>
        </p:nvCxnSpPr>
        <p:spPr>
          <a:xfrm>
            <a:off x="6096000" y="1965434"/>
            <a:ext cx="0" cy="475067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752765-C876-B744-A834-D19931656D0E}"/>
              </a:ext>
            </a:extLst>
          </p:cNvPr>
          <p:cNvSpPr/>
          <p:nvPr/>
        </p:nvSpPr>
        <p:spPr>
          <a:xfrm>
            <a:off x="215348" y="2309447"/>
            <a:ext cx="57580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Position-Specific Iterated BLAST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sequences significantly similar to the query in a database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matches are used to make an alignment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MSA used to </a:t>
            </a: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a Position-Specific Score Matrix (PSSM) for the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PSSM is searched against the same database again to pull in more significant hits based on conserved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</a:t>
            </a: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further refine the scoring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0C77F-E1C5-2B4F-9BB4-E1DE13BF5B6C}"/>
              </a:ext>
            </a:extLst>
          </p:cNvPr>
          <p:cNvSpPr/>
          <p:nvPr/>
        </p:nvSpPr>
        <p:spPr>
          <a:xfrm>
            <a:off x="6218590" y="2326268"/>
            <a:ext cx="57580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 Position-Specific BLAST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sequence to search a database of pre-calculated PSSMs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reports significant hits in a single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PSSM has changed from "query" to "subject”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to search the NCBI CDD (Conserved Domain Database)</a:t>
            </a:r>
          </a:p>
        </p:txBody>
      </p:sp>
    </p:spTree>
    <p:extLst>
      <p:ext uri="{BB962C8B-B14F-4D97-AF65-F5344CB8AC3E}">
        <p14:creationId xmlns:p14="http://schemas.microsoft.com/office/powerpoint/2010/main" val="3016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74ADC3-B145-7249-96BC-084B49F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9651B-FFB6-214B-82EA-A72A5045AA2B}"/>
              </a:ext>
            </a:extLst>
          </p:cNvPr>
          <p:cNvSpPr txBox="1"/>
          <p:nvPr/>
        </p:nvSpPr>
        <p:spPr>
          <a:xfrm>
            <a:off x="543911" y="2386997"/>
            <a:ext cx="952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Reference databases – series of lectures and examples about databases with a variety of functions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KEGG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eggNOG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239A4-6174-3248-A10F-83025987E23C}"/>
              </a:ext>
            </a:extLst>
          </p:cNvPr>
          <p:cNvSpPr txBox="1"/>
          <p:nvPr/>
        </p:nvSpPr>
        <p:spPr>
          <a:xfrm>
            <a:off x="543911" y="4686249"/>
            <a:ext cx="952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Reference databases – lectures and examples about databases for specific functions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CAZy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anitSMASH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7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277109-13FF-214B-A16F-F3345957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78" y="0"/>
            <a:ext cx="478941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EF8077-B531-6444-9C85-D291FB28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3" y="133898"/>
            <a:ext cx="331338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NCBI PGAP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Prokaryotic Genome Annotation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A7371-3C6C-854F-BA98-BD1267326AEE}"/>
              </a:ext>
            </a:extLst>
          </p:cNvPr>
          <p:cNvSpPr/>
          <p:nvPr/>
        </p:nvSpPr>
        <p:spPr>
          <a:xfrm>
            <a:off x="6163453" y="1719813"/>
            <a:ext cx="1816462" cy="755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268CC-7BF0-2942-A7FD-CDEE970D66F5}"/>
              </a:ext>
            </a:extLst>
          </p:cNvPr>
          <p:cNvSpPr/>
          <p:nvPr/>
        </p:nvSpPr>
        <p:spPr>
          <a:xfrm>
            <a:off x="4279537" y="2474844"/>
            <a:ext cx="2836879" cy="43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6D85D3-812F-514A-BA70-485735A4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" y="195468"/>
            <a:ext cx="9911866" cy="64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4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3E85D32-431E-1540-838C-73FA5207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PROBABILISTIC APPROACHES to Homology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CF649C2-2718-8347-903C-505955942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BLAST is computationally greedy, alternative annotation options can use a probabilistic approach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Probabilistic approach – incorporate random variables and probability distributions into the model of an event or phenomenon</a:t>
            </a:r>
          </a:p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hidden Markov model - HMM</a:t>
            </a:r>
          </a:p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HMMs require building a profile based on a </a:t>
            </a:r>
            <a:r>
              <a:rPr lang="en-US" alt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training data set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Like other “machine learning” approaches.</a:t>
            </a:r>
          </a:p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More Sensitive</a:t>
            </a:r>
          </a:p>
        </p:txBody>
      </p:sp>
    </p:spTree>
    <p:extLst>
      <p:ext uri="{BB962C8B-B14F-4D97-AF65-F5344CB8AC3E}">
        <p14:creationId xmlns:p14="http://schemas.microsoft.com/office/powerpoint/2010/main" val="7624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D3873D4-8865-AA4E-BCD4-C413E71B2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198438"/>
            <a:ext cx="10790583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HMM starts with a Multiple Sequence Alignment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26A4E5E-AAEE-45C3-A4FF-FD24D4BD8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91" y="1591091"/>
            <a:ext cx="4572000" cy="5027613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4968" b="249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BE85A3-4AB5-C34C-BEC8-23E2CC46687D}"/>
              </a:ext>
            </a:extLst>
          </p:cNvPr>
          <p:cNvSpPr/>
          <p:nvPr/>
        </p:nvSpPr>
        <p:spPr>
          <a:xfrm>
            <a:off x="3578087" y="4639090"/>
            <a:ext cx="1302026" cy="142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0492B-8191-9B44-8D8F-CC794CBC7349}"/>
              </a:ext>
            </a:extLst>
          </p:cNvPr>
          <p:cNvSpPr/>
          <p:nvPr/>
        </p:nvSpPr>
        <p:spPr>
          <a:xfrm>
            <a:off x="1792357" y="3217794"/>
            <a:ext cx="1302026" cy="142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C87FDCC-B03B-D642-A25A-5F18117B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8" t="12978" r="41557" b="27586"/>
          <a:stretch>
            <a:fillRect/>
          </a:stretch>
        </p:blipFill>
        <p:spPr bwMode="auto">
          <a:xfrm>
            <a:off x="6795051" y="1051064"/>
            <a:ext cx="3714389" cy="367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A34CF1-151A-AC48-B3B1-957984E67610}"/>
              </a:ext>
            </a:extLst>
          </p:cNvPr>
          <p:cNvSpPr/>
          <p:nvPr/>
        </p:nvSpPr>
        <p:spPr>
          <a:xfrm>
            <a:off x="6096000" y="5160605"/>
            <a:ext cx="538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structural and mechanistic information (e.g., catalytic sites)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sensitive than pairwise – detect distant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977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699E8A3-39CE-BC49-9F0E-05953D4B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62"/>
            <a:ext cx="8745538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5C92AE-DFEB-D548-9E79-7CD1845EB209}"/>
              </a:ext>
            </a:extLst>
          </p:cNvPr>
          <p:cNvSpPr/>
          <p:nvPr/>
        </p:nvSpPr>
        <p:spPr>
          <a:xfrm>
            <a:off x="8745538" y="1165074"/>
            <a:ext cx="325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170BF-275F-EB4E-A268-574635022D5D}"/>
              </a:ext>
            </a:extLst>
          </p:cNvPr>
          <p:cNvSpPr/>
          <p:nvPr/>
        </p:nvSpPr>
        <p:spPr>
          <a:xfrm>
            <a:off x="8745538" y="2478818"/>
            <a:ext cx="325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ATP-binding 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D96B9-6B3A-8C42-8500-DA218DB7B8C6}"/>
              </a:ext>
            </a:extLst>
          </p:cNvPr>
          <p:cNvSpPr/>
          <p:nvPr/>
        </p:nvSpPr>
        <p:spPr>
          <a:xfrm>
            <a:off x="8745538" y="4188745"/>
            <a:ext cx="325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Heme motif CHXXH</a:t>
            </a:r>
          </a:p>
        </p:txBody>
      </p:sp>
    </p:spTree>
    <p:extLst>
      <p:ext uri="{BB962C8B-B14F-4D97-AF65-F5344CB8AC3E}">
        <p14:creationId xmlns:p14="http://schemas.microsoft.com/office/powerpoint/2010/main" val="104835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2CC968-57E5-7D41-AFB5-B9201D01563C}"/>
              </a:ext>
            </a:extLst>
          </p:cNvPr>
          <p:cNvGrpSpPr/>
          <p:nvPr/>
        </p:nvGrpSpPr>
        <p:grpSpPr>
          <a:xfrm>
            <a:off x="4270513" y="1405858"/>
            <a:ext cx="4267200" cy="974334"/>
            <a:chOff x="3657600" y="905836"/>
            <a:chExt cx="5029200" cy="9743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70D902-B162-034F-AFA9-158A9DC242B6}"/>
                </a:ext>
              </a:extLst>
            </p:cNvPr>
            <p:cNvCxnSpPr/>
            <p:nvPr/>
          </p:nvCxnSpPr>
          <p:spPr>
            <a:xfrm>
              <a:off x="4038600" y="905836"/>
              <a:ext cx="381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41442FF-6671-0343-A440-8BCBB550994A}"/>
                </a:ext>
              </a:extLst>
            </p:cNvPr>
            <p:cNvCxnSpPr/>
            <p:nvPr/>
          </p:nvCxnSpPr>
          <p:spPr>
            <a:xfrm>
              <a:off x="5105400" y="1118170"/>
              <a:ext cx="35814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F2E992-638A-7B4F-BE78-5D26BA504C3F}"/>
                </a:ext>
              </a:extLst>
            </p:cNvPr>
            <p:cNvCxnSpPr/>
            <p:nvPr/>
          </p:nvCxnSpPr>
          <p:spPr>
            <a:xfrm>
              <a:off x="4038600" y="1346770"/>
              <a:ext cx="43434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FB1F73-4845-1445-A85F-AEC816C7B8AB}"/>
                </a:ext>
              </a:extLst>
            </p:cNvPr>
            <p:cNvCxnSpPr/>
            <p:nvPr/>
          </p:nvCxnSpPr>
          <p:spPr>
            <a:xfrm>
              <a:off x="3657600" y="1610006"/>
              <a:ext cx="35814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14D8EB-9A53-8648-BCAB-1B63F5F36979}"/>
                </a:ext>
              </a:extLst>
            </p:cNvPr>
            <p:cNvCxnSpPr/>
            <p:nvPr/>
          </p:nvCxnSpPr>
          <p:spPr>
            <a:xfrm>
              <a:off x="4800600" y="1880170"/>
              <a:ext cx="38862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B35049-5FAB-004B-ADC2-72C71E6C64BF}"/>
              </a:ext>
            </a:extLst>
          </p:cNvPr>
          <p:cNvSpPr txBox="1"/>
          <p:nvPr/>
        </p:nvSpPr>
        <p:spPr>
          <a:xfrm>
            <a:off x="596648" y="1596895"/>
            <a:ext cx="3492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“seed” proteins</a:t>
            </a: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&amp; Trim Alignment</a:t>
            </a: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Profile with HMM or PSSM</a:t>
            </a: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7878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New Model against all proteins	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AF0C2-8BD2-AE45-9A5E-91CD503834CE}"/>
              </a:ext>
            </a:extLst>
          </p:cNvPr>
          <p:cNvGrpSpPr/>
          <p:nvPr/>
        </p:nvGrpSpPr>
        <p:grpSpPr>
          <a:xfrm>
            <a:off x="4375421" y="2700188"/>
            <a:ext cx="4243489" cy="1676400"/>
            <a:chOff x="3276600" y="2362200"/>
            <a:chExt cx="4648200" cy="167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8648E5-E7AF-6A4C-9562-3C3697FA6C1B}"/>
                </a:ext>
              </a:extLst>
            </p:cNvPr>
            <p:cNvCxnSpPr/>
            <p:nvPr/>
          </p:nvCxnSpPr>
          <p:spPr>
            <a:xfrm>
              <a:off x="3581400" y="2743200"/>
              <a:ext cx="381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2812FA-4F16-4E45-BD12-B68D19361AD6}"/>
                </a:ext>
              </a:extLst>
            </p:cNvPr>
            <p:cNvCxnSpPr/>
            <p:nvPr/>
          </p:nvCxnSpPr>
          <p:spPr>
            <a:xfrm>
              <a:off x="4114800" y="2971800"/>
              <a:ext cx="35814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A9B947-0A12-C04D-AE23-F951246B7E1A}"/>
                </a:ext>
              </a:extLst>
            </p:cNvPr>
            <p:cNvCxnSpPr/>
            <p:nvPr/>
          </p:nvCxnSpPr>
          <p:spPr>
            <a:xfrm>
              <a:off x="3276600" y="3200400"/>
              <a:ext cx="43434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DAC2F1-408E-5F46-9040-CF5D8671B6A2}"/>
                </a:ext>
              </a:extLst>
            </p:cNvPr>
            <p:cNvCxnSpPr/>
            <p:nvPr/>
          </p:nvCxnSpPr>
          <p:spPr>
            <a:xfrm>
              <a:off x="4191000" y="3463636"/>
              <a:ext cx="35814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362448-3970-F449-BC7C-A4A51D619F12}"/>
                </a:ext>
              </a:extLst>
            </p:cNvPr>
            <p:cNvCxnSpPr/>
            <p:nvPr/>
          </p:nvCxnSpPr>
          <p:spPr>
            <a:xfrm>
              <a:off x="4038600" y="3733800"/>
              <a:ext cx="38862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84F2DE-F9BD-4A43-8389-A1588EE633B7}"/>
                </a:ext>
              </a:extLst>
            </p:cNvPr>
            <p:cNvCxnSpPr/>
            <p:nvPr/>
          </p:nvCxnSpPr>
          <p:spPr>
            <a:xfrm>
              <a:off x="4191000" y="2362200"/>
              <a:ext cx="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B9BD4E-E371-ED4A-9963-BBD00BF197FA}"/>
                </a:ext>
              </a:extLst>
            </p:cNvPr>
            <p:cNvCxnSpPr/>
            <p:nvPr/>
          </p:nvCxnSpPr>
          <p:spPr>
            <a:xfrm>
              <a:off x="7315200" y="2362200"/>
              <a:ext cx="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934CC-5519-7A43-B5FD-BBE4618E8496}"/>
              </a:ext>
            </a:extLst>
          </p:cNvPr>
          <p:cNvCxnSpPr/>
          <p:nvPr/>
        </p:nvCxnSpPr>
        <p:spPr>
          <a:xfrm>
            <a:off x="6651763" y="2483360"/>
            <a:ext cx="0" cy="459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F86CF7-0E4E-F242-A9EC-82A7D6FE3054}"/>
              </a:ext>
            </a:extLst>
          </p:cNvPr>
          <p:cNvSpPr txBox="1"/>
          <p:nvPr/>
        </p:nvSpPr>
        <p:spPr>
          <a:xfrm>
            <a:off x="4375421" y="4376588"/>
            <a:ext cx="4521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Region of good alignment and closest similarity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8B7CD-28DC-864C-80D4-505CD054F8C8}"/>
              </a:ext>
            </a:extLst>
          </p:cNvPr>
          <p:cNvSpPr/>
          <p:nvPr/>
        </p:nvSpPr>
        <p:spPr>
          <a:xfrm>
            <a:off x="4536635" y="5214052"/>
            <a:ext cx="424872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Compute statistical probabilities for amino acid patterns in the seed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836B0A-E95F-FD47-9333-57B6DE8466DD}"/>
              </a:ext>
            </a:extLst>
          </p:cNvPr>
          <p:cNvCxnSpPr/>
          <p:nvPr/>
        </p:nvCxnSpPr>
        <p:spPr>
          <a:xfrm>
            <a:off x="6649103" y="4759404"/>
            <a:ext cx="0" cy="459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44C501-8327-C54A-BFFB-85D1297B8041}"/>
              </a:ext>
            </a:extLst>
          </p:cNvPr>
          <p:cNvSpPr/>
          <p:nvPr/>
        </p:nvSpPr>
        <p:spPr>
          <a:xfrm>
            <a:off x="4322506" y="6276417"/>
            <a:ext cx="48480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Choose “noise” and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“trusted”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cutoff scores based on “known” versus “unknown” protein scores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258ED9-5E95-9945-816C-E36836C5D0E0}"/>
              </a:ext>
            </a:extLst>
          </p:cNvPr>
          <p:cNvCxnSpPr/>
          <p:nvPr/>
        </p:nvCxnSpPr>
        <p:spPr>
          <a:xfrm>
            <a:off x="6660998" y="5793194"/>
            <a:ext cx="0" cy="459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F40FF100-E465-A041-A949-1CB3B8908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699" y="80295"/>
            <a:ext cx="1069616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MSA to HMM or PSSM profile</a:t>
            </a:r>
          </a:p>
        </p:txBody>
      </p:sp>
    </p:spTree>
    <p:extLst>
      <p:ext uri="{BB962C8B-B14F-4D97-AF65-F5344CB8AC3E}">
        <p14:creationId xmlns:p14="http://schemas.microsoft.com/office/powerpoint/2010/main" val="3048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6">
            <a:extLst>
              <a:ext uri="{FF2B5EF4-FFF2-40B4-BE49-F238E27FC236}">
                <a16:creationId xmlns:a16="http://schemas.microsoft.com/office/drawing/2014/main" id="{0D6014D5-437C-0B46-9721-B6D0C845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5" y="222251"/>
            <a:ext cx="8231188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5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>
            <a:extLst>
              <a:ext uri="{FF2B5EF4-FFF2-40B4-BE49-F238E27FC236}">
                <a16:creationId xmlns:a16="http://schemas.microsoft.com/office/drawing/2014/main" id="{A6E50497-20B4-4046-820F-526FE53A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04800"/>
            <a:ext cx="81565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1">
            <a:extLst>
              <a:ext uri="{FF2B5EF4-FFF2-40B4-BE49-F238E27FC236}">
                <a16:creationId xmlns:a16="http://schemas.microsoft.com/office/drawing/2014/main" id="{9973CDE5-024C-0C44-AF37-89AB7A99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27831"/>
          <a:stretch>
            <a:fillRect/>
          </a:stretch>
        </p:blipFill>
        <p:spPr bwMode="auto">
          <a:xfrm>
            <a:off x="1652589" y="1600200"/>
            <a:ext cx="8886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0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490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Functional Annotation Lesson 3</vt:lpstr>
      <vt:lpstr>NCBI PGAP Prokaryotic Genome Annotation Pipeline</vt:lpstr>
      <vt:lpstr>PowerPoint Presentation</vt:lpstr>
      <vt:lpstr>PROBABILISTIC APPROACHES to Homology</vt:lpstr>
      <vt:lpstr>HMM starts with a Multiple Sequence Alignment</vt:lpstr>
      <vt:lpstr>PowerPoint Presentation</vt:lpstr>
      <vt:lpstr>MSA to HMM or PSSM profile</vt:lpstr>
      <vt:lpstr>PowerPoint Presentation</vt:lpstr>
      <vt:lpstr>PowerPoint Presentation</vt:lpstr>
      <vt:lpstr>PowerPoint Presentation</vt:lpstr>
      <vt:lpstr>MSA to HMM profile using HMMER</vt:lpstr>
      <vt:lpstr>HMMER</vt:lpstr>
      <vt:lpstr>Difference between hmmscan and hmmsearch</vt:lpstr>
      <vt:lpstr>PSI-BLAST &amp; RPS-BLAST (NCBI)</vt:lpstr>
      <vt:lpstr>Lesson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Annotation Lesson 3</dc:title>
  <dc:creator>Benjamin Tully</dc:creator>
  <cp:lastModifiedBy>Benjamin Tully</cp:lastModifiedBy>
  <cp:revision>20</cp:revision>
  <dcterms:created xsi:type="dcterms:W3CDTF">2020-04-29T17:56:51Z</dcterms:created>
  <dcterms:modified xsi:type="dcterms:W3CDTF">2020-04-29T22:44:03Z</dcterms:modified>
</cp:coreProperties>
</file>