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01040" y="391160"/>
            <a:ext cx="134112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4395" y="588010"/>
            <a:ext cx="995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数据文本如</a:t>
            </a:r>
            <a:r>
              <a:rPr lang="en-US" altLang="zh-CN" sz="1200"/>
              <a:t>train.txt</a:t>
            </a:r>
            <a:endParaRPr lang="en-US" altLang="zh-CN" sz="1200"/>
          </a:p>
        </p:txBody>
      </p:sp>
      <p:sp>
        <p:nvSpPr>
          <p:cNvPr id="6" name="Rounded Rectangle 5"/>
          <p:cNvSpPr/>
          <p:nvPr/>
        </p:nvSpPr>
        <p:spPr>
          <a:xfrm>
            <a:off x="132080" y="1884680"/>
            <a:ext cx="3596640" cy="12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14960" y="2080895"/>
            <a:ext cx="4528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与词表映射的一维向量，值为词表对应的下标，</a:t>
            </a:r>
            <a:r>
              <a:rPr lang="en-US" altLang="zh-CN" sz="1200"/>
              <a:t>shape=(1,200w)</a:t>
            </a:r>
            <a:endParaRPr lang="en-US" altLang="zh-CN" sz="1200"/>
          </a:p>
        </p:txBody>
      </p:sp>
      <p:sp>
        <p:nvSpPr>
          <p:cNvPr id="9" name="Text Box 8"/>
          <p:cNvSpPr txBox="1"/>
          <p:nvPr/>
        </p:nvSpPr>
        <p:spPr>
          <a:xfrm>
            <a:off x="366395" y="1366520"/>
            <a:ext cx="995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tokenizer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99515" y="1366520"/>
            <a:ext cx="385445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055370" y="3471545"/>
            <a:ext cx="509270" cy="167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01040" y="3154045"/>
            <a:ext cx="1436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batch_size = 20</a:t>
            </a:r>
            <a:endParaRPr 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2469515" y="3160395"/>
            <a:ext cx="1436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seq_len = 35</a:t>
            </a:r>
            <a:endParaRPr lang="en-US" sz="1200"/>
          </a:p>
        </p:txBody>
      </p:sp>
      <p:sp>
        <p:nvSpPr>
          <p:cNvPr id="14" name="Rectangles 13"/>
          <p:cNvSpPr/>
          <p:nvPr/>
        </p:nvSpPr>
        <p:spPr>
          <a:xfrm>
            <a:off x="2706370" y="3470275"/>
            <a:ext cx="50927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2706370" y="3882390"/>
            <a:ext cx="509270" cy="317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706370" y="4742815"/>
            <a:ext cx="50927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179195" y="2642870"/>
            <a:ext cx="385445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30530" y="518795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shape=(10w,20)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每个句子都是竖着放置</a:t>
            </a:r>
            <a:endParaRPr lang="zh-CN" altLang="en-US" sz="120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46075" y="2646680"/>
            <a:ext cx="995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batchify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1942465" y="4036695"/>
            <a:ext cx="385445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2469515" y="2980055"/>
            <a:ext cx="1436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batch_size = 20</a:t>
            </a:r>
            <a:endParaRPr 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1637665" y="3694430"/>
            <a:ext cx="995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get_batch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970780" y="474980"/>
            <a:ext cx="1233170" cy="769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083435" y="5165090"/>
            <a:ext cx="216090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>
                <a:sym typeface="+mn-ea"/>
              </a:rPr>
              <a:t>每个</a:t>
            </a:r>
            <a:r>
              <a:rPr lang="en-US" altLang="zh-CN" sz="1200">
                <a:sym typeface="+mn-ea"/>
              </a:rPr>
              <a:t>batch: shape=(35,20)</a:t>
            </a:r>
            <a:endParaRPr lang="en-US" altLang="zh-CN" sz="120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845435" y="4199890"/>
            <a:ext cx="23114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/>
              <a:t>.</a:t>
            </a:r>
            <a:endParaRPr lang="en-US" sz="1000" b="1"/>
          </a:p>
          <a:p>
            <a:r>
              <a:rPr lang="en-US" sz="1000" b="1"/>
              <a:t>.</a:t>
            </a:r>
            <a:endParaRPr lang="en-US" sz="1000" b="1"/>
          </a:p>
          <a:p>
            <a:r>
              <a:rPr lang="en-US" sz="1000" b="1"/>
              <a:t>.</a:t>
            </a:r>
            <a:endParaRPr lang="en-US" sz="1000" b="1"/>
          </a:p>
        </p:txBody>
      </p:sp>
      <p:sp>
        <p:nvSpPr>
          <p:cNvPr id="28" name="Rounded Rectangle 27"/>
          <p:cNvSpPr/>
          <p:nvPr/>
        </p:nvSpPr>
        <p:spPr>
          <a:xfrm>
            <a:off x="4979035" y="1244600"/>
            <a:ext cx="1233805" cy="762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226810" y="680085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ym typeface="+mn-ea"/>
              </a:rPr>
              <a:t>data (35,20)</a:t>
            </a:r>
            <a:endParaRPr lang="en-US" sz="1200"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203950" y="1090930"/>
            <a:ext cx="11531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ym typeface="+mn-ea"/>
              </a:rPr>
              <a:t>target (20,1)</a:t>
            </a:r>
            <a:endParaRPr lang="en-US" sz="1200"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806825" y="399415"/>
            <a:ext cx="82423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ym typeface="+mn-ea"/>
              </a:rPr>
              <a:t>index=1</a:t>
            </a:r>
            <a:endParaRPr lang="en-US" sz="1200"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3783965" y="1155700"/>
            <a:ext cx="92138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>
                <a:sym typeface="+mn-ea"/>
              </a:rPr>
              <a:t>index=36</a:t>
            </a:r>
            <a:endParaRPr lang="en-US" sz="1200">
              <a:sym typeface="+mn-e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91050" y="538480"/>
            <a:ext cx="356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22165" y="1282700"/>
            <a:ext cx="356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3976370" y="1890395"/>
            <a:ext cx="5631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ym typeface="+mn-ea"/>
              </a:rPr>
              <a:t># 减1主要是最后一批量data需要留一行给target</a:t>
            </a:r>
            <a:endParaRPr lang="en-US" sz="1200"/>
          </a:p>
          <a:p>
            <a:r>
              <a:rPr lang="en-US" sz="1200"/>
              <a:t>seq_len = min(seq_len, len(source) </a:t>
            </a:r>
            <a:r>
              <a:rPr lang="en-US" sz="1200">
                <a:solidFill>
                  <a:srgbClr val="C00000"/>
                </a:solidFill>
              </a:rPr>
              <a:t>- 1 </a:t>
            </a:r>
            <a:r>
              <a:rPr lang="en-US" sz="1200"/>
              <a:t>- i)       </a:t>
            </a:r>
            <a:endParaRPr lang="en-US" sz="1200"/>
          </a:p>
          <a:p>
            <a:r>
              <a:rPr lang="en-US" sz="1200"/>
              <a:t>data = source[i:i+seq_len]</a:t>
            </a:r>
            <a:endParaRPr lang="en-US" sz="1200"/>
          </a:p>
          <a:p>
            <a:r>
              <a:rPr lang="en-US" sz="1200"/>
              <a:t>target = source[i+1:i+1+seq_len].view(-1)</a:t>
            </a:r>
            <a:endParaRPr lang="en-US" sz="1200"/>
          </a:p>
        </p:txBody>
      </p:sp>
      <p:sp>
        <p:nvSpPr>
          <p:cNvPr id="37" name="Down Arrow 36"/>
          <p:cNvSpPr/>
          <p:nvPr/>
        </p:nvSpPr>
        <p:spPr>
          <a:xfrm rot="16200000">
            <a:off x="4105910" y="3032125"/>
            <a:ext cx="385445" cy="201866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3935095" y="3655060"/>
            <a:ext cx="65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train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189220" y="742315"/>
            <a:ext cx="7956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000">
                <a:sym typeface="+mn-ea"/>
              </a:rPr>
              <a:t>每个</a:t>
            </a:r>
            <a:r>
              <a:rPr lang="en-US" altLang="zh-CN" sz="1000">
                <a:sym typeface="+mn-ea"/>
              </a:rPr>
              <a:t>batch</a:t>
            </a:r>
            <a:endParaRPr lang="en-US" altLang="zh-CN" sz="1000"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3333115" y="4229100"/>
            <a:ext cx="185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solidFill>
                  <a:srgbClr val="C00000"/>
                </a:solidFill>
              </a:rPr>
              <a:t>embedding</a:t>
            </a:r>
            <a:endParaRPr lang="en-US" sz="1200">
              <a:solidFill>
                <a:srgbClr val="C00000"/>
              </a:solidFill>
            </a:endParaRPr>
          </a:p>
          <a:p>
            <a:pPr algn="ctr"/>
            <a:r>
              <a:rPr lang="en-US" sz="1200">
                <a:solidFill>
                  <a:srgbClr val="C00000"/>
                </a:solidFill>
              </a:rPr>
              <a:t>(vocab_size, nhidden)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3588385" y="4689475"/>
            <a:ext cx="2064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vocab_size = 33278</a:t>
            </a:r>
            <a:endParaRPr lang="en-US" sz="1200"/>
          </a:p>
          <a:p>
            <a:r>
              <a:rPr lang="en-US" sz="1200"/>
              <a:t>nhidden = 200</a:t>
            </a:r>
            <a:endParaRPr lang="en-US" sz="1200"/>
          </a:p>
        </p:txBody>
      </p:sp>
      <p:sp>
        <p:nvSpPr>
          <p:cNvPr id="43" name="Rectangles 42"/>
          <p:cNvSpPr/>
          <p:nvPr/>
        </p:nvSpPr>
        <p:spPr>
          <a:xfrm>
            <a:off x="5652770" y="3720465"/>
            <a:ext cx="1182370" cy="64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5756275" y="4413885"/>
            <a:ext cx="10788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(35,20,200)</a:t>
            </a:r>
            <a:endParaRPr lang="en-US" altLang="zh-CN" sz="1200"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5790565" y="4689475"/>
            <a:ext cx="10445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embedding</a:t>
            </a:r>
            <a:endParaRPr lang="en-US" altLang="zh-CN" sz="1200">
              <a:sym typeface="+mn-ea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966585" y="3876675"/>
            <a:ext cx="385445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675" y="3284220"/>
            <a:ext cx="2271395" cy="15824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7676515" y="4689475"/>
            <a:ext cx="2277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(emsize, nhidden, nlayers)</a:t>
            </a:r>
            <a:endParaRPr lang="en-US" sz="1200"/>
          </a:p>
          <a:p>
            <a:r>
              <a:rPr lang="en-US" sz="1200"/>
              <a:t>(200, 200, 2)</a:t>
            </a:r>
            <a:endParaRPr lang="en-US" sz="1200"/>
          </a:p>
        </p:txBody>
      </p:sp>
      <p:sp>
        <p:nvSpPr>
          <p:cNvPr id="49" name="Down Arrow 48"/>
          <p:cNvSpPr/>
          <p:nvPr/>
        </p:nvSpPr>
        <p:spPr>
          <a:xfrm rot="16200000">
            <a:off x="9860280" y="3877310"/>
            <a:ext cx="385445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10402570" y="3694430"/>
            <a:ext cx="1182370" cy="64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792335" y="2969260"/>
            <a:ext cx="1394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decoder</a:t>
            </a:r>
            <a:endParaRPr lang="en-US" sz="1200">
              <a:solidFill>
                <a:srgbClr val="C00000"/>
              </a:solidFill>
            </a:endParaRPr>
          </a:p>
          <a:p>
            <a:r>
              <a:rPr lang="en-US" sz="1200">
                <a:solidFill>
                  <a:srgbClr val="C00000"/>
                </a:solidFill>
              </a:rPr>
              <a:t>nn.Linear</a:t>
            </a:r>
            <a:endParaRPr lang="en-US" sz="1200">
              <a:solidFill>
                <a:srgbClr val="C00000"/>
              </a:solidFill>
            </a:endParaRPr>
          </a:p>
          <a:p>
            <a:r>
              <a:rPr lang="en-US" sz="1200">
                <a:solidFill>
                  <a:srgbClr val="C00000"/>
                </a:solidFill>
              </a:rPr>
              <a:t>(200, 33278)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10454640" y="4427855"/>
            <a:ext cx="12731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(35,20,33278)</a:t>
            </a:r>
            <a:endParaRPr lang="en-US" altLang="zh-CN" sz="1200"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748645" y="4689475"/>
            <a:ext cx="6851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output</a:t>
            </a:r>
            <a:endParaRPr lang="en-US" altLang="zh-CN" sz="1200">
              <a:sym typeface="+mn-ea"/>
            </a:endParaRPr>
          </a:p>
        </p:txBody>
      </p:sp>
      <p:sp>
        <p:nvSpPr>
          <p:cNvPr id="54" name="Down Arrow 53"/>
          <p:cNvSpPr/>
          <p:nvPr/>
        </p:nvSpPr>
        <p:spPr>
          <a:xfrm rot="10800000">
            <a:off x="10801350" y="3039110"/>
            <a:ext cx="385445" cy="58801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10402570" y="2281555"/>
            <a:ext cx="1182370" cy="64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9129395" y="2367280"/>
            <a:ext cx="12731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(35,20,33278)</a:t>
            </a:r>
            <a:endParaRPr lang="en-US" altLang="zh-CN" sz="1200">
              <a:sym typeface="+mn-ea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9423400" y="2628900"/>
            <a:ext cx="8375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decoded</a:t>
            </a:r>
            <a:endParaRPr lang="en-US" altLang="zh-CN" sz="1200">
              <a:sym typeface="+mn-ea"/>
            </a:endParaRPr>
          </a:p>
        </p:txBody>
      </p:sp>
      <p:sp>
        <p:nvSpPr>
          <p:cNvPr id="59" name="Down Arrow 58"/>
          <p:cNvSpPr/>
          <p:nvPr/>
        </p:nvSpPr>
        <p:spPr>
          <a:xfrm rot="10800000">
            <a:off x="10748645" y="1762125"/>
            <a:ext cx="385445" cy="46799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9423400" y="1954530"/>
            <a:ext cx="1641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C00000"/>
                </a:solidFill>
              </a:rPr>
              <a:t>view(-1, 33278)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10402570" y="1048385"/>
            <a:ext cx="1182370" cy="64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9274810" y="1144905"/>
            <a:ext cx="11277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(700,33278)</a:t>
            </a:r>
            <a:endParaRPr lang="en-US" altLang="zh-CN" sz="1200">
              <a:sym typeface="+mn-ea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9423400" y="1406525"/>
            <a:ext cx="8375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200">
                <a:sym typeface="+mn-ea"/>
              </a:rPr>
              <a:t>decoded</a:t>
            </a:r>
            <a:endParaRPr lang="en-US" altLang="zh-CN" sz="1200">
              <a:sym typeface="+mn-ea"/>
            </a:endParaRPr>
          </a:p>
        </p:txBody>
      </p:sp>
      <p:sp>
        <p:nvSpPr>
          <p:cNvPr id="64" name="Plus 63"/>
          <p:cNvSpPr/>
          <p:nvPr/>
        </p:nvSpPr>
        <p:spPr>
          <a:xfrm>
            <a:off x="10943590" y="4985385"/>
            <a:ext cx="243205" cy="2025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s 64"/>
          <p:cNvSpPr/>
          <p:nvPr/>
        </p:nvSpPr>
        <p:spPr>
          <a:xfrm>
            <a:off x="10454640" y="5275580"/>
            <a:ext cx="60960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11186795" y="5275580"/>
            <a:ext cx="60960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9274175" y="5280660"/>
            <a:ext cx="1474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hidden  tuple(</a:t>
            </a:r>
            <a:endParaRPr lang="en-US" sz="1200"/>
          </a:p>
        </p:txBody>
      </p:sp>
      <p:sp>
        <p:nvSpPr>
          <p:cNvPr id="68" name="Text Box 67"/>
          <p:cNvSpPr txBox="1"/>
          <p:nvPr/>
        </p:nvSpPr>
        <p:spPr>
          <a:xfrm>
            <a:off x="11748770" y="5278755"/>
            <a:ext cx="242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)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>
            <a:off x="9855200" y="5601970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(2, 20, 200)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>
            <a:off x="11064240" y="5601970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/>
              <a:t>(2, 20, 200)</a:t>
            </a:r>
            <a:endParaRPr lang="en-US" sz="1200"/>
          </a:p>
        </p:txBody>
      </p:sp>
      <p:cxnSp>
        <p:nvCxnSpPr>
          <p:cNvPr id="72" name="Curved Connector 71"/>
          <p:cNvCxnSpPr>
            <a:endCxn id="46" idx="1"/>
          </p:cNvCxnSpPr>
          <p:nvPr/>
        </p:nvCxnSpPr>
        <p:spPr>
          <a:xfrm rot="10800000">
            <a:off x="7164070" y="4267835"/>
            <a:ext cx="2049145" cy="11506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Presentation</Application>
  <PresentationFormat>宽屏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Calibri</vt:lpstr>
      <vt:lpstr>DejaVu Sans</vt:lpstr>
      <vt:lpstr>SimSun</vt:lpstr>
      <vt:lpstr>Droid Sans Fallback</vt:lpstr>
      <vt:lpstr>Microsoft YaHei</vt:lpstr>
      <vt:lpstr>Arial Unicode MS</vt:lpstr>
      <vt:lpstr>Calibri Light</vt:lpstr>
      <vt:lpstr>SimSun</vt:lpstr>
      <vt:lpstr>OpenSymbol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mitom</cp:lastModifiedBy>
  <cp:revision>20</cp:revision>
  <dcterms:created xsi:type="dcterms:W3CDTF">2024-02-17T12:23:55Z</dcterms:created>
  <dcterms:modified xsi:type="dcterms:W3CDTF">2024-02-17T12:23:55Z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