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11" r:id="rId2"/>
    <p:sldId id="349" r:id="rId3"/>
    <p:sldId id="34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8" r:id="rId12"/>
    <p:sldId id="322" r:id="rId13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610" userDrawn="1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4" userDrawn="1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759"/>
    <a:srgbClr val="A51E36"/>
    <a:srgbClr val="C76A6B"/>
    <a:srgbClr val="E3A9A7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6379" autoAdjust="0"/>
  </p:normalViewPr>
  <p:slideViewPr>
    <p:cSldViewPr snapToGrid="0" snapToObjects="1">
      <p:cViewPr varScale="1">
        <p:scale>
          <a:sx n="148" d="100"/>
          <a:sy n="148" d="100"/>
        </p:scale>
        <p:origin x="252" y="114"/>
      </p:cViewPr>
      <p:guideLst>
        <p:guide pos="5534"/>
        <p:guide orient="horz" pos="3038"/>
        <p:guide orient="horz" pos="1610"/>
        <p:guide pos="1474"/>
        <p:guide orient="horz" pos="1452"/>
        <p:guide orient="horz" pos="2494"/>
        <p:guide pos="2650"/>
        <p:guide orient="horz" pos="2064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ocesson.com/diagraming/62553f59f346fb0700ffa23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88441" y="2062631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数据库项目答辩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8441" y="2765106"/>
            <a:ext cx="4679406" cy="37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A51E36"/>
                </a:solidFill>
                <a:latin typeface="Geometria-Medium" panose="020B0603020204020204" charset="0"/>
              </a:rPr>
              <a:t>组员：廖晋川 华思铭 王尔可</a:t>
            </a:r>
            <a:endParaRPr lang="en-US" altLang="zh-CN" sz="16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19510"/>
            <a:ext cx="1338221" cy="43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42544" y="4119510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EBAA39-7BEF-49AE-9BD9-54314DBA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0" y="405497"/>
            <a:ext cx="5850458" cy="21868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2340" y="292278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搜索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4C727-0850-46DC-A266-59BEA009CDE8}"/>
              </a:ext>
            </a:extLst>
          </p:cNvPr>
          <p:cNvSpPr txBox="1"/>
          <p:nvPr/>
        </p:nvSpPr>
        <p:spPr>
          <a:xfrm>
            <a:off x="459038" y="1077687"/>
            <a:ext cx="3048436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Example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类实现动态配置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SQL</a:t>
            </a: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搜索记录的记录</a:t>
            </a:r>
            <a:endParaRPr lang="en-US" altLang="zh-CN" sz="1400" dirty="0">
              <a:solidFill>
                <a:srgbClr val="555759"/>
              </a:solidFill>
              <a:latin typeface="兰亭黑-简 纤黑" charset="-122"/>
              <a:ea typeface="兰亭黑-简 纤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483A06-74AF-4340-B226-EBDEF3F5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9" y="2545983"/>
            <a:ext cx="5531114" cy="2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20809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867" y="1786606"/>
            <a:ext cx="6813639" cy="192814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王尔可：数据库设计，文档撰写</a:t>
            </a:r>
            <a:endParaRPr lang="en-US" altLang="zh-CN" sz="3200" dirty="0"/>
          </a:p>
          <a:p>
            <a:r>
              <a:rPr lang="zh-CN" altLang="en-US" sz="3200" dirty="0"/>
              <a:t>华思铭：前端开发，文档撰写</a:t>
            </a:r>
            <a:endParaRPr lang="en-US" altLang="zh-CN" sz="3200" dirty="0"/>
          </a:p>
          <a:p>
            <a:r>
              <a:rPr lang="zh-CN" altLang="en-US" sz="3200" dirty="0"/>
              <a:t>廖晋川：后端开发，文档撰写</a:t>
            </a:r>
          </a:p>
        </p:txBody>
      </p:sp>
    </p:spTree>
    <p:extLst>
      <p:ext uri="{BB962C8B-B14F-4D97-AF65-F5344CB8AC3E}">
        <p14:creationId xmlns:p14="http://schemas.microsoft.com/office/powerpoint/2010/main" val="34401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488"/>
            <a:ext cx="2730500" cy="1002150"/>
          </a:xfrm>
        </p:spPr>
        <p:txBody>
          <a:bodyPr/>
          <a:lstStyle/>
          <a:p>
            <a:r>
              <a:rPr lang="zh-CN" altLang="en-US" dirty="0"/>
              <a:t>数据库表设计</a:t>
            </a:r>
          </a:p>
        </p:txBody>
      </p:sp>
      <p:pic>
        <p:nvPicPr>
          <p:cNvPr id="8" name="内容占位符 7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" y="1036638"/>
            <a:ext cx="9067800" cy="40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340" y="292278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技术栈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60C0B-4E64-44B5-BED0-BFD73800B577}"/>
              </a:ext>
            </a:extLst>
          </p:cNvPr>
          <p:cNvSpPr txBox="1"/>
          <p:nvPr/>
        </p:nvSpPr>
        <p:spPr>
          <a:xfrm>
            <a:off x="2674436" y="330775"/>
            <a:ext cx="306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rgbClr val="A51E36"/>
                </a:solidFill>
              </a:rPr>
              <a:t>SpringBoot</a:t>
            </a:r>
            <a:r>
              <a:rPr lang="en-US" altLang="zh-CN" sz="3200" dirty="0">
                <a:solidFill>
                  <a:srgbClr val="A51E36"/>
                </a:solidFill>
              </a:rPr>
              <a:t> + Vue</a:t>
            </a:r>
            <a:endParaRPr lang="zh-CN" altLang="en-US" sz="3200" dirty="0">
              <a:solidFill>
                <a:srgbClr val="A51E36"/>
              </a:solidFill>
            </a:endParaRPr>
          </a:p>
        </p:txBody>
      </p:sp>
      <p:pic>
        <p:nvPicPr>
          <p:cNvPr id="1026" name="Picture 2" descr="Spring Boot Architecture">
            <a:extLst>
              <a:ext uri="{FF2B5EF4-FFF2-40B4-BE49-F238E27FC236}">
                <a16:creationId xmlns:a16="http://schemas.microsoft.com/office/drawing/2014/main" id="{946EBA11-5261-4AD7-B470-5C5C2107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7" y="1055042"/>
            <a:ext cx="4131772" cy="330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2FD583-905F-4420-8A0F-D6FD544A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1" y="915550"/>
            <a:ext cx="1765902" cy="39769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B8ED0A-D159-4C9E-B54C-7A94CCCBF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06" y="535000"/>
            <a:ext cx="1028988" cy="43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63929" y="519822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功能模块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3929" y="1259496"/>
            <a:ext cx="4965772" cy="316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管理员：查看用户信息，删除用户，修改用户权限和用户拥有的所有权限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用户：用户注册，登录，邮件发送，邮箱验证，修改密码，找回密码，记录搜索记录，用户权限及防止越界访问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文献：增删改查（包含作者等属性），文献文件上传（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PDF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笔记：支持在线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markdown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编辑，图片上传，文件资源上传，笔记的点赞，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pdf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markdown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等文件在线渲染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评论：支持树形评论，评论的点赞，时间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搜索：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Example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类动态配置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SQL</a:t>
            </a: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安全：防止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SQL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注入，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XSS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攻击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数据库：外键约束，索引的使用，正确的范式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9C356F-69E9-4C6D-9254-C227BE1B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76" y="1259496"/>
            <a:ext cx="1895475" cy="28384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0159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63929" y="34026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登录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	Apache Shiro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8315" y="1086179"/>
            <a:ext cx="4916795" cy="203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Apache Shiro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框架进行身份验证，加密，授权和会话管理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身份验证：使用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Token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Remember Me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服务实现登陆状态维持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密码：使用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md5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对称加密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权限控制：在用户登录的时候自动为用户注入角色实现权限控制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050" name="Picture 2" descr="Apache Shiro Logo">
            <a:extLst>
              <a:ext uri="{FF2B5EF4-FFF2-40B4-BE49-F238E27FC236}">
                <a16:creationId xmlns:a16="http://schemas.microsoft.com/office/drawing/2014/main" id="{41BB4897-4B1E-4B51-A725-05F178B0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11" y="135494"/>
            <a:ext cx="2276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356083-1D94-43E7-B9D0-DA0A9B15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" y="3065060"/>
            <a:ext cx="2281860" cy="190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4E7688-3A88-4B43-A697-10A52ACF2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19" y="3201091"/>
            <a:ext cx="4737138" cy="1696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E677C4-EBB3-49A3-8E91-BF8227D2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011" y="1048245"/>
            <a:ext cx="2728317" cy="29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340" y="292278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分页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60C0B-4E64-44B5-BED0-BFD73800B577}"/>
              </a:ext>
            </a:extLst>
          </p:cNvPr>
          <p:cNvSpPr txBox="1"/>
          <p:nvPr/>
        </p:nvSpPr>
        <p:spPr>
          <a:xfrm>
            <a:off x="2110852" y="185010"/>
            <a:ext cx="2096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rgbClr val="A51E36"/>
                </a:solidFill>
              </a:rPr>
              <a:t>PageHelper</a:t>
            </a:r>
            <a:endParaRPr lang="zh-CN" altLang="en-US" sz="3200" dirty="0">
              <a:solidFill>
                <a:srgbClr val="A51E3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4C727-0850-46DC-A266-59BEA009CDE8}"/>
              </a:ext>
            </a:extLst>
          </p:cNvPr>
          <p:cNvSpPr txBox="1"/>
          <p:nvPr/>
        </p:nvSpPr>
        <p:spPr>
          <a:xfrm>
            <a:off x="168834" y="1241264"/>
            <a:ext cx="4916795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通过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PageHelper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加上自己配置的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Page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实体，实现分页功能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支持页面起始页数，页面大小，排序属性的设置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F2769-F8DC-47C2-857F-26F65E89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7" y="3032620"/>
            <a:ext cx="7106642" cy="1638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61F294-5B3F-453D-A238-FF86178C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65" y="477398"/>
            <a:ext cx="3739495" cy="28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340" y="292278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数据库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60C0B-4E64-44B5-BED0-BFD73800B577}"/>
              </a:ext>
            </a:extLst>
          </p:cNvPr>
          <p:cNvSpPr txBox="1"/>
          <p:nvPr/>
        </p:nvSpPr>
        <p:spPr>
          <a:xfrm>
            <a:off x="2339975" y="212769"/>
            <a:ext cx="153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rgbClr val="A51E36"/>
                </a:solidFill>
              </a:rPr>
              <a:t>MyBatis</a:t>
            </a:r>
            <a:endParaRPr lang="zh-CN" altLang="en-US" sz="3200" dirty="0">
              <a:solidFill>
                <a:srgbClr val="A51E3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4C727-0850-46DC-A266-59BEA009CDE8}"/>
              </a:ext>
            </a:extLst>
          </p:cNvPr>
          <p:cNvSpPr txBox="1"/>
          <p:nvPr/>
        </p:nvSpPr>
        <p:spPr>
          <a:xfrm>
            <a:off x="602340" y="1059935"/>
            <a:ext cx="4916795" cy="118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通过通用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Mapper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，通用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Service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实现数据库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CRUD</a:t>
            </a: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en-US" altLang="zh-CN" sz="14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MyBatis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#{xx}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语句防止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SQL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注入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</a:p>
          <a:p>
            <a:pPr algn="just">
              <a:lnSpc>
                <a:spcPts val="2200"/>
              </a:lnSpc>
            </a:pPr>
            <a:r>
              <a:rPr lang="en-US" altLang="zh-CN" dirty="0">
                <a:solidFill>
                  <a:srgbClr val="555759"/>
                </a:solidFill>
                <a:ea typeface="兰亭黑-简 纤黑"/>
              </a:rPr>
              <a:t>#</a:t>
            </a:r>
            <a:r>
              <a:rPr lang="zh-CN" altLang="en-US" dirty="0">
                <a:solidFill>
                  <a:srgbClr val="555759"/>
                </a:solidFill>
                <a:ea typeface="兰亭黑-简 纤黑"/>
              </a:rPr>
              <a:t>将传入的数据都当成一个字符串，会对自动传入的数据加一个双引号</a:t>
            </a:r>
            <a:endParaRPr lang="en-US" altLang="zh-CN" sz="1400" dirty="0">
              <a:solidFill>
                <a:srgbClr val="555759"/>
              </a:solidFill>
              <a:latin typeface="兰亭黑-简 纤黑" charset="-122"/>
              <a:ea typeface="兰亭黑-简 纤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253A6-D1A4-4008-80EF-579DFA07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35" y="623163"/>
            <a:ext cx="2629267" cy="2162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B60A28-B9D9-4426-8E66-B54278FD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0" y="2879725"/>
            <a:ext cx="810690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340" y="292278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防止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XSS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攻击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	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4C727-0850-46DC-A266-59BEA009CDE8}"/>
              </a:ext>
            </a:extLst>
          </p:cNvPr>
          <p:cNvSpPr txBox="1"/>
          <p:nvPr/>
        </p:nvSpPr>
        <p:spPr>
          <a:xfrm>
            <a:off x="602341" y="1059935"/>
            <a:ext cx="3048436" cy="11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通过过滤掉请求里面的脚本语言来实现防止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XSS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攻击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需要过滤的接口可以自己配置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555759"/>
              </a:solidFill>
              <a:latin typeface="兰亭黑-简 纤黑" charset="-122"/>
              <a:ea typeface="兰亭黑-简 纤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7CA63-3259-4898-B449-460162F9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92" y="416257"/>
            <a:ext cx="4881628" cy="308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D6CE50-95FD-46AE-91DF-18722433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4" y="2312724"/>
            <a:ext cx="4197627" cy="23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442</Words>
  <Application>Microsoft Office PowerPoint</Application>
  <PresentationFormat>自定义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Geometria</vt:lpstr>
      <vt:lpstr>Geometria-Italic</vt:lpstr>
      <vt:lpstr>Geometria-Medium</vt:lpstr>
      <vt:lpstr>Gotham Bold</vt:lpstr>
      <vt:lpstr>Gotham Rounded Book</vt:lpstr>
      <vt:lpstr>DengXian</vt:lpstr>
      <vt:lpstr>兰亭黑-简 纤黑</vt:lpstr>
      <vt:lpstr>兰亭黑-简 中黑</vt:lpstr>
      <vt:lpstr>宋体</vt:lpstr>
      <vt:lpstr>Arial</vt:lpstr>
      <vt:lpstr>Calibri</vt:lpstr>
      <vt:lpstr>Calibri Light</vt:lpstr>
      <vt:lpstr>Office 主题</vt:lpstr>
      <vt:lpstr>PowerPoint 演示文稿</vt:lpstr>
      <vt:lpstr>小组分工</vt:lpstr>
      <vt:lpstr>数据库表设计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lenovo</cp:lastModifiedBy>
  <cp:revision>257</cp:revision>
  <dcterms:created xsi:type="dcterms:W3CDTF">2017-10-31T12:19:00Z</dcterms:created>
  <dcterms:modified xsi:type="dcterms:W3CDTF">2022-06-19T14:04:00Z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