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4"/>
  </p:sldMasterIdLst>
  <p:notesMasterIdLst>
    <p:notesMasterId r:id="rId25"/>
  </p:notesMasterIdLst>
  <p:sldIdLst>
    <p:sldId id="257" r:id="rId5"/>
    <p:sldId id="258" r:id="rId6"/>
    <p:sldId id="259" r:id="rId7"/>
    <p:sldId id="260" r:id="rId8"/>
    <p:sldId id="261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BE3246-41E2-4CF1-BEBC-3DB89EA5458E}">
          <p14:sldIdLst>
            <p14:sldId id="257"/>
            <p14:sldId id="258"/>
            <p14:sldId id="259"/>
            <p14:sldId id="260"/>
            <p14:sldId id="261"/>
            <p14:sldId id="263"/>
            <p14:sldId id="278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55106-75BC-484D-ABD9-D4F24EF5C0C9}" v="18" dt="2022-11-19T10:33:07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Umar" userId="cc02100283394bc5" providerId="LiveId" clId="{2F955106-75BC-484D-ABD9-D4F24EF5C0C9}"/>
    <pc:docChg chg="undo custSel addSld delSld modSld modSection">
      <pc:chgData name="Mohammed Umar" userId="cc02100283394bc5" providerId="LiveId" clId="{2F955106-75BC-484D-ABD9-D4F24EF5C0C9}" dt="2022-11-19T10:46:22.708" v="367" actId="20577"/>
      <pc:docMkLst>
        <pc:docMk/>
      </pc:docMkLst>
      <pc:sldChg chg="delSp modSp mod delDesignElem">
        <pc:chgData name="Mohammed Umar" userId="cc02100283394bc5" providerId="LiveId" clId="{2F955106-75BC-484D-ABD9-D4F24EF5C0C9}" dt="2022-11-18T12:31:18.511" v="33" actId="207"/>
        <pc:sldMkLst>
          <pc:docMk/>
          <pc:sldMk cId="2475805559" sldId="257"/>
        </pc:sldMkLst>
        <pc:spChg chg="mod">
          <ac:chgData name="Mohammed Umar" userId="cc02100283394bc5" providerId="LiveId" clId="{2F955106-75BC-484D-ABD9-D4F24EF5C0C9}" dt="2022-11-18T12:31:18.511" v="33" actId="207"/>
          <ac:spMkLst>
            <pc:docMk/>
            <pc:sldMk cId="2475805559" sldId="257"/>
            <ac:spMk id="3" creationId="{835D6E6B-3353-491C-A3C6-F278D6CED8B3}"/>
          </ac:spMkLst>
        </pc:spChg>
        <pc:spChg chg="mod">
          <ac:chgData name="Mohammed Umar" userId="cc02100283394bc5" providerId="LiveId" clId="{2F955106-75BC-484D-ABD9-D4F24EF5C0C9}" dt="2022-11-18T12:30:05.443" v="27" actId="207"/>
          <ac:spMkLst>
            <pc:docMk/>
            <pc:sldMk cId="2475805559" sldId="257"/>
            <ac:spMk id="4" creationId="{19330E0B-2084-1584-D63A-25180D816A31}"/>
          </ac:spMkLst>
        </pc:spChg>
        <pc:spChg chg="mod">
          <ac:chgData name="Mohammed Umar" userId="cc02100283394bc5" providerId="LiveId" clId="{2F955106-75BC-484D-ABD9-D4F24EF5C0C9}" dt="2022-11-18T12:31:12.089" v="32" actId="207"/>
          <ac:spMkLst>
            <pc:docMk/>
            <pc:sldMk cId="2475805559" sldId="257"/>
            <ac:spMk id="5" creationId="{23443B5B-647C-165E-598F-5B31680479C8}"/>
          </ac:spMkLst>
        </pc:spChg>
        <pc:spChg chg="del">
          <ac:chgData name="Mohammed Umar" userId="cc02100283394bc5" providerId="LiveId" clId="{2F955106-75BC-484D-ABD9-D4F24EF5C0C9}" dt="2022-11-18T12:14:40.881" v="19"/>
          <ac:spMkLst>
            <pc:docMk/>
            <pc:sldMk cId="2475805559" sldId="257"/>
            <ac:spMk id="18" creationId="{D6D7A0BC-0046-4CAA-8E7F-DCAFE511EA0E}"/>
          </ac:spMkLst>
        </pc:spChg>
        <pc:spChg chg="del">
          <ac:chgData name="Mohammed Umar" userId="cc02100283394bc5" providerId="LiveId" clId="{2F955106-75BC-484D-ABD9-D4F24EF5C0C9}" dt="2022-11-18T12:14:40.881" v="19"/>
          <ac:spMkLst>
            <pc:docMk/>
            <pc:sldMk cId="2475805559" sldId="257"/>
            <ac:spMk id="20" creationId="{E7C6334F-6411-41EC-AD7D-179EDD8B58CB}"/>
          </ac:spMkLst>
        </pc:spChg>
        <pc:spChg chg="del">
          <ac:chgData name="Mohammed Umar" userId="cc02100283394bc5" providerId="LiveId" clId="{2F955106-75BC-484D-ABD9-D4F24EF5C0C9}" dt="2022-11-18T12:14:40.881" v="19"/>
          <ac:spMkLst>
            <pc:docMk/>
            <pc:sldMk cId="2475805559" sldId="257"/>
            <ac:spMk id="22" creationId="{E6B02CEE-3AF8-4349-9B3E-8970E6DF62B3}"/>
          </ac:spMkLst>
        </pc:spChg>
        <pc:spChg chg="del">
          <ac:chgData name="Mohammed Umar" userId="cc02100283394bc5" providerId="LiveId" clId="{2F955106-75BC-484D-ABD9-D4F24EF5C0C9}" dt="2022-11-18T12:14:40.881" v="19"/>
          <ac:spMkLst>
            <pc:docMk/>
            <pc:sldMk cId="2475805559" sldId="257"/>
            <ac:spMk id="24" creationId="{AAA01CF0-3FB5-44EB-B7DE-F2E86374C2FB}"/>
          </ac:spMkLst>
        </pc:spChg>
      </pc:sldChg>
      <pc:sldChg chg="addSp delSp modSp mod modClrScheme chgLayout">
        <pc:chgData name="Mohammed Umar" userId="cc02100283394bc5" providerId="LiveId" clId="{2F955106-75BC-484D-ABD9-D4F24EF5C0C9}" dt="2022-11-18T12:57:53.762" v="134" actId="2711"/>
        <pc:sldMkLst>
          <pc:docMk/>
          <pc:sldMk cId="263784652" sldId="258"/>
        </pc:sldMkLst>
        <pc:spChg chg="add mod ord">
          <ac:chgData name="Mohammed Umar" userId="cc02100283394bc5" providerId="LiveId" clId="{2F955106-75BC-484D-ABD9-D4F24EF5C0C9}" dt="2022-11-18T12:37:43.095" v="44" actId="1076"/>
          <ac:spMkLst>
            <pc:docMk/>
            <pc:sldMk cId="263784652" sldId="258"/>
            <ac:spMk id="2" creationId="{70FC4E24-F57E-50C4-5761-6770C2BC4092}"/>
          </ac:spMkLst>
        </pc:spChg>
        <pc:spChg chg="add mod">
          <ac:chgData name="Mohammed Umar" userId="cc02100283394bc5" providerId="LiveId" clId="{2F955106-75BC-484D-ABD9-D4F24EF5C0C9}" dt="2022-11-18T12:45:42.641" v="120" actId="20577"/>
          <ac:spMkLst>
            <pc:docMk/>
            <pc:sldMk cId="263784652" sldId="258"/>
            <ac:spMk id="6" creationId="{94CCDDED-F61B-A1D4-15EB-1F9FE47D4B58}"/>
          </ac:spMkLst>
        </pc:spChg>
        <pc:spChg chg="add mod">
          <ac:chgData name="Mohammed Umar" userId="cc02100283394bc5" providerId="LiveId" clId="{2F955106-75BC-484D-ABD9-D4F24EF5C0C9}" dt="2022-11-18T12:57:27.542" v="128" actId="1076"/>
          <ac:spMkLst>
            <pc:docMk/>
            <pc:sldMk cId="263784652" sldId="258"/>
            <ac:spMk id="8" creationId="{7D3F607D-D163-86B9-F7A3-CDFACB626B1A}"/>
          </ac:spMkLst>
        </pc:spChg>
        <pc:spChg chg="del mod">
          <ac:chgData name="Mohammed Umar" userId="cc02100283394bc5" providerId="LiveId" clId="{2F955106-75BC-484D-ABD9-D4F24EF5C0C9}" dt="2022-11-18T12:37:14.439" v="36" actId="478"/>
          <ac:spMkLst>
            <pc:docMk/>
            <pc:sldMk cId="263784652" sldId="258"/>
            <ac:spMk id="9" creationId="{FB46B19E-60A3-C5B0-23AA-7F96C0E9770D}"/>
          </ac:spMkLst>
        </pc:spChg>
        <pc:spChg chg="mod">
          <ac:chgData name="Mohammed Umar" userId="cc02100283394bc5" providerId="LiveId" clId="{2F955106-75BC-484D-ABD9-D4F24EF5C0C9}" dt="2022-11-18T12:44:25.644" v="103" actId="1076"/>
          <ac:spMkLst>
            <pc:docMk/>
            <pc:sldMk cId="263784652" sldId="258"/>
            <ac:spMk id="10" creationId="{E14CA82E-C04A-FEBA-729C-DB48C8F4C935}"/>
          </ac:spMkLst>
        </pc:spChg>
        <pc:spChg chg="add mod">
          <ac:chgData name="Mohammed Umar" userId="cc02100283394bc5" providerId="LiveId" clId="{2F955106-75BC-484D-ABD9-D4F24EF5C0C9}" dt="2022-11-18T12:57:30.913" v="129" actId="1076"/>
          <ac:spMkLst>
            <pc:docMk/>
            <pc:sldMk cId="263784652" sldId="258"/>
            <ac:spMk id="12" creationId="{7632646E-B27B-1892-ADEE-A47F24E7F85C}"/>
          </ac:spMkLst>
        </pc:spChg>
        <pc:spChg chg="add mod">
          <ac:chgData name="Mohammed Umar" userId="cc02100283394bc5" providerId="LiveId" clId="{2F955106-75BC-484D-ABD9-D4F24EF5C0C9}" dt="2022-11-18T12:57:53.762" v="134" actId="2711"/>
          <ac:spMkLst>
            <pc:docMk/>
            <pc:sldMk cId="263784652" sldId="258"/>
            <ac:spMk id="14" creationId="{9B4321DA-3C12-F140-3AC6-68625AB9B51F}"/>
          </ac:spMkLst>
        </pc:spChg>
        <pc:picChg chg="add del mod">
          <ac:chgData name="Mohammed Umar" userId="cc02100283394bc5" providerId="LiveId" clId="{2F955106-75BC-484D-ABD9-D4F24EF5C0C9}" dt="2022-11-18T12:41:13.210" v="85" actId="478"/>
          <ac:picMkLst>
            <pc:docMk/>
            <pc:sldMk cId="263784652" sldId="258"/>
            <ac:picMk id="4" creationId="{718A7FC3-F436-AC13-BCDE-864D9E9A85DD}"/>
          </ac:picMkLst>
        </pc:picChg>
      </pc:sldChg>
      <pc:sldChg chg="modSp mod">
        <pc:chgData name="Mohammed Umar" userId="cc02100283394bc5" providerId="LiveId" clId="{2F955106-75BC-484D-ABD9-D4F24EF5C0C9}" dt="2022-11-18T12:37:48.433" v="45" actId="1076"/>
        <pc:sldMkLst>
          <pc:docMk/>
          <pc:sldMk cId="1805904030" sldId="259"/>
        </pc:sldMkLst>
        <pc:spChg chg="mod">
          <ac:chgData name="Mohammed Umar" userId="cc02100283394bc5" providerId="LiveId" clId="{2F955106-75BC-484D-ABD9-D4F24EF5C0C9}" dt="2022-11-18T12:37:48.433" v="45" actId="1076"/>
          <ac:spMkLst>
            <pc:docMk/>
            <pc:sldMk cId="1805904030" sldId="259"/>
            <ac:spMk id="2" creationId="{E9D2E52F-D0B1-0992-333E-B4ACAA3AB0AE}"/>
          </ac:spMkLst>
        </pc:spChg>
      </pc:sldChg>
      <pc:sldChg chg="modSp mod">
        <pc:chgData name="Mohammed Umar" userId="cc02100283394bc5" providerId="LiveId" clId="{2F955106-75BC-484D-ABD9-D4F24EF5C0C9}" dt="2022-11-18T12:15:04.110" v="26" actId="27636"/>
        <pc:sldMkLst>
          <pc:docMk/>
          <pc:sldMk cId="1919687382" sldId="263"/>
        </pc:sldMkLst>
        <pc:spChg chg="mod">
          <ac:chgData name="Mohammed Umar" userId="cc02100283394bc5" providerId="LiveId" clId="{2F955106-75BC-484D-ABD9-D4F24EF5C0C9}" dt="2022-11-18T12:15:04.110" v="26" actId="27636"/>
          <ac:spMkLst>
            <pc:docMk/>
            <pc:sldMk cId="1919687382" sldId="263"/>
            <ac:spMk id="2" creationId="{B16200FC-0564-12E1-9D0D-2DA09027E56A}"/>
          </ac:spMkLst>
        </pc:spChg>
      </pc:sldChg>
      <pc:sldChg chg="modSp mod">
        <pc:chgData name="Mohammed Umar" userId="cc02100283394bc5" providerId="LiveId" clId="{2F955106-75BC-484D-ABD9-D4F24EF5C0C9}" dt="2022-11-18T12:58:46.889" v="140" actId="20577"/>
        <pc:sldMkLst>
          <pc:docMk/>
          <pc:sldMk cId="1537646897" sldId="265"/>
        </pc:sldMkLst>
        <pc:spChg chg="mod">
          <ac:chgData name="Mohammed Umar" userId="cc02100283394bc5" providerId="LiveId" clId="{2F955106-75BC-484D-ABD9-D4F24EF5C0C9}" dt="2022-11-18T12:58:46.889" v="140" actId="20577"/>
          <ac:spMkLst>
            <pc:docMk/>
            <pc:sldMk cId="1537646897" sldId="265"/>
            <ac:spMk id="15" creationId="{61682E59-4E0E-DE65-AF4A-922DF07671E5}"/>
          </ac:spMkLst>
        </pc:spChg>
      </pc:sldChg>
      <pc:sldChg chg="delSp modSp mod">
        <pc:chgData name="Mohammed Umar" userId="cc02100283394bc5" providerId="LiveId" clId="{2F955106-75BC-484D-ABD9-D4F24EF5C0C9}" dt="2022-11-19T10:46:22.708" v="367" actId="20577"/>
        <pc:sldMkLst>
          <pc:docMk/>
          <pc:sldMk cId="2261639245" sldId="268"/>
        </pc:sldMkLst>
        <pc:spChg chg="mod">
          <ac:chgData name="Mohammed Umar" userId="cc02100283394bc5" providerId="LiveId" clId="{2F955106-75BC-484D-ABD9-D4F24EF5C0C9}" dt="2022-11-18T12:10:57.129" v="15" actId="1076"/>
          <ac:spMkLst>
            <pc:docMk/>
            <pc:sldMk cId="2261639245" sldId="268"/>
            <ac:spMk id="5" creationId="{B30C7FA6-1281-97EB-888B-1FAC97C46AD1}"/>
          </ac:spMkLst>
        </pc:spChg>
        <pc:spChg chg="mod">
          <ac:chgData name="Mohammed Umar" userId="cc02100283394bc5" providerId="LiveId" clId="{2F955106-75BC-484D-ABD9-D4F24EF5C0C9}" dt="2022-11-18T12:11:02.106" v="16" actId="1076"/>
          <ac:spMkLst>
            <pc:docMk/>
            <pc:sldMk cId="2261639245" sldId="268"/>
            <ac:spMk id="7" creationId="{B26C7EA7-7D24-6B45-78BD-78629E4770E0}"/>
          </ac:spMkLst>
        </pc:spChg>
        <pc:spChg chg="mod">
          <ac:chgData name="Mohammed Umar" userId="cc02100283394bc5" providerId="LiveId" clId="{2F955106-75BC-484D-ABD9-D4F24EF5C0C9}" dt="2022-11-19T10:46:22.708" v="367" actId="20577"/>
          <ac:spMkLst>
            <pc:docMk/>
            <pc:sldMk cId="2261639245" sldId="268"/>
            <ac:spMk id="9" creationId="{7D6BA85C-4BAB-E51E-C905-C4A8391C81E2}"/>
          </ac:spMkLst>
        </pc:spChg>
        <pc:spChg chg="del mod">
          <ac:chgData name="Mohammed Umar" userId="cc02100283394bc5" providerId="LiveId" clId="{2F955106-75BC-484D-ABD9-D4F24EF5C0C9}" dt="2022-11-18T12:10:40.423" v="12" actId="478"/>
          <ac:spMkLst>
            <pc:docMk/>
            <pc:sldMk cId="2261639245" sldId="268"/>
            <ac:spMk id="12" creationId="{82E73B56-76B1-BC8B-B04E-A036DE1DCDCD}"/>
          </ac:spMkLst>
        </pc:spChg>
        <pc:picChg chg="del">
          <ac:chgData name="Mohammed Umar" userId="cc02100283394bc5" providerId="LiveId" clId="{2F955106-75BC-484D-ABD9-D4F24EF5C0C9}" dt="2022-11-18T12:10:43.023" v="13" actId="478"/>
          <ac:picMkLst>
            <pc:docMk/>
            <pc:sldMk cId="2261639245" sldId="268"/>
            <ac:picMk id="11" creationId="{5EA7F6E7-42F2-99D5-8949-2C954CA4244B}"/>
          </ac:picMkLst>
        </pc:picChg>
      </pc:sldChg>
      <pc:sldChg chg="modSp mod">
        <pc:chgData name="Mohammed Umar" userId="cc02100283394bc5" providerId="LiveId" clId="{2F955106-75BC-484D-ABD9-D4F24EF5C0C9}" dt="2022-11-18T12:58:27.679" v="135" actId="20577"/>
        <pc:sldMkLst>
          <pc:docMk/>
          <pc:sldMk cId="2577677332" sldId="269"/>
        </pc:sldMkLst>
        <pc:spChg chg="mod">
          <ac:chgData name="Mohammed Umar" userId="cc02100283394bc5" providerId="LiveId" clId="{2F955106-75BC-484D-ABD9-D4F24EF5C0C9}" dt="2022-11-18T12:58:27.679" v="135" actId="20577"/>
          <ac:spMkLst>
            <pc:docMk/>
            <pc:sldMk cId="2577677332" sldId="269"/>
            <ac:spMk id="16" creationId="{0D94087C-A016-EF27-0CFD-914026A1667F}"/>
          </ac:spMkLst>
        </pc:spChg>
      </pc:sldChg>
      <pc:sldChg chg="addSp delSp modSp mod">
        <pc:chgData name="Mohammed Umar" userId="cc02100283394bc5" providerId="LiveId" clId="{2F955106-75BC-484D-ABD9-D4F24EF5C0C9}" dt="2022-11-18T12:38:20.505" v="46" actId="1076"/>
        <pc:sldMkLst>
          <pc:docMk/>
          <pc:sldMk cId="3009101134" sldId="275"/>
        </pc:sldMkLst>
        <pc:spChg chg="mod">
          <ac:chgData name="Mohammed Umar" userId="cc02100283394bc5" providerId="LiveId" clId="{2F955106-75BC-484D-ABD9-D4F24EF5C0C9}" dt="2022-11-18T12:38:20.505" v="46" actId="1076"/>
          <ac:spMkLst>
            <pc:docMk/>
            <pc:sldMk cId="3009101134" sldId="275"/>
            <ac:spMk id="2" creationId="{4FD60758-789A-B029-BFE5-6CDB2B267152}"/>
          </ac:spMkLst>
        </pc:spChg>
        <pc:cxnChg chg="add del">
          <ac:chgData name="Mohammed Umar" userId="cc02100283394bc5" providerId="LiveId" clId="{2F955106-75BC-484D-ABD9-D4F24EF5C0C9}" dt="2022-11-18T11:03:17.924" v="1" actId="11529"/>
          <ac:cxnSpMkLst>
            <pc:docMk/>
            <pc:sldMk cId="3009101134" sldId="275"/>
            <ac:cxnSpMk id="5" creationId="{951E571A-4E5E-18E9-B8A5-3D2410F8C5FC}"/>
          </ac:cxnSpMkLst>
        </pc:cxnChg>
        <pc:cxnChg chg="add mod">
          <ac:chgData name="Mohammed Umar" userId="cc02100283394bc5" providerId="LiveId" clId="{2F955106-75BC-484D-ABD9-D4F24EF5C0C9}" dt="2022-11-18T11:03:26.464" v="3" actId="13822"/>
          <ac:cxnSpMkLst>
            <pc:docMk/>
            <pc:sldMk cId="3009101134" sldId="275"/>
            <ac:cxnSpMk id="8" creationId="{5179E1E3-E6C5-DF10-8BC8-1915D17484D7}"/>
          </ac:cxnSpMkLst>
        </pc:cxnChg>
      </pc:sldChg>
      <pc:sldChg chg="addSp modSp mod">
        <pc:chgData name="Mohammed Umar" userId="cc02100283394bc5" providerId="LiveId" clId="{2F955106-75BC-484D-ABD9-D4F24EF5C0C9}" dt="2022-11-18T11:04:06.732" v="10" actId="404"/>
        <pc:sldMkLst>
          <pc:docMk/>
          <pc:sldMk cId="3500322004" sldId="276"/>
        </pc:sldMkLst>
        <pc:spChg chg="mod">
          <ac:chgData name="Mohammed Umar" userId="cc02100283394bc5" providerId="LiveId" clId="{2F955106-75BC-484D-ABD9-D4F24EF5C0C9}" dt="2022-11-18T11:04:06.732" v="10" actId="404"/>
          <ac:spMkLst>
            <pc:docMk/>
            <pc:sldMk cId="3500322004" sldId="276"/>
            <ac:spMk id="11" creationId="{DA19CE0B-82F2-0043-74C7-F37588566A84}"/>
          </ac:spMkLst>
        </pc:spChg>
        <pc:cxnChg chg="add mod">
          <ac:chgData name="Mohammed Umar" userId="cc02100283394bc5" providerId="LiveId" clId="{2F955106-75BC-484D-ABD9-D4F24EF5C0C9}" dt="2022-11-18T11:03:45.451" v="5" actId="13822"/>
          <ac:cxnSpMkLst>
            <pc:docMk/>
            <pc:sldMk cId="3500322004" sldId="276"/>
            <ac:cxnSpMk id="4" creationId="{CEFE2A52-A2CC-301A-D9B1-1A548B3FB741}"/>
          </ac:cxnSpMkLst>
        </pc:cxnChg>
      </pc:sldChg>
      <pc:sldChg chg="modSp mod">
        <pc:chgData name="Mohammed Umar" userId="cc02100283394bc5" providerId="LiveId" clId="{2F955106-75BC-484D-ABD9-D4F24EF5C0C9}" dt="2022-11-18T13:22:16.255" v="141" actId="207"/>
        <pc:sldMkLst>
          <pc:docMk/>
          <pc:sldMk cId="4167312243" sldId="277"/>
        </pc:sldMkLst>
        <pc:spChg chg="mod">
          <ac:chgData name="Mohammed Umar" userId="cc02100283394bc5" providerId="LiveId" clId="{2F955106-75BC-484D-ABD9-D4F24EF5C0C9}" dt="2022-11-18T13:22:16.255" v="141" actId="207"/>
          <ac:spMkLst>
            <pc:docMk/>
            <pc:sldMk cId="4167312243" sldId="277"/>
            <ac:spMk id="2" creationId="{6A4D9995-B892-4220-986C-948EA89751BD}"/>
          </ac:spMkLst>
        </pc:spChg>
      </pc:sldChg>
      <pc:sldChg chg="addSp delSp modSp new mod modClrScheme chgLayout">
        <pc:chgData name="Mohammed Umar" userId="cc02100283394bc5" providerId="LiveId" clId="{2F955106-75BC-484D-ABD9-D4F24EF5C0C9}" dt="2022-11-19T10:34:01.719" v="343" actId="113"/>
        <pc:sldMkLst>
          <pc:docMk/>
          <pc:sldMk cId="2144440161" sldId="278"/>
        </pc:sldMkLst>
        <pc:spChg chg="add mod ord">
          <ac:chgData name="Mohammed Umar" userId="cc02100283394bc5" providerId="LiveId" clId="{2F955106-75BC-484D-ABD9-D4F24EF5C0C9}" dt="2022-11-19T10:28:48.395" v="184" actId="1076"/>
          <ac:spMkLst>
            <pc:docMk/>
            <pc:sldMk cId="2144440161" sldId="278"/>
            <ac:spMk id="4" creationId="{C6A26A3A-161A-3792-81CE-66F5E59446E5}"/>
          </ac:spMkLst>
        </pc:spChg>
        <pc:spChg chg="add del mod">
          <ac:chgData name="Mohammed Umar" userId="cc02100283394bc5" providerId="LiveId" clId="{2F955106-75BC-484D-ABD9-D4F24EF5C0C9}" dt="2022-11-19T10:29:49.719" v="187"/>
          <ac:spMkLst>
            <pc:docMk/>
            <pc:sldMk cId="2144440161" sldId="278"/>
            <ac:spMk id="5" creationId="{58D8F8BD-7DE3-DD81-99AE-40E85FF0F93B}"/>
          </ac:spMkLst>
        </pc:spChg>
        <pc:spChg chg="add mod">
          <ac:chgData name="Mohammed Umar" userId="cc02100283394bc5" providerId="LiveId" clId="{2F955106-75BC-484D-ABD9-D4F24EF5C0C9}" dt="2022-11-19T10:34:01.719" v="343" actId="113"/>
          <ac:spMkLst>
            <pc:docMk/>
            <pc:sldMk cId="2144440161" sldId="278"/>
            <ac:spMk id="6" creationId="{1599626D-91A7-ABB8-CBCC-D240CAE1EC98}"/>
          </ac:spMkLst>
        </pc:spChg>
        <pc:picChg chg="add mod">
          <ac:chgData name="Mohammed Umar" userId="cc02100283394bc5" providerId="LiveId" clId="{2F955106-75BC-484D-ABD9-D4F24EF5C0C9}" dt="2022-11-19T10:28:45.451" v="183" actId="1076"/>
          <ac:picMkLst>
            <pc:docMk/>
            <pc:sldMk cId="2144440161" sldId="278"/>
            <ac:picMk id="3" creationId="{A2ED6FD9-FA9A-7A0B-9CDA-55DFF1834533}"/>
          </ac:picMkLst>
        </pc:picChg>
      </pc:sldChg>
      <pc:sldChg chg="new del">
        <pc:chgData name="Mohammed Umar" userId="cc02100283394bc5" providerId="LiveId" clId="{2F955106-75BC-484D-ABD9-D4F24EF5C0C9}" dt="2022-11-19T10:28:21.143" v="166" actId="47"/>
        <pc:sldMkLst>
          <pc:docMk/>
          <pc:sldMk cId="368474830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6553-8204-473F-8D99-BB24A5482B0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FDE35-0E92-45F8-AC56-A3957ED6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3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89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552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45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1347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487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7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0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9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9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6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0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1005840"/>
            <a:ext cx="10993549" cy="107719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Arial" panose="020B0604020202020204" pitchFamily="34" charset="0"/>
              </a:rPr>
              <a:t>CAR INSURANCE DATA CLAIM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741" y="4474625"/>
            <a:ext cx="2336479" cy="107719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Mentored by:</a:t>
            </a:r>
          </a:p>
          <a:p>
            <a:r>
              <a:rPr lang="en-IN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Mr. Jatinder </a:t>
            </a:r>
            <a:r>
              <a:rPr lang="en-IN" sz="1800" b="1" i="0" u="none" strike="noStrike" baseline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Bedi</a:t>
            </a:r>
            <a:r>
              <a:rPr lang="en-IN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30E0B-2084-1584-D63A-25180D816A31}"/>
              </a:ext>
            </a:extLst>
          </p:cNvPr>
          <p:cNvSpPr txBox="1"/>
          <p:nvPr/>
        </p:nvSpPr>
        <p:spPr>
          <a:xfrm>
            <a:off x="8265667" y="4453333"/>
            <a:ext cx="347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Mitra Karthikeyan</a:t>
            </a:r>
          </a:p>
          <a:p>
            <a:pPr algn="l"/>
            <a:r>
              <a:rPr lang="en-IN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Mohammed Umar </a:t>
            </a:r>
            <a:r>
              <a:rPr lang="en-IN" sz="1800" b="1" i="0" u="none" strike="noStrike" baseline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Sharieff</a:t>
            </a:r>
            <a:r>
              <a:rPr lang="en-IN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.M</a:t>
            </a:r>
          </a:p>
          <a:p>
            <a:pPr algn="l"/>
            <a:r>
              <a:rPr lang="en-IN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Lalith .S</a:t>
            </a:r>
          </a:p>
          <a:p>
            <a:r>
              <a:rPr lang="en-IN" sz="1800" b="1" i="0" u="none" strike="noStrike" baseline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Manibalan</a:t>
            </a:r>
            <a:r>
              <a:rPr lang="en-IN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.N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43B5B-647C-165E-598F-5B31680479C8}"/>
              </a:ext>
            </a:extLst>
          </p:cNvPr>
          <p:cNvSpPr txBox="1"/>
          <p:nvPr/>
        </p:nvSpPr>
        <p:spPr>
          <a:xfrm>
            <a:off x="4151618" y="3028890"/>
            <a:ext cx="38837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5</a:t>
            </a:r>
          </a:p>
          <a:p>
            <a:r>
              <a:rPr lang="en-IN" sz="18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 : PGPDSE-FT online Feb22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56CFB-D5B8-8EB4-711A-27D228768873}"/>
              </a:ext>
            </a:extLst>
          </p:cNvPr>
          <p:cNvSpPr txBox="1"/>
          <p:nvPr/>
        </p:nvSpPr>
        <p:spPr>
          <a:xfrm>
            <a:off x="438539" y="783772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Car Insurance Data Frequency for DRIVING EXPERIENCE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C92A1-0D3B-7A53-F1C3-E495786B1998}"/>
              </a:ext>
            </a:extLst>
          </p:cNvPr>
          <p:cNvSpPr txBox="1"/>
          <p:nvPr/>
        </p:nvSpPr>
        <p:spPr>
          <a:xfrm>
            <a:off x="438539" y="1290343"/>
            <a:ext cx="6558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u="none" strike="noStrike" baseline="0" dirty="0">
                <a:latin typeface="ArialMT"/>
              </a:rPr>
              <a:t>Analysis performed for people who claimed and did not claim the loan.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4C6E7-058D-A20A-9729-6ABDF3CD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4" y="1628897"/>
            <a:ext cx="6639410" cy="2972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92EF1-A9C0-4A57-772A-AB89E240EC7D}"/>
              </a:ext>
            </a:extLst>
          </p:cNvPr>
          <p:cNvSpPr txBox="1"/>
          <p:nvPr/>
        </p:nvSpPr>
        <p:spPr>
          <a:xfrm>
            <a:off x="1169995" y="5076748"/>
            <a:ext cx="448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from the age of 0-9 and 10-19 have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claimed the maximum insurance.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A379AA-8DB3-8287-B41B-4B677E0AF569}"/>
              </a:ext>
            </a:extLst>
          </p:cNvPr>
          <p:cNvCxnSpPr/>
          <p:nvPr/>
        </p:nvCxnSpPr>
        <p:spPr>
          <a:xfrm>
            <a:off x="6895323" y="549008"/>
            <a:ext cx="0" cy="6270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BF535DD-7CE9-0116-9B61-A34951004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949" y="1459620"/>
            <a:ext cx="4924558" cy="3101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BAD037-9DBA-A53F-6B95-A968DC6E506F}"/>
              </a:ext>
            </a:extLst>
          </p:cNvPr>
          <p:cNvSpPr txBox="1"/>
          <p:nvPr/>
        </p:nvSpPr>
        <p:spPr>
          <a:xfrm>
            <a:off x="7305869" y="968438"/>
            <a:ext cx="23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65022-665F-F098-5997-EF1788AE36EF}"/>
              </a:ext>
            </a:extLst>
          </p:cNvPr>
          <p:cNvSpPr txBox="1"/>
          <p:nvPr/>
        </p:nvSpPr>
        <p:spPr>
          <a:xfrm>
            <a:off x="7832880" y="4795934"/>
            <a:ext cx="3189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features will help the model to perform better when put across different algorithms.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23F0C-0A15-0CAE-6F1E-B5BEDEB4A667}"/>
              </a:ext>
            </a:extLst>
          </p:cNvPr>
          <p:cNvSpPr txBox="1"/>
          <p:nvPr/>
        </p:nvSpPr>
        <p:spPr>
          <a:xfrm>
            <a:off x="7832880" y="6068130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Segregation the numerical and categorical </a:t>
            </a: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variables for the feature selection.</a:t>
            </a:r>
            <a:endParaRPr lang="en-IN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C180EF-CC63-79C1-EF63-372F9DDBD20D}"/>
              </a:ext>
            </a:extLst>
          </p:cNvPr>
          <p:cNvCxnSpPr/>
          <p:nvPr/>
        </p:nvCxnSpPr>
        <p:spPr>
          <a:xfrm flipH="1">
            <a:off x="0" y="4600955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0BAEB-5A8B-12B9-DF48-7E6B0DE3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15" y="1058068"/>
            <a:ext cx="5722485" cy="1718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CFA03-608D-74F3-9802-5609335585B5}"/>
              </a:ext>
            </a:extLst>
          </p:cNvPr>
          <p:cNvSpPr txBox="1"/>
          <p:nvPr/>
        </p:nvSpPr>
        <p:spPr>
          <a:xfrm>
            <a:off x="5029746" y="59715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-BoldMT"/>
                <a:cs typeface="Times New Roman" panose="02020603050405020304" pitchFamily="18" charset="0"/>
              </a:rPr>
              <a:t>Feature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F31ABD-D229-41B2-BA3D-13D41BC25760}"/>
              </a:ext>
            </a:extLst>
          </p:cNvPr>
          <p:cNvCxnSpPr>
            <a:cxnSpLocks/>
          </p:cNvCxnSpPr>
          <p:nvPr/>
        </p:nvCxnSpPr>
        <p:spPr>
          <a:xfrm>
            <a:off x="6224945" y="1119673"/>
            <a:ext cx="0" cy="56170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729EF2-707A-DE6A-853C-5ACDB71E9258}"/>
              </a:ext>
            </a:extLst>
          </p:cNvPr>
          <p:cNvSpPr txBox="1"/>
          <p:nvPr/>
        </p:nvSpPr>
        <p:spPr>
          <a:xfrm>
            <a:off x="6830008" y="1648827"/>
            <a:ext cx="5064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encoding categorical variables and scaling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numerical we concatenated the dataset to perform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train test split.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CA3592-F3B9-43D3-3459-16A881D93C76}"/>
              </a:ext>
            </a:extLst>
          </p:cNvPr>
          <p:cNvCxnSpPr/>
          <p:nvPr/>
        </p:nvCxnSpPr>
        <p:spPr>
          <a:xfrm>
            <a:off x="82420" y="2873829"/>
            <a:ext cx="120271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6AFFF4D-FF1B-2DFC-A83B-F809A472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5" y="2943951"/>
            <a:ext cx="5722485" cy="19826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958903-BC1B-1633-28E8-E1730FCA61E7}"/>
              </a:ext>
            </a:extLst>
          </p:cNvPr>
          <p:cNvCxnSpPr/>
          <p:nvPr/>
        </p:nvCxnSpPr>
        <p:spPr>
          <a:xfrm>
            <a:off x="82420" y="5019869"/>
            <a:ext cx="120271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2441B3A-2FF4-3318-673B-C873C654D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16" y="5173983"/>
            <a:ext cx="5593540" cy="15627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D4692D-C56E-1B6F-A351-931101B35942}"/>
              </a:ext>
            </a:extLst>
          </p:cNvPr>
          <p:cNvSpPr txBox="1"/>
          <p:nvPr/>
        </p:nvSpPr>
        <p:spPr>
          <a:xfrm>
            <a:off x="6830008" y="3580839"/>
            <a:ext cx="488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 in order to estimate the performance of machine learning algorithms that are applicable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prediction-based Algorithms/Applications.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71039F-49D5-1371-F062-C9DE34156B99}"/>
              </a:ext>
            </a:extLst>
          </p:cNvPr>
          <p:cNvSpPr txBox="1"/>
          <p:nvPr/>
        </p:nvSpPr>
        <p:spPr>
          <a:xfrm>
            <a:off x="6797027" y="517637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Handling the class imbalance for train data.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8235E-BC47-6B8F-D7E1-F61625BC0107}"/>
              </a:ext>
            </a:extLst>
          </p:cNvPr>
          <p:cNvSpPr txBox="1"/>
          <p:nvPr/>
        </p:nvSpPr>
        <p:spPr>
          <a:xfrm>
            <a:off x="6821219" y="5702206"/>
            <a:ext cx="499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SMOTEENN from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imblearn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have smoothened the trained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1F82-DB60-4569-A28A-40CCA85CFB7A}"/>
              </a:ext>
            </a:extLst>
          </p:cNvPr>
          <p:cNvSpPr txBox="1"/>
          <p:nvPr/>
        </p:nvSpPr>
        <p:spPr>
          <a:xfrm>
            <a:off x="8304237" y="3077106"/>
            <a:ext cx="1726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33875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A60C-7629-3EE2-31A2-FE82071C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7690"/>
            <a:ext cx="11029616" cy="735248"/>
          </a:xfrm>
        </p:spPr>
        <p:txBody>
          <a:bodyPr>
            <a:normAutofit/>
          </a:bodyPr>
          <a:lstStyle/>
          <a:p>
            <a:pPr algn="ctr"/>
            <a:r>
              <a:rPr lang="en-IN" sz="3200" b="1" i="0" u="none" strike="noStrike" baseline="0" dirty="0">
                <a:latin typeface="Arial-BoldMT"/>
              </a:rPr>
              <a:t>Model Building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7FA6-1281-97EB-888B-1FAC97C46AD1}"/>
              </a:ext>
            </a:extLst>
          </p:cNvPr>
          <p:cNvSpPr txBox="1"/>
          <p:nvPr/>
        </p:nvSpPr>
        <p:spPr>
          <a:xfrm>
            <a:off x="3047223" y="168067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680210">
              <a:defRPr/>
            </a:pP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has target variable as categorical hence we can compared all models and do spot check on their performances basis </a:t>
            </a:r>
            <a:r>
              <a:rPr lang="en-I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precision and recall.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C7EA7-7D24-6B45-78BD-78629E4770E0}"/>
              </a:ext>
            </a:extLst>
          </p:cNvPr>
          <p:cNvSpPr txBox="1"/>
          <p:nvPr/>
        </p:nvSpPr>
        <p:spPr>
          <a:xfrm>
            <a:off x="3047223" y="2932053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9920" indent="-629920" algn="l" defTabSz="168021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629920" indent="-629920" algn="l" defTabSz="168021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629920" indent="-629920" algn="l" defTabSz="168021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920" indent="-629920" algn="l" defTabSz="1680210"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BA85C-4BAB-E51E-C905-C4A8391C81E2}"/>
              </a:ext>
            </a:extLst>
          </p:cNvPr>
          <p:cNvSpPr txBox="1"/>
          <p:nvPr/>
        </p:nvSpPr>
        <p:spPr>
          <a:xfrm>
            <a:off x="3047223" y="457715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680210">
              <a:defRPr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680210">
              <a:defRPr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to evaluate the model</a:t>
            </a:r>
          </a:p>
          <a:p>
            <a:pPr marL="629920" indent="-629920" algn="l" defTabSz="168021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score</a:t>
            </a:r>
          </a:p>
          <a:p>
            <a:pPr marL="629920" indent="-629920" algn="l" defTabSz="168021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score</a:t>
            </a:r>
          </a:p>
          <a:p>
            <a:pPr marL="629920" indent="-629920" algn="l" defTabSz="168021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ecall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920" indent="-629920" algn="l" defTabSz="168021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</a:p>
        </p:txBody>
      </p:sp>
    </p:spTree>
    <p:extLst>
      <p:ext uri="{BB962C8B-B14F-4D97-AF65-F5344CB8AC3E}">
        <p14:creationId xmlns:p14="http://schemas.microsoft.com/office/powerpoint/2010/main" val="226163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BC4FD-6E2F-8CD5-5A74-8C8182D4751B}"/>
              </a:ext>
            </a:extLst>
          </p:cNvPr>
          <p:cNvSpPr txBox="1"/>
          <p:nvPr/>
        </p:nvSpPr>
        <p:spPr>
          <a:xfrm>
            <a:off x="3047223" y="59109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u="none" strike="noStrike" baseline="0" dirty="0">
                <a:latin typeface="Arial-BoldMT"/>
              </a:rPr>
              <a:t>Base model - Logistic regression.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44876-0BEA-031A-51D1-E6C70A3F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87" y="1790261"/>
            <a:ext cx="3632676" cy="5067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327CA-F719-1507-5C9D-58C052F66763}"/>
              </a:ext>
            </a:extLst>
          </p:cNvPr>
          <p:cNvSpPr txBox="1"/>
          <p:nvPr/>
        </p:nvSpPr>
        <p:spPr>
          <a:xfrm>
            <a:off x="330587" y="130592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7E9570-D7B7-556F-A893-C525FC5D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842" y="2024743"/>
            <a:ext cx="3863675" cy="48332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94087C-A016-EF27-0CFD-914026A1667F}"/>
              </a:ext>
            </a:extLst>
          </p:cNvPr>
          <p:cNvSpPr txBox="1"/>
          <p:nvPr/>
        </p:nvSpPr>
        <p:spPr>
          <a:xfrm>
            <a:off x="4505842" y="1110775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u="none" strike="noStrike" baseline="0" dirty="0">
                <a:latin typeface="Arial-BoldMT"/>
              </a:rPr>
              <a:t>Finding out the Significant features that has the p-value </a:t>
            </a:r>
          </a:p>
          <a:p>
            <a:pPr algn="l"/>
            <a:r>
              <a:rPr lang="en-US" sz="1600" i="0" u="none" strike="noStrike" baseline="0" dirty="0">
                <a:latin typeface="Arial-BoldMT"/>
              </a:rPr>
              <a:t>of &lt; 0.05 from the data frame in order to perform </a:t>
            </a:r>
          </a:p>
          <a:p>
            <a:pPr algn="l"/>
            <a:r>
              <a:rPr lang="en-US" sz="1600" i="0" u="none" strike="noStrike" baseline="0" dirty="0">
                <a:latin typeface="Arial-BoldMT"/>
              </a:rPr>
              <a:t>the predictions.</a:t>
            </a:r>
            <a:endParaRPr lang="en-IN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8EA8A-D356-9AAD-1204-DA06B6CDC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78" y="4954676"/>
            <a:ext cx="2903472" cy="15850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734678-36D8-DA1D-82C9-87A22BA2AD0E}"/>
              </a:ext>
            </a:extLst>
          </p:cNvPr>
          <p:cNvSpPr txBox="1"/>
          <p:nvPr/>
        </p:nvSpPr>
        <p:spPr>
          <a:xfrm>
            <a:off x="8649478" y="410546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on the test set 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AD5DE1-80A9-4548-E621-0740AE90BB97}"/>
              </a:ext>
            </a:extLst>
          </p:cNvPr>
          <p:cNvCxnSpPr/>
          <p:nvPr/>
        </p:nvCxnSpPr>
        <p:spPr>
          <a:xfrm>
            <a:off x="4189445" y="991200"/>
            <a:ext cx="0" cy="58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F39F246-CEAE-2E37-3ED2-D21D4AA9EB6C}"/>
              </a:ext>
            </a:extLst>
          </p:cNvPr>
          <p:cNvCxnSpPr/>
          <p:nvPr/>
        </p:nvCxnSpPr>
        <p:spPr>
          <a:xfrm rot="5400000">
            <a:off x="6055784" y="2986012"/>
            <a:ext cx="5644588" cy="189411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7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72B7-3FBD-6F8A-F73D-CB758721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1038"/>
            <a:ext cx="11029616" cy="464660"/>
          </a:xfrm>
        </p:spPr>
        <p:txBody>
          <a:bodyPr>
            <a:normAutofit/>
          </a:bodyPr>
          <a:lstStyle/>
          <a:p>
            <a:pPr algn="ctr"/>
            <a:r>
              <a:rPr lang="fr-FR" sz="2000" b="1" i="0" u="none" strike="noStrike" baseline="0" dirty="0">
                <a:latin typeface="Arial-BoldMT"/>
              </a:rPr>
              <a:t>Confusion Matrix on </a:t>
            </a:r>
            <a:r>
              <a:rPr lang="fr-FR" sz="2000" b="1" i="0" u="none" strike="noStrike" baseline="0" dirty="0" err="1">
                <a:latin typeface="Arial-BoldMT"/>
              </a:rPr>
              <a:t>Logistic</a:t>
            </a:r>
            <a:r>
              <a:rPr lang="fr-FR" sz="2000" b="1" i="0" u="none" strike="noStrike" baseline="0" dirty="0">
                <a:latin typeface="Arial-BoldMT"/>
              </a:rPr>
              <a:t> </a:t>
            </a:r>
            <a:r>
              <a:rPr lang="fr-FR" sz="2000" b="1" i="0" u="none" strike="noStrike" baseline="0" dirty="0" err="1">
                <a:latin typeface="Arial-BoldMT"/>
              </a:rPr>
              <a:t>regression</a:t>
            </a:r>
            <a:r>
              <a:rPr lang="fr-FR" sz="2000" b="1" i="0" u="none" strike="noStrike" baseline="0" dirty="0">
                <a:latin typeface="Arial-BoldMT"/>
              </a:rPr>
              <a:t>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CDFAC-8A6C-A65E-53D6-D19C8945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8" y="1409563"/>
            <a:ext cx="6011631" cy="53497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B47CF-C58D-CA0E-8D62-D74125AC5CE8}"/>
              </a:ext>
            </a:extLst>
          </p:cNvPr>
          <p:cNvCxnSpPr/>
          <p:nvPr/>
        </p:nvCxnSpPr>
        <p:spPr>
          <a:xfrm>
            <a:off x="6531429" y="1035698"/>
            <a:ext cx="0" cy="5723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B8F7E-3A80-1D29-E85B-F47A5CE93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90" y="1881591"/>
            <a:ext cx="3482642" cy="960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26213-B827-7BE4-BBDC-82DDD0394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390" y="3006053"/>
            <a:ext cx="3482642" cy="8458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502A77-CD59-581B-E0A7-E778CE721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043" y="3965960"/>
            <a:ext cx="3482642" cy="8458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8B5078-904E-A34C-FA0B-37D66EA4B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043" y="4925867"/>
            <a:ext cx="3482642" cy="807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3FA2C1-83C6-4A5B-1390-1C1BDDBB0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043" y="5806860"/>
            <a:ext cx="3482642" cy="9602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4838786-AB40-AB65-F677-EA5D6F588D81}"/>
              </a:ext>
            </a:extLst>
          </p:cNvPr>
          <p:cNvSpPr txBox="1"/>
          <p:nvPr/>
        </p:nvSpPr>
        <p:spPr>
          <a:xfrm>
            <a:off x="6531429" y="112508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latin typeface="Arial-BoldMT"/>
              </a:rPr>
              <a:t>Computed various performance matrix </a:t>
            </a:r>
          </a:p>
          <a:p>
            <a:r>
              <a:rPr lang="en-US" sz="1800" i="0" u="none" strike="noStrike" baseline="0" dirty="0">
                <a:latin typeface="Arial-BoldMT"/>
              </a:rPr>
              <a:t>on the predicted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49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F15E-7BE5-5E97-4A0C-ACF4B63A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371354"/>
          </a:xfrm>
        </p:spPr>
        <p:txBody>
          <a:bodyPr/>
          <a:lstStyle/>
          <a:p>
            <a:pPr algn="ctr"/>
            <a:r>
              <a:rPr lang="en-US" sz="1800" b="1" i="0" u="none" strike="noStrike" baseline="0" dirty="0">
                <a:latin typeface="Arial-BoldMT"/>
              </a:rPr>
              <a:t>ROC curve for Admission Prediction Classifier (Full Model).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8B30A-89ED-F780-6E39-22289C73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17" y="1681592"/>
            <a:ext cx="6942422" cy="46333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56E05-DCB4-6DFA-ED23-3033313ED233}"/>
              </a:ext>
            </a:extLst>
          </p:cNvPr>
          <p:cNvCxnSpPr/>
          <p:nvPr/>
        </p:nvCxnSpPr>
        <p:spPr>
          <a:xfrm>
            <a:off x="7209600" y="1494980"/>
            <a:ext cx="0" cy="5148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74AC37-D585-00DB-BBD2-E6984E52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110" y="3040346"/>
            <a:ext cx="4320914" cy="7773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32A59A-212D-736D-3B08-CDBA3E688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213" y="5142446"/>
            <a:ext cx="4244708" cy="7011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FFB638-6E49-DF01-E993-33976D7598CF}"/>
              </a:ext>
            </a:extLst>
          </p:cNvPr>
          <p:cNvSpPr txBox="1"/>
          <p:nvPr/>
        </p:nvSpPr>
        <p:spPr>
          <a:xfrm>
            <a:off x="7905984" y="2279845"/>
            <a:ext cx="21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 accuracy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0E7A6-FEBA-EE60-09B4-C8FF3A9BD920}"/>
              </a:ext>
            </a:extLst>
          </p:cNvPr>
          <p:cNvSpPr txBox="1"/>
          <p:nvPr/>
        </p:nvSpPr>
        <p:spPr>
          <a:xfrm>
            <a:off x="7949682" y="4599992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accuracy : </a:t>
            </a:r>
          </a:p>
        </p:txBody>
      </p:sp>
    </p:spTree>
    <p:extLst>
      <p:ext uri="{BB962C8B-B14F-4D97-AF65-F5344CB8AC3E}">
        <p14:creationId xmlns:p14="http://schemas.microsoft.com/office/powerpoint/2010/main" val="1068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AAE1-91DF-6729-4B11-2BA7C082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0644"/>
          </a:xfrm>
        </p:spPr>
        <p:txBody>
          <a:bodyPr>
            <a:normAutofit/>
          </a:bodyPr>
          <a:lstStyle/>
          <a:p>
            <a:pPr algn="ctr"/>
            <a:r>
              <a:rPr lang="en-IN" sz="2400" b="1" i="0" u="none" strike="noStrike" baseline="0" dirty="0">
                <a:latin typeface="Arial-BoldMT"/>
              </a:rPr>
              <a:t>Decision tree classifier.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57296-380E-0428-7B14-37218F688157}"/>
              </a:ext>
            </a:extLst>
          </p:cNvPr>
          <p:cNvSpPr txBox="1"/>
          <p:nvPr/>
        </p:nvSpPr>
        <p:spPr>
          <a:xfrm>
            <a:off x="312101" y="1250302"/>
            <a:ext cx="46119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u="none" strike="noStrike" baseline="0" dirty="0">
                <a:latin typeface="Arial-BoldMT"/>
              </a:rPr>
              <a:t>The main advantage of the decision tree classifier is</a:t>
            </a:r>
          </a:p>
          <a:p>
            <a:pPr algn="l"/>
            <a:r>
              <a:rPr lang="en-US" sz="1400" b="1" i="0" u="none" strike="noStrike" baseline="0" dirty="0">
                <a:latin typeface="Arial-BoldMT"/>
              </a:rPr>
              <a:t> its ability to using different feature subsets and </a:t>
            </a:r>
          </a:p>
          <a:p>
            <a:pPr algn="l"/>
            <a:r>
              <a:rPr lang="en-US" sz="1400" b="1" i="0" u="none" strike="noStrike" baseline="0" dirty="0">
                <a:latin typeface="Arial-BoldMT"/>
              </a:rPr>
              <a:t>decision rules at different stages of classification.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11517-DF36-15F2-DDA3-9E7EA68B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1" y="1988966"/>
            <a:ext cx="5921253" cy="22702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4540DC-DB97-CDB1-5DFE-A44F6F3FFE5E}"/>
              </a:ext>
            </a:extLst>
          </p:cNvPr>
          <p:cNvCxnSpPr/>
          <p:nvPr/>
        </p:nvCxnSpPr>
        <p:spPr>
          <a:xfrm>
            <a:off x="6680718" y="1324947"/>
            <a:ext cx="0" cy="545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E3098-BEFC-9DAD-9DC3-325400776CDA}"/>
              </a:ext>
            </a:extLst>
          </p:cNvPr>
          <p:cNvSpPr txBox="1"/>
          <p:nvPr/>
        </p:nvSpPr>
        <p:spPr>
          <a:xfrm>
            <a:off x="7128083" y="1447418"/>
            <a:ext cx="4264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600" b="1" i="0" u="none" strike="noStrike" baseline="0" dirty="0">
                <a:latin typeface="Arial-BoldMT"/>
              </a:rPr>
              <a:t>Model results after Hyperparameter </a:t>
            </a:r>
          </a:p>
          <a:p>
            <a:r>
              <a:rPr lang="da-DK" sz="1600" b="1" i="0" u="none" strike="noStrike" baseline="0" dirty="0">
                <a:latin typeface="Arial-BoldMT"/>
              </a:rPr>
              <a:t>tuning using GridSearchCV</a:t>
            </a:r>
            <a:endParaRPr lang="en-I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9DF546-56C8-B7BA-0F7A-0BD8AE0E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186" y="2012293"/>
            <a:ext cx="3939881" cy="3482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976631-25D9-E84A-68C6-BC6CBD77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05" y="4675413"/>
            <a:ext cx="3009499" cy="1691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61D67D-CED6-0C81-105F-E10515F34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333" y="4713516"/>
            <a:ext cx="3009500" cy="16155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50FE00-2F15-CFF4-6381-C634E2082CD4}"/>
              </a:ext>
            </a:extLst>
          </p:cNvPr>
          <p:cNvCxnSpPr/>
          <p:nvPr/>
        </p:nvCxnSpPr>
        <p:spPr>
          <a:xfrm>
            <a:off x="65314" y="4259259"/>
            <a:ext cx="66154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08D475-2D0C-CBAE-907A-02F295C9973B}"/>
              </a:ext>
            </a:extLst>
          </p:cNvPr>
          <p:cNvSpPr txBox="1"/>
          <p:nvPr/>
        </p:nvSpPr>
        <p:spPr>
          <a:xfrm>
            <a:off x="127705" y="4344184"/>
            <a:ext cx="1083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 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29EB3-23F3-1774-3E8F-3F1E67E41210}"/>
              </a:ext>
            </a:extLst>
          </p:cNvPr>
          <p:cNvSpPr txBox="1"/>
          <p:nvPr/>
        </p:nvSpPr>
        <p:spPr>
          <a:xfrm>
            <a:off x="3373016" y="4344184"/>
            <a:ext cx="95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BA159B-8D3E-E5A8-5436-A8B4DF98DDF5}"/>
              </a:ext>
            </a:extLst>
          </p:cNvPr>
          <p:cNvSpPr txBox="1"/>
          <p:nvPr/>
        </p:nvSpPr>
        <p:spPr>
          <a:xfrm>
            <a:off x="7128083" y="5475034"/>
            <a:ext cx="4621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output, we can see that there is slight significant difference between the train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accuracy thus we can conclude that the decision tree is less over-fitted after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some of the hyperparameters.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D643-50A0-0CCC-10B7-61ED78D4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0644"/>
          </a:xfrm>
        </p:spPr>
        <p:txBody>
          <a:bodyPr>
            <a:normAutofit/>
          </a:bodyPr>
          <a:lstStyle/>
          <a:p>
            <a:pPr algn="ctr"/>
            <a:r>
              <a:rPr lang="en-IN" sz="2400" b="1" i="0" u="none" strike="noStrike" baseline="0" dirty="0">
                <a:latin typeface="Arial-BoldMT"/>
              </a:rPr>
              <a:t>Random Forest for Classification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A225F-CDBC-8C23-61AD-EA19B2590D83}"/>
              </a:ext>
            </a:extLst>
          </p:cNvPr>
          <p:cNvSpPr txBox="1"/>
          <p:nvPr/>
        </p:nvSpPr>
        <p:spPr>
          <a:xfrm>
            <a:off x="228154" y="1291003"/>
            <a:ext cx="6219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Roboto-Regular"/>
              </a:rPr>
              <a:t>Performed to identify large number of relatively uncorrelated models (trees) </a:t>
            </a:r>
          </a:p>
          <a:p>
            <a:r>
              <a:rPr lang="en-US" sz="1400" b="0" i="0" u="none" strike="noStrike" baseline="0" dirty="0">
                <a:latin typeface="Roboto-Regular"/>
              </a:rPr>
              <a:t>operating as a committee will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</a:t>
            </a:r>
            <a:r>
              <a:rPr lang="en-US" sz="1400" b="0" i="0" u="none" strike="noStrike" baseline="0" dirty="0">
                <a:latin typeface="Roboto-Regular"/>
              </a:rPr>
              <a:t> any of the individual </a:t>
            </a:r>
          </a:p>
          <a:p>
            <a:r>
              <a:rPr lang="en-US" sz="1400" b="0" i="0" u="none" strike="noStrike" baseline="0" dirty="0">
                <a:latin typeface="Roboto-Regular"/>
              </a:rPr>
              <a:t>constituent models.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A79E8-03AB-A394-D671-C9AAD7D6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3" y="2240261"/>
            <a:ext cx="5515035" cy="179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76C88-8DEA-6DB6-7F8A-40DED18B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880" y="1775317"/>
            <a:ext cx="3261643" cy="165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2E10A-4C2E-8C45-2A2C-5CEC8FE7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316" y="3593436"/>
            <a:ext cx="3276884" cy="16841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F6C57A-0913-052C-BDBE-AD87261B7A90}"/>
              </a:ext>
            </a:extLst>
          </p:cNvPr>
          <p:cNvSpPr txBox="1"/>
          <p:nvPr/>
        </p:nvSpPr>
        <p:spPr>
          <a:xfrm>
            <a:off x="6848668" y="1291003"/>
            <a:ext cx="435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 on Train Test Set 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E16FF-9DD9-9CEC-4E87-DBDD3699A146}"/>
              </a:ext>
            </a:extLst>
          </p:cNvPr>
          <p:cNvSpPr txBox="1"/>
          <p:nvPr/>
        </p:nvSpPr>
        <p:spPr>
          <a:xfrm>
            <a:off x="575894" y="5789268"/>
            <a:ext cx="11441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output, we can see that there is a difference between the train and test accuracy thus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the Random Forest for Classification is over-fitted on the</a:t>
            </a:r>
            <a:r>
              <a:rPr lang="en-I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data.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4B3EE-46B5-460C-9C49-F69C4AE3420E}"/>
              </a:ext>
            </a:extLst>
          </p:cNvPr>
          <p:cNvCxnSpPr>
            <a:cxnSpLocks/>
          </p:cNvCxnSpPr>
          <p:nvPr/>
        </p:nvCxnSpPr>
        <p:spPr>
          <a:xfrm>
            <a:off x="6690049" y="1362269"/>
            <a:ext cx="0" cy="4079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11ABC7-F0FE-40D4-68D1-E598AE4F9B2D}"/>
              </a:ext>
            </a:extLst>
          </p:cNvPr>
          <p:cNvCxnSpPr/>
          <p:nvPr/>
        </p:nvCxnSpPr>
        <p:spPr>
          <a:xfrm>
            <a:off x="6690049" y="5442039"/>
            <a:ext cx="55019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543B71-76CE-3DD8-41E8-1B240EC9C210}"/>
              </a:ext>
            </a:extLst>
          </p:cNvPr>
          <p:cNvCxnSpPr/>
          <p:nvPr/>
        </p:nvCxnSpPr>
        <p:spPr>
          <a:xfrm flipH="1">
            <a:off x="0" y="5442039"/>
            <a:ext cx="6690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7A7C46-0809-5B31-AF2B-46F9B26589C8}"/>
              </a:ext>
            </a:extLst>
          </p:cNvPr>
          <p:cNvSpPr txBox="1"/>
          <p:nvPr/>
        </p:nvSpPr>
        <p:spPr>
          <a:xfrm>
            <a:off x="575894" y="5442039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Interpretations 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CEEA9-CDFF-4EBD-3960-A01D41BBB61D}"/>
              </a:ext>
            </a:extLst>
          </p:cNvPr>
          <p:cNvSpPr txBox="1"/>
          <p:nvPr/>
        </p:nvSpPr>
        <p:spPr>
          <a:xfrm>
            <a:off x="575894" y="6302452"/>
            <a:ext cx="10306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tune the hyperparameters in the Random Forest for Classification, it helps to avoid the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over-fitting of the Random Forest for Classification.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0758-789A-B029-BFE5-6CDB2B26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5516"/>
            <a:ext cx="11029616" cy="55796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u="none" strike="noStrike" baseline="0" dirty="0" err="1">
                <a:latin typeface="Arial-BoldMT"/>
              </a:rPr>
              <a:t>XGBClassifier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86826-1939-9A9D-48A3-67C25FB12B13}"/>
              </a:ext>
            </a:extLst>
          </p:cNvPr>
          <p:cNvSpPr txBox="1"/>
          <p:nvPr/>
        </p:nvSpPr>
        <p:spPr>
          <a:xfrm>
            <a:off x="575894" y="132514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Performed in order to determine 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Arial-BoldMT"/>
              </a:rPr>
              <a:t> 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features should be scaled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features should be encoded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8E1E5-2638-5843-A272-C18E4CB7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535855"/>
            <a:ext cx="4480032" cy="3405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02E31-B846-699E-8937-AE624B74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48" y="2248477"/>
            <a:ext cx="6717752" cy="42066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6312F-99F8-5C49-66E8-2391AFBF7196}"/>
              </a:ext>
            </a:extLst>
          </p:cNvPr>
          <p:cNvSpPr txBox="1"/>
          <p:nvPr/>
        </p:nvSpPr>
        <p:spPr>
          <a:xfrm>
            <a:off x="7009548" y="146364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-BoldMT"/>
              </a:rPr>
              <a:t>Important features to the model</a:t>
            </a:r>
          </a:p>
          <a:p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79E1E3-E6C5-DF10-8BC8-1915D17484D7}"/>
              </a:ext>
            </a:extLst>
          </p:cNvPr>
          <p:cNvCxnSpPr/>
          <p:nvPr/>
        </p:nvCxnSpPr>
        <p:spPr>
          <a:xfrm>
            <a:off x="5474248" y="1325147"/>
            <a:ext cx="0" cy="5532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0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16199-5829-04EE-A186-3F24ECAC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5" y="1289087"/>
            <a:ext cx="7087214" cy="4253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F7EA54-13D8-D18B-CABF-42D253CDB589}"/>
              </a:ext>
            </a:extLst>
          </p:cNvPr>
          <p:cNvSpPr txBox="1"/>
          <p:nvPr/>
        </p:nvSpPr>
        <p:spPr>
          <a:xfrm>
            <a:off x="779885" y="75306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Arial-BoldMT"/>
              </a:rPr>
              <a:t>Receiver Operating Characteristic XGBOOST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B7E33-AC22-0F52-548D-B10F142A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49" y="1912776"/>
            <a:ext cx="3480318" cy="2453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0F8D0-8EBF-62D9-0D63-3B1BB8ABAF48}"/>
              </a:ext>
            </a:extLst>
          </p:cNvPr>
          <p:cNvSpPr txBox="1"/>
          <p:nvPr/>
        </p:nvSpPr>
        <p:spPr>
          <a:xfrm>
            <a:off x="8061649" y="937726"/>
            <a:ext cx="3268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Accuracy of all the models </a:t>
            </a:r>
          </a:p>
          <a:p>
            <a:r>
              <a:rPr lang="en-US" sz="1800" b="1" i="0" u="none" strike="noStrike" baseline="0" dirty="0">
                <a:latin typeface="Arial-BoldMT"/>
              </a:rPr>
              <a:t>performed and their scores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9CE0B-82F2-0043-74C7-F37588566A84}"/>
              </a:ext>
            </a:extLst>
          </p:cNvPr>
          <p:cNvSpPr txBox="1"/>
          <p:nvPr/>
        </p:nvSpPr>
        <p:spPr>
          <a:xfrm>
            <a:off x="3047223" y="5932324"/>
            <a:ext cx="609755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comparing we came to the conclusion that the best performing model is the </a:t>
            </a:r>
            <a:r>
              <a:rPr lang="en-US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FE2A52-A2CC-301A-D9B1-1A548B3FB741}"/>
              </a:ext>
            </a:extLst>
          </p:cNvPr>
          <p:cNvCxnSpPr/>
          <p:nvPr/>
        </p:nvCxnSpPr>
        <p:spPr>
          <a:xfrm>
            <a:off x="0" y="5771535"/>
            <a:ext cx="12192000" cy="78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14CA82E-C04A-FEBA-729C-DB48C8F4C935}"/>
              </a:ext>
            </a:extLst>
          </p:cNvPr>
          <p:cNvSpPr txBox="1"/>
          <p:nvPr/>
        </p:nvSpPr>
        <p:spPr>
          <a:xfrm>
            <a:off x="249584" y="1991826"/>
            <a:ext cx="632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-BoldMT"/>
                <a:cs typeface="Times New Roman" panose="02020603050405020304" pitchFamily="18" charset="0"/>
              </a:rPr>
              <a:t>Objective - </a:t>
            </a:r>
            <a:r>
              <a:rPr lang="en-US" sz="1800" b="0" i="0" u="none" strike="noStrike" baseline="0" dirty="0">
                <a:solidFill>
                  <a:srgbClr val="3537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the customer has claimed the loan.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C4E24-F57E-50C4-5761-6770C2BC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2744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objective and</a:t>
            </a:r>
            <a:b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</a:t>
            </a:r>
            <a:br>
              <a:rPr lang="en-IN" sz="3600" b="1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CDDED-F61B-A1D4-15EB-1F9FE47D4B58}"/>
              </a:ext>
            </a:extLst>
          </p:cNvPr>
          <p:cNvSpPr txBox="1"/>
          <p:nvPr/>
        </p:nvSpPr>
        <p:spPr>
          <a:xfrm>
            <a:off x="6579265" y="1991826"/>
            <a:ext cx="54750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353744"/>
                </a:solidFill>
                <a:latin typeface="Arial-BoldMT"/>
              </a:rPr>
              <a:t>Proposed solution to the problem -</a:t>
            </a:r>
          </a:p>
          <a:p>
            <a:pPr algn="l"/>
            <a:endParaRPr lang="en-US" sz="1800" b="1" i="0" u="none" strike="noStrike" baseline="0" dirty="0">
              <a:solidFill>
                <a:srgbClr val="353744"/>
              </a:solidFill>
              <a:latin typeface="Arial-Bold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353744"/>
                </a:solidFill>
                <a:latin typeface="Calibri" panose="020F0502020204030204" pitchFamily="34" charset="0"/>
              </a:rPr>
              <a:t>Using the visualization and plotting tools, we need to figure which age category people are lacking the awareness about the car insurance claim and need to educate them.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F607D-D163-86B9-F7A3-CDFACB626B1A}"/>
              </a:ext>
            </a:extLst>
          </p:cNvPr>
          <p:cNvSpPr txBox="1"/>
          <p:nvPr/>
        </p:nvSpPr>
        <p:spPr>
          <a:xfrm>
            <a:off x="249584" y="2868989"/>
            <a:ext cx="6100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353744"/>
                </a:solidFill>
                <a:latin typeface="Arial-BoldMT"/>
              </a:rPr>
              <a:t>Problem understanding -</a:t>
            </a:r>
          </a:p>
          <a:p>
            <a:pPr algn="l"/>
            <a:r>
              <a:rPr lang="en-US" sz="1800" b="0" i="0" u="none" strike="noStrike" baseline="0" dirty="0">
                <a:solidFill>
                  <a:srgbClr val="3537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the majority of the people own a car and it has become mandatory to opt for car</a:t>
            </a:r>
          </a:p>
          <a:p>
            <a:pPr algn="l"/>
            <a:r>
              <a:rPr lang="en-US" sz="1800" b="0" i="0" u="none" strike="noStrike" baseline="0" dirty="0">
                <a:solidFill>
                  <a:srgbClr val="3537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insurance. Many people apply for a loan to buy a car. It is necessary to explore the relationship between the age, gender, educational qualification, income of people who own car insurance and who have claimed the loan.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537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we need to figure out the problems faced by the</a:t>
            </a:r>
          </a:p>
          <a:p>
            <a:pPr algn="l"/>
            <a:r>
              <a:rPr lang="en-IN" sz="1800" b="0" i="0" u="none" strike="noStrike" baseline="0" dirty="0">
                <a:solidFill>
                  <a:srgbClr val="3537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insurance claims team</a:t>
            </a:r>
            <a:r>
              <a:rPr lang="en-IN" sz="1800" b="1" i="0" u="none" strike="noStrike" baseline="0" dirty="0">
                <a:solidFill>
                  <a:srgbClr val="1516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2646E-B27B-1892-ADEE-A47F24E7F85C}"/>
              </a:ext>
            </a:extLst>
          </p:cNvPr>
          <p:cNvSpPr txBox="1"/>
          <p:nvPr/>
        </p:nvSpPr>
        <p:spPr>
          <a:xfrm>
            <a:off x="6266348" y="4253983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353744"/>
                </a:solidFill>
                <a:latin typeface="Arial-BoldMT"/>
              </a:rPr>
              <a:t>Conclusions </a:t>
            </a:r>
            <a:r>
              <a:rPr lang="en-IN" sz="1800" b="0" i="0" u="none" strike="noStrike" baseline="0" dirty="0">
                <a:solidFill>
                  <a:srgbClr val="353744"/>
                </a:solidFill>
                <a:latin typeface="Arial-BoldMT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solidFill>
                  <a:srgbClr val="353744"/>
                </a:solidFill>
                <a:latin typeface="Calibri" panose="020F0502020204030204" pitchFamily="34" charset="0"/>
              </a:rPr>
              <a:t>The observations or conclusions will be based on the visualization or plots. In the conclusion part</a:t>
            </a:r>
          </a:p>
          <a:p>
            <a:pPr algn="l"/>
            <a:r>
              <a:rPr lang="en-US" sz="1800" b="0" i="0" u="none" strike="noStrike" baseline="0" dirty="0">
                <a:solidFill>
                  <a:srgbClr val="353744"/>
                </a:solidFill>
                <a:latin typeface="Calibri" panose="020F0502020204030204" pitchFamily="34" charset="0"/>
              </a:rPr>
              <a:t>the relationship between each column will be established.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321DA-3C12-F140-3AC6-68625AB9B51F}"/>
              </a:ext>
            </a:extLst>
          </p:cNvPr>
          <p:cNvSpPr txBox="1"/>
          <p:nvPr/>
        </p:nvSpPr>
        <p:spPr>
          <a:xfrm>
            <a:off x="344130" y="5630722"/>
            <a:ext cx="9438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353744"/>
                </a:solidFill>
                <a:latin typeface="Arial-BoldMT"/>
              </a:rPr>
              <a:t>Reference to the problem:</a:t>
            </a:r>
          </a:p>
          <a:p>
            <a:pPr algn="l"/>
            <a:r>
              <a:rPr lang="en-IN" sz="1800" b="0" i="0" u="none" strike="noStrike" baseline="0" dirty="0">
                <a:solidFill>
                  <a:srgbClr val="1155CD"/>
                </a:solidFill>
                <a:latin typeface="Calibri" panose="020F0502020204030204" pitchFamily="34" charset="0"/>
              </a:rPr>
              <a:t>https://www.acko.com/articles/general-info/5-common-problems-faced-by-vehicle-insurance-cl</a:t>
            </a:r>
          </a:p>
          <a:p>
            <a:pPr algn="l"/>
            <a:r>
              <a:rPr lang="en-IN" sz="1800" b="0" i="0" u="none" strike="noStrike" baseline="0" dirty="0">
                <a:solidFill>
                  <a:srgbClr val="1155CD"/>
                </a:solidFill>
                <a:latin typeface="Calibri" panose="020F0502020204030204" pitchFamily="34" charset="0"/>
              </a:rPr>
              <a:t>aims-team/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995-B892-4220-986C-948EA897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34834"/>
            <a:ext cx="11029616" cy="98833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-BoldM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31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52F-D0B1-0992-333E-B4ACAA3A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22238"/>
            <a:ext cx="3486955" cy="874717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36DB-1F81-6D6A-3E0C-6D518439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553"/>
            <a:ext cx="4886547" cy="3916492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variables: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</a:pP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Numerical column: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</a:pP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Categorical column: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variable</a:t>
            </a: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</a:pP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Outcome - 1 [Categorical]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dataset: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10000 rows and 19 columns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4B083-9D16-9AA0-38B6-A75588EE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04" y="1240971"/>
            <a:ext cx="4886547" cy="4376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3A11-8049-66B6-6978-D3A3547984A4}"/>
              </a:ext>
            </a:extLst>
          </p:cNvPr>
          <p:cNvSpPr txBox="1"/>
          <p:nvPr/>
        </p:nvSpPr>
        <p:spPr>
          <a:xfrm>
            <a:off x="581192" y="5561045"/>
            <a:ext cx="675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Dataset taken from KAGGLE :</a:t>
            </a:r>
          </a:p>
          <a:p>
            <a:pPr algn="l"/>
            <a:r>
              <a:rPr lang="en-IN" sz="1800" b="0" i="0" u="none" strike="noStrike" baseline="0" dirty="0">
                <a:solidFill>
                  <a:srgbClr val="1155CD"/>
                </a:solidFill>
                <a:latin typeface="ArialMT"/>
              </a:rPr>
              <a:t>https://www.kaggle.com/datasets/sagnik1511/car-insurance-data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90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84FF65-0565-F33D-CE5E-7A61B8BCD128}"/>
              </a:ext>
            </a:extLst>
          </p:cNvPr>
          <p:cNvSpPr txBox="1"/>
          <p:nvPr/>
        </p:nvSpPr>
        <p:spPr>
          <a:xfrm>
            <a:off x="4111418" y="681134"/>
            <a:ext cx="396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Data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BAB7-9F63-D351-71B9-36D5EDC01277}"/>
              </a:ext>
            </a:extLst>
          </p:cNvPr>
          <p:cNvSpPr txBox="1"/>
          <p:nvPr/>
        </p:nvSpPr>
        <p:spPr>
          <a:xfrm>
            <a:off x="4718057" y="1340054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treatment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5EEA5-B41C-BF3F-C767-0D17C208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0" y="2751548"/>
            <a:ext cx="2799183" cy="2946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9B730C-0AE3-1C64-7667-2F1C33C74C9B}"/>
              </a:ext>
            </a:extLst>
          </p:cNvPr>
          <p:cNvSpPr txBox="1"/>
          <p:nvPr/>
        </p:nvSpPr>
        <p:spPr>
          <a:xfrm>
            <a:off x="952370" y="5698334"/>
            <a:ext cx="37321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observe we have multiple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in columns ‘CREDIT_SCORE’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‘ANNUAL_MILEAGE’.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4A792-C5F0-C3B0-E2E4-5A52E170837C}"/>
              </a:ext>
            </a:extLst>
          </p:cNvPr>
          <p:cNvSpPr txBox="1"/>
          <p:nvPr/>
        </p:nvSpPr>
        <p:spPr>
          <a:xfrm>
            <a:off x="1070841" y="21513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D26DF-6BFD-E7D8-D740-818F560F6619}"/>
              </a:ext>
            </a:extLst>
          </p:cNvPr>
          <p:cNvSpPr txBox="1"/>
          <p:nvPr/>
        </p:nvSpPr>
        <p:spPr>
          <a:xfrm>
            <a:off x="6474244" y="215138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Insignificant variables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5E3AC4-0878-3815-BB77-D1D035AB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44" y="2931936"/>
            <a:ext cx="5235394" cy="25860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DBBBCD-EDB2-B6D8-9C8D-D01519B5259D}"/>
              </a:ext>
            </a:extLst>
          </p:cNvPr>
          <p:cNvSpPr txBox="1"/>
          <p:nvPr/>
        </p:nvSpPr>
        <p:spPr>
          <a:xfrm>
            <a:off x="6427711" y="5806055"/>
            <a:ext cx="5259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removed the ‘ID’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from our dataset as it</a:t>
            </a: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won't help us for the classification model we are working on.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96D-D626-4B98-4EB2-889B8A0CEB80}"/>
              </a:ext>
            </a:extLst>
          </p:cNvPr>
          <p:cNvSpPr txBox="1"/>
          <p:nvPr/>
        </p:nvSpPr>
        <p:spPr>
          <a:xfrm>
            <a:off x="4037541" y="776632"/>
            <a:ext cx="5020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-BoldMT"/>
              </a:rPr>
              <a:t>Treating the missing values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33498-D8D9-CC88-1DF7-185DB889DADB}"/>
              </a:ext>
            </a:extLst>
          </p:cNvPr>
          <p:cNvSpPr txBox="1"/>
          <p:nvPr/>
        </p:nvSpPr>
        <p:spPr>
          <a:xfrm>
            <a:off x="968052" y="5619703"/>
            <a:ext cx="5213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 and median values for both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</a:p>
          <a:p>
            <a:pPr algn="l"/>
            <a:r>
              <a:rPr lang="en-US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similar. So, we have taken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lowest </a:t>
            </a:r>
            <a:r>
              <a:rPr lang="en-US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</a:t>
            </a:r>
          </a:p>
          <a:p>
            <a:pPr algn="l"/>
            <a:r>
              <a:rPr lang="en-US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on the null values.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DD776-ED5B-5EE4-6375-1162C6BE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52" y="1458877"/>
            <a:ext cx="4883020" cy="1731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9C4C7B-391A-AD77-B835-52F6A6F8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52" y="3667331"/>
            <a:ext cx="4883020" cy="1731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48ACF3-A0E4-B310-12C2-72756D9E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26" y="1891825"/>
            <a:ext cx="2574528" cy="3074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4AC323-2748-3830-BFAF-65E60AF277DA}"/>
              </a:ext>
            </a:extLst>
          </p:cNvPr>
          <p:cNvSpPr txBox="1"/>
          <p:nvPr/>
        </p:nvSpPr>
        <p:spPr>
          <a:xfrm>
            <a:off x="7368159" y="5594386"/>
            <a:ext cx="442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can observe that both the columns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null values have been filled in.</a:t>
            </a:r>
          </a:p>
        </p:txBody>
      </p:sp>
    </p:spTree>
    <p:extLst>
      <p:ext uri="{BB962C8B-B14F-4D97-AF65-F5344CB8AC3E}">
        <p14:creationId xmlns:p14="http://schemas.microsoft.com/office/powerpoint/2010/main" val="21945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00FC-0564-12E1-9D0D-2DA09027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81389"/>
            <a:ext cx="11029616" cy="632121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none" strike="noStrike" baseline="0" dirty="0">
                <a:latin typeface="Arial-BoldMT"/>
              </a:rPr>
              <a:t>Exploratory Data analysis (EDA) and Feature engineering.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E7FCA-7E1B-F36F-825F-509AFEB8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1" y="1872724"/>
            <a:ext cx="5470271" cy="3081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14122-2882-CBC3-4FD3-4049A90B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76" y="1872724"/>
            <a:ext cx="5431799" cy="3081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E62D2-6ABF-D48D-BF58-B1BBD17DCE76}"/>
              </a:ext>
            </a:extLst>
          </p:cNvPr>
          <p:cNvSpPr txBox="1"/>
          <p:nvPr/>
        </p:nvSpPr>
        <p:spPr>
          <a:xfrm>
            <a:off x="5140096" y="1035859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AB75A-5A61-1D2E-1BD9-0AB8F955430A}"/>
              </a:ext>
            </a:extLst>
          </p:cNvPr>
          <p:cNvSpPr txBox="1"/>
          <p:nvPr/>
        </p:nvSpPr>
        <p:spPr>
          <a:xfrm>
            <a:off x="1518220" y="1454292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numeric variables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0A584-8A95-ECDD-FC03-B428ED19773C}"/>
              </a:ext>
            </a:extLst>
          </p:cNvPr>
          <p:cNvSpPr txBox="1"/>
          <p:nvPr/>
        </p:nvSpPr>
        <p:spPr>
          <a:xfrm>
            <a:off x="6933651" y="1503392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independent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95A74-64C6-9CDA-7756-DE206168F1CD}"/>
              </a:ext>
            </a:extLst>
          </p:cNvPr>
          <p:cNvSpPr txBox="1"/>
          <p:nvPr/>
        </p:nvSpPr>
        <p:spPr>
          <a:xfrm>
            <a:off x="1217048" y="5052876"/>
            <a:ext cx="413408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</a:p>
          <a:p>
            <a:r>
              <a:rPr lang="en-US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‘OUTCOME’ column is the dependent variable or </a:t>
            </a:r>
          </a:p>
          <a:p>
            <a:r>
              <a:rPr lang="en-US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in this dataset. 0 indicates that the </a:t>
            </a:r>
          </a:p>
          <a:p>
            <a:r>
              <a:rPr lang="en-US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have not applied for the loan and 1 indicates</a:t>
            </a:r>
          </a:p>
          <a:p>
            <a:r>
              <a:rPr lang="en-US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people have </a:t>
            </a:r>
            <a:r>
              <a:rPr lang="en-IN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for the loan</a:t>
            </a:r>
            <a:r>
              <a:rPr lang="en-I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1D92C-DC07-9E3D-0924-09E1FB14CFC5}"/>
              </a:ext>
            </a:extLst>
          </p:cNvPr>
          <p:cNvSpPr txBox="1"/>
          <p:nvPr/>
        </p:nvSpPr>
        <p:spPr>
          <a:xfrm>
            <a:off x="6595099" y="5052876"/>
            <a:ext cx="4663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variable: </a:t>
            </a: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columns are independent variable which is not dependent on each other.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F399CE-B86F-0757-1DD5-74C75452801A}"/>
              </a:ext>
            </a:extLst>
          </p:cNvPr>
          <p:cNvCxnSpPr/>
          <p:nvPr/>
        </p:nvCxnSpPr>
        <p:spPr>
          <a:xfrm>
            <a:off x="6095999" y="1595535"/>
            <a:ext cx="0" cy="5262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D6FD9-FA9A-7A0B-9CDA-55DFF183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793" y="2089557"/>
            <a:ext cx="6892413" cy="28755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A26A3A-161A-3792-81CE-66F5E59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629264"/>
            <a:ext cx="8596668" cy="678426"/>
          </a:xfrm>
        </p:spPr>
        <p:txBody>
          <a:bodyPr/>
          <a:lstStyle/>
          <a:p>
            <a:pPr algn="ctr"/>
            <a:r>
              <a:rPr lang="en-IN" dirty="0"/>
              <a:t>IQR 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9626D-91A7-ABB8-CBCC-D240CAE1EC98}"/>
              </a:ext>
            </a:extLst>
          </p:cNvPr>
          <p:cNvSpPr txBox="1"/>
          <p:nvPr/>
        </p:nvSpPr>
        <p:spPr>
          <a:xfrm>
            <a:off x="2649793" y="5423787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-BoldMT"/>
              </a:rPr>
              <a:t>So after treating the data set with IQR Treatment we can observe </a:t>
            </a:r>
          </a:p>
          <a:p>
            <a:r>
              <a:rPr lang="en-IN" b="1" dirty="0">
                <a:latin typeface="Arial-BoldMT"/>
              </a:rPr>
              <a:t>that the shape has reduced drastically compared to the original shape. </a:t>
            </a:r>
          </a:p>
        </p:txBody>
      </p:sp>
    </p:spTree>
    <p:extLst>
      <p:ext uri="{BB962C8B-B14F-4D97-AF65-F5344CB8AC3E}">
        <p14:creationId xmlns:p14="http://schemas.microsoft.com/office/powerpoint/2010/main" val="214444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BD5CA6-A21C-A30D-AE94-963F1106B242}"/>
              </a:ext>
            </a:extLst>
          </p:cNvPr>
          <p:cNvSpPr txBox="1"/>
          <p:nvPr/>
        </p:nvSpPr>
        <p:spPr>
          <a:xfrm>
            <a:off x="3366886" y="667338"/>
            <a:ext cx="545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Validating Inferences Using Visualizations</a:t>
            </a:r>
            <a:endParaRPr lang="en-IN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8D45EF-DCC6-D557-123E-B55CF9B4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0" y="2741674"/>
            <a:ext cx="5448311" cy="2207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6AC9D3-77BD-4148-4C5E-AB3166850ECB}"/>
              </a:ext>
            </a:extLst>
          </p:cNvPr>
          <p:cNvSpPr txBox="1"/>
          <p:nvPr/>
        </p:nvSpPr>
        <p:spPr>
          <a:xfrm>
            <a:off x="946993" y="5625102"/>
            <a:ext cx="48397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people who applied for loan is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significantly lesser than those who haven’t.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28BDA3-5E77-1112-7B42-714FC0335C9E}"/>
              </a:ext>
            </a:extLst>
          </p:cNvPr>
          <p:cNvCxnSpPr>
            <a:cxnSpLocks/>
          </p:cNvCxnSpPr>
          <p:nvPr/>
        </p:nvCxnSpPr>
        <p:spPr>
          <a:xfrm>
            <a:off x="5911241" y="1299742"/>
            <a:ext cx="0" cy="5542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07EB91-1A7B-A0A2-C1F6-BD9DF3BEB4E8}"/>
              </a:ext>
            </a:extLst>
          </p:cNvPr>
          <p:cNvCxnSpPr/>
          <p:nvPr/>
        </p:nvCxnSpPr>
        <p:spPr>
          <a:xfrm>
            <a:off x="116630" y="5085185"/>
            <a:ext cx="11958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1FC659C-FF6B-4DF7-CE64-8C183BAC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724" y="2227431"/>
            <a:ext cx="5550774" cy="27217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E3C3C3-D513-E109-081B-512D38A06A09}"/>
              </a:ext>
            </a:extLst>
          </p:cNvPr>
          <p:cNvSpPr txBox="1"/>
          <p:nvPr/>
        </p:nvSpPr>
        <p:spPr>
          <a:xfrm>
            <a:off x="6418399" y="5357191"/>
            <a:ext cx="5149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infer that people between ages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26-64 have claimed loan comparatively higher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than the other age groups. The male gender seems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be a bit higher between 26-39 age group.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DD06E-4438-E202-E860-AC534BC1D7CA}"/>
              </a:ext>
            </a:extLst>
          </p:cNvPr>
          <p:cNvSpPr txBox="1"/>
          <p:nvPr/>
        </p:nvSpPr>
        <p:spPr>
          <a:xfrm>
            <a:off x="946993" y="1623527"/>
            <a:ext cx="25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-BoldMT"/>
              </a:rPr>
              <a:t>Uni-variate Analysis 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71CD8-B646-3AEE-6677-597C8A7C4279}"/>
              </a:ext>
            </a:extLst>
          </p:cNvPr>
          <p:cNvSpPr txBox="1"/>
          <p:nvPr/>
        </p:nvSpPr>
        <p:spPr>
          <a:xfrm>
            <a:off x="6634065" y="1623527"/>
            <a:ext cx="23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-BoldMT"/>
              </a:rPr>
              <a:t>Bi-variate Analysis :</a:t>
            </a:r>
          </a:p>
        </p:txBody>
      </p:sp>
    </p:spTree>
    <p:extLst>
      <p:ext uri="{BB962C8B-B14F-4D97-AF65-F5344CB8AC3E}">
        <p14:creationId xmlns:p14="http://schemas.microsoft.com/office/powerpoint/2010/main" val="404505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B2332-A030-3BF2-0212-6131BF68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4" y="1719679"/>
            <a:ext cx="4723910" cy="29558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EC09B-6C1B-F5F6-B87F-4CF24980DE30}"/>
              </a:ext>
            </a:extLst>
          </p:cNvPr>
          <p:cNvCxnSpPr/>
          <p:nvPr/>
        </p:nvCxnSpPr>
        <p:spPr>
          <a:xfrm>
            <a:off x="5038530" y="645772"/>
            <a:ext cx="0" cy="6212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262568-77F6-3657-FA24-E243227FAEA1}"/>
              </a:ext>
            </a:extLst>
          </p:cNvPr>
          <p:cNvCxnSpPr/>
          <p:nvPr/>
        </p:nvCxnSpPr>
        <p:spPr>
          <a:xfrm>
            <a:off x="0" y="528677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A3133B-EDD2-5326-ED01-37D3EE35ECCF}"/>
              </a:ext>
            </a:extLst>
          </p:cNvPr>
          <p:cNvSpPr txBox="1"/>
          <p:nvPr/>
        </p:nvSpPr>
        <p:spPr>
          <a:xfrm>
            <a:off x="619966" y="5409139"/>
            <a:ext cx="4078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Boxplot of the column ‘ANNUAL_MILEAGE’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shows us the Median lies between </a:t>
            </a:r>
          </a:p>
          <a:p>
            <a:r>
              <a:rPr lang="en-IN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100000 to 150000 miles. Also there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are some outliers present in the column.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B8D245-7117-CB4B-61B2-774906D4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87" y="1243818"/>
            <a:ext cx="6914957" cy="39075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682E59-4E0E-DE65-AF4A-922DF07671E5}"/>
              </a:ext>
            </a:extLst>
          </p:cNvPr>
          <p:cNvSpPr txBox="1"/>
          <p:nvPr/>
        </p:nvSpPr>
        <p:spPr>
          <a:xfrm>
            <a:off x="5308757" y="5409139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heatmap with the top 5 variables of the selected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0F09B-EE05-A255-A3BA-320512514F75}"/>
              </a:ext>
            </a:extLst>
          </p:cNvPr>
          <p:cNvSpPr txBox="1"/>
          <p:nvPr/>
        </p:nvSpPr>
        <p:spPr>
          <a:xfrm>
            <a:off x="5388114" y="64577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-BoldMT"/>
              </a:rPr>
              <a:t>Correlation :</a:t>
            </a:r>
          </a:p>
        </p:txBody>
      </p:sp>
    </p:spTree>
    <p:extLst>
      <p:ext uri="{BB962C8B-B14F-4D97-AF65-F5344CB8AC3E}">
        <p14:creationId xmlns:p14="http://schemas.microsoft.com/office/powerpoint/2010/main" val="1537646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1245</TotalTime>
  <Words>1090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Rounded MT Bold</vt:lpstr>
      <vt:lpstr>Arial-BoldMT</vt:lpstr>
      <vt:lpstr>ArialMT</vt:lpstr>
      <vt:lpstr>Calibri</vt:lpstr>
      <vt:lpstr>Roboto-Regular</vt:lpstr>
      <vt:lpstr>Times New Roman</vt:lpstr>
      <vt:lpstr>Trebuchet MS</vt:lpstr>
      <vt:lpstr>Wingdings 3</vt:lpstr>
      <vt:lpstr>Facet</vt:lpstr>
      <vt:lpstr>CAR INSURANCE DATA CLAIM</vt:lpstr>
      <vt:lpstr>Business objective and Understanding  </vt:lpstr>
      <vt:lpstr>Dataset description</vt:lpstr>
      <vt:lpstr>PowerPoint Presentation</vt:lpstr>
      <vt:lpstr>PowerPoint Presentation</vt:lpstr>
      <vt:lpstr>Exploratory Data analysis (EDA) and Feature engineering.</vt:lpstr>
      <vt:lpstr>IQR Treatment</vt:lpstr>
      <vt:lpstr>PowerPoint Presentation</vt:lpstr>
      <vt:lpstr>PowerPoint Presentation</vt:lpstr>
      <vt:lpstr>PowerPoint Presentation</vt:lpstr>
      <vt:lpstr>PowerPoint Presentation</vt:lpstr>
      <vt:lpstr>Model Building</vt:lpstr>
      <vt:lpstr>PowerPoint Presentation</vt:lpstr>
      <vt:lpstr>Confusion Matrix on Logistic regression.</vt:lpstr>
      <vt:lpstr>ROC curve for Admission Prediction Classifier (Full Model).</vt:lpstr>
      <vt:lpstr>Decision tree classifier.</vt:lpstr>
      <vt:lpstr>Random Forest for Classification</vt:lpstr>
      <vt:lpstr>XGBClassifier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DATA CLAIM</dc:title>
  <dc:creator>Mohammed Umar</dc:creator>
  <cp:lastModifiedBy>Mohammed Umar</cp:lastModifiedBy>
  <cp:revision>1</cp:revision>
  <dcterms:created xsi:type="dcterms:W3CDTF">2022-11-17T15:56:48Z</dcterms:created>
  <dcterms:modified xsi:type="dcterms:W3CDTF">2022-11-19T10:46:32Z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