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58" r:id="rId4"/>
    <p:sldId id="259" r:id="rId5"/>
    <p:sldId id="260" r:id="rId6"/>
    <p:sldId id="262" r:id="rId7"/>
    <p:sldId id="263" r:id="rId8"/>
    <p:sldId id="268" r:id="rId9"/>
    <p:sldId id="264"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4"/>
  </p:normalViewPr>
  <p:slideViewPr>
    <p:cSldViewPr snapToGrid="0">
      <p:cViewPr varScale="1">
        <p:scale>
          <a:sx n="108" d="100"/>
          <a:sy n="108" d="100"/>
        </p:scale>
        <p:origin x="73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FAC5-52D4-258E-0D3F-CBC565779C2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F2DF19F-DB9B-81FD-FCD4-90A2ECC275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FA9ED69-6A35-CE62-4237-08D8381DF45E}"/>
              </a:ext>
            </a:extLst>
          </p:cNvPr>
          <p:cNvSpPr>
            <a:spLocks noGrp="1"/>
          </p:cNvSpPr>
          <p:nvPr>
            <p:ph type="dt" sz="half" idx="10"/>
          </p:nvPr>
        </p:nvSpPr>
        <p:spPr/>
        <p:txBody>
          <a:bodyPr/>
          <a:lstStyle/>
          <a:p>
            <a:fld id="{781AB184-898C-874F-9F09-0376265C9365}" type="datetimeFigureOut">
              <a:rPr lang="en-US" smtClean="0"/>
              <a:t>7/14/23</a:t>
            </a:fld>
            <a:endParaRPr lang="en-US"/>
          </a:p>
        </p:txBody>
      </p:sp>
      <p:sp>
        <p:nvSpPr>
          <p:cNvPr id="5" name="Footer Placeholder 4">
            <a:extLst>
              <a:ext uri="{FF2B5EF4-FFF2-40B4-BE49-F238E27FC236}">
                <a16:creationId xmlns:a16="http://schemas.microsoft.com/office/drawing/2014/main" id="{2ACF32FF-8333-572F-CCDF-5920418883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87CD5F-E63D-D6A8-940C-2961140A01A0}"/>
              </a:ext>
            </a:extLst>
          </p:cNvPr>
          <p:cNvSpPr>
            <a:spLocks noGrp="1"/>
          </p:cNvSpPr>
          <p:nvPr>
            <p:ph type="sldNum" sz="quarter" idx="12"/>
          </p:nvPr>
        </p:nvSpPr>
        <p:spPr/>
        <p:txBody>
          <a:bodyPr/>
          <a:lstStyle/>
          <a:p>
            <a:fld id="{BF83F2F0-2525-E94A-B9D3-D02A557C7F18}" type="slidenum">
              <a:rPr lang="en-US" smtClean="0"/>
              <a:t>‹#›</a:t>
            </a:fld>
            <a:endParaRPr lang="en-US"/>
          </a:p>
        </p:txBody>
      </p:sp>
    </p:spTree>
    <p:extLst>
      <p:ext uri="{BB962C8B-B14F-4D97-AF65-F5344CB8AC3E}">
        <p14:creationId xmlns:p14="http://schemas.microsoft.com/office/powerpoint/2010/main" val="2530447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98F39-52F0-7C36-BB27-C46D9D24E2D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D2D5FD1-B18F-1396-5A24-C123ACB7478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02DB3A9-338D-86C8-5347-E75128BC35CC}"/>
              </a:ext>
            </a:extLst>
          </p:cNvPr>
          <p:cNvSpPr>
            <a:spLocks noGrp="1"/>
          </p:cNvSpPr>
          <p:nvPr>
            <p:ph type="dt" sz="half" idx="10"/>
          </p:nvPr>
        </p:nvSpPr>
        <p:spPr/>
        <p:txBody>
          <a:bodyPr/>
          <a:lstStyle/>
          <a:p>
            <a:fld id="{781AB184-898C-874F-9F09-0376265C9365}" type="datetimeFigureOut">
              <a:rPr lang="en-US" smtClean="0"/>
              <a:t>7/14/23</a:t>
            </a:fld>
            <a:endParaRPr lang="en-US"/>
          </a:p>
        </p:txBody>
      </p:sp>
      <p:sp>
        <p:nvSpPr>
          <p:cNvPr id="5" name="Footer Placeholder 4">
            <a:extLst>
              <a:ext uri="{FF2B5EF4-FFF2-40B4-BE49-F238E27FC236}">
                <a16:creationId xmlns:a16="http://schemas.microsoft.com/office/drawing/2014/main" id="{28AACD5E-CDC7-1A7F-BFEF-64892215F8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4D0DD9-035F-4EF8-1566-7A0D61A4E4BD}"/>
              </a:ext>
            </a:extLst>
          </p:cNvPr>
          <p:cNvSpPr>
            <a:spLocks noGrp="1"/>
          </p:cNvSpPr>
          <p:nvPr>
            <p:ph type="sldNum" sz="quarter" idx="12"/>
          </p:nvPr>
        </p:nvSpPr>
        <p:spPr/>
        <p:txBody>
          <a:bodyPr/>
          <a:lstStyle/>
          <a:p>
            <a:fld id="{BF83F2F0-2525-E94A-B9D3-D02A557C7F18}" type="slidenum">
              <a:rPr lang="en-US" smtClean="0"/>
              <a:t>‹#›</a:t>
            </a:fld>
            <a:endParaRPr lang="en-US"/>
          </a:p>
        </p:txBody>
      </p:sp>
    </p:spTree>
    <p:extLst>
      <p:ext uri="{BB962C8B-B14F-4D97-AF65-F5344CB8AC3E}">
        <p14:creationId xmlns:p14="http://schemas.microsoft.com/office/powerpoint/2010/main" val="3938348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49EE14-2CF2-9267-168C-A9B417C010A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411FEF0-2945-97F0-B68E-D7120721A78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375B821-3C0A-8144-E40A-3EF5E82D2454}"/>
              </a:ext>
            </a:extLst>
          </p:cNvPr>
          <p:cNvSpPr>
            <a:spLocks noGrp="1"/>
          </p:cNvSpPr>
          <p:nvPr>
            <p:ph type="dt" sz="half" idx="10"/>
          </p:nvPr>
        </p:nvSpPr>
        <p:spPr/>
        <p:txBody>
          <a:bodyPr/>
          <a:lstStyle/>
          <a:p>
            <a:fld id="{781AB184-898C-874F-9F09-0376265C9365}" type="datetimeFigureOut">
              <a:rPr lang="en-US" smtClean="0"/>
              <a:t>7/14/23</a:t>
            </a:fld>
            <a:endParaRPr lang="en-US"/>
          </a:p>
        </p:txBody>
      </p:sp>
      <p:sp>
        <p:nvSpPr>
          <p:cNvPr id="5" name="Footer Placeholder 4">
            <a:extLst>
              <a:ext uri="{FF2B5EF4-FFF2-40B4-BE49-F238E27FC236}">
                <a16:creationId xmlns:a16="http://schemas.microsoft.com/office/drawing/2014/main" id="{2BC2B947-F0ED-A589-B988-CD1A5C47D1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DB5F33-6FA7-6E20-C53E-13FA42502ADB}"/>
              </a:ext>
            </a:extLst>
          </p:cNvPr>
          <p:cNvSpPr>
            <a:spLocks noGrp="1"/>
          </p:cNvSpPr>
          <p:nvPr>
            <p:ph type="sldNum" sz="quarter" idx="12"/>
          </p:nvPr>
        </p:nvSpPr>
        <p:spPr/>
        <p:txBody>
          <a:bodyPr/>
          <a:lstStyle/>
          <a:p>
            <a:fld id="{BF83F2F0-2525-E94A-B9D3-D02A557C7F18}" type="slidenum">
              <a:rPr lang="en-US" smtClean="0"/>
              <a:t>‹#›</a:t>
            </a:fld>
            <a:endParaRPr lang="en-US"/>
          </a:p>
        </p:txBody>
      </p:sp>
    </p:spTree>
    <p:extLst>
      <p:ext uri="{BB962C8B-B14F-4D97-AF65-F5344CB8AC3E}">
        <p14:creationId xmlns:p14="http://schemas.microsoft.com/office/powerpoint/2010/main" val="2856716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C705B-CD12-1748-91D7-C7791FD6C77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BB4582C-3F57-7657-E24A-1252E6D37CB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C40C3B6-8B52-E460-AEE5-6FE61C89C3AE}"/>
              </a:ext>
            </a:extLst>
          </p:cNvPr>
          <p:cNvSpPr>
            <a:spLocks noGrp="1"/>
          </p:cNvSpPr>
          <p:nvPr>
            <p:ph type="dt" sz="half" idx="10"/>
          </p:nvPr>
        </p:nvSpPr>
        <p:spPr/>
        <p:txBody>
          <a:bodyPr/>
          <a:lstStyle/>
          <a:p>
            <a:fld id="{781AB184-898C-874F-9F09-0376265C9365}" type="datetimeFigureOut">
              <a:rPr lang="en-US" smtClean="0"/>
              <a:t>7/14/23</a:t>
            </a:fld>
            <a:endParaRPr lang="en-US"/>
          </a:p>
        </p:txBody>
      </p:sp>
      <p:sp>
        <p:nvSpPr>
          <p:cNvPr id="5" name="Footer Placeholder 4">
            <a:extLst>
              <a:ext uri="{FF2B5EF4-FFF2-40B4-BE49-F238E27FC236}">
                <a16:creationId xmlns:a16="http://schemas.microsoft.com/office/drawing/2014/main" id="{595A865C-3664-34D2-ADED-3533D28D6F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5E7154-F859-B506-FDAE-F42B02C685FC}"/>
              </a:ext>
            </a:extLst>
          </p:cNvPr>
          <p:cNvSpPr>
            <a:spLocks noGrp="1"/>
          </p:cNvSpPr>
          <p:nvPr>
            <p:ph type="sldNum" sz="quarter" idx="12"/>
          </p:nvPr>
        </p:nvSpPr>
        <p:spPr/>
        <p:txBody>
          <a:bodyPr/>
          <a:lstStyle/>
          <a:p>
            <a:fld id="{BF83F2F0-2525-E94A-B9D3-D02A557C7F18}" type="slidenum">
              <a:rPr lang="en-US" smtClean="0"/>
              <a:t>‹#›</a:t>
            </a:fld>
            <a:endParaRPr lang="en-US"/>
          </a:p>
        </p:txBody>
      </p:sp>
    </p:spTree>
    <p:extLst>
      <p:ext uri="{BB962C8B-B14F-4D97-AF65-F5344CB8AC3E}">
        <p14:creationId xmlns:p14="http://schemas.microsoft.com/office/powerpoint/2010/main" val="3429894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2C83B-E823-A375-25CE-3ADC1A6E32B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86B4C82-C491-5A3C-8DD6-851AE06621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3ACCA20-ED53-0831-5BDF-CFE3C2B76EDF}"/>
              </a:ext>
            </a:extLst>
          </p:cNvPr>
          <p:cNvSpPr>
            <a:spLocks noGrp="1"/>
          </p:cNvSpPr>
          <p:nvPr>
            <p:ph type="dt" sz="half" idx="10"/>
          </p:nvPr>
        </p:nvSpPr>
        <p:spPr/>
        <p:txBody>
          <a:bodyPr/>
          <a:lstStyle/>
          <a:p>
            <a:fld id="{781AB184-898C-874F-9F09-0376265C9365}" type="datetimeFigureOut">
              <a:rPr lang="en-US" smtClean="0"/>
              <a:t>7/14/23</a:t>
            </a:fld>
            <a:endParaRPr lang="en-US"/>
          </a:p>
        </p:txBody>
      </p:sp>
      <p:sp>
        <p:nvSpPr>
          <p:cNvPr id="5" name="Footer Placeholder 4">
            <a:extLst>
              <a:ext uri="{FF2B5EF4-FFF2-40B4-BE49-F238E27FC236}">
                <a16:creationId xmlns:a16="http://schemas.microsoft.com/office/drawing/2014/main" id="{63C1BE7D-ADE2-732E-8FA6-3FB6402E8C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154A48-F0A2-FE03-0014-D9206BD43808}"/>
              </a:ext>
            </a:extLst>
          </p:cNvPr>
          <p:cNvSpPr>
            <a:spLocks noGrp="1"/>
          </p:cNvSpPr>
          <p:nvPr>
            <p:ph type="sldNum" sz="quarter" idx="12"/>
          </p:nvPr>
        </p:nvSpPr>
        <p:spPr/>
        <p:txBody>
          <a:bodyPr/>
          <a:lstStyle/>
          <a:p>
            <a:fld id="{BF83F2F0-2525-E94A-B9D3-D02A557C7F18}" type="slidenum">
              <a:rPr lang="en-US" smtClean="0"/>
              <a:t>‹#›</a:t>
            </a:fld>
            <a:endParaRPr lang="en-US"/>
          </a:p>
        </p:txBody>
      </p:sp>
    </p:spTree>
    <p:extLst>
      <p:ext uri="{BB962C8B-B14F-4D97-AF65-F5344CB8AC3E}">
        <p14:creationId xmlns:p14="http://schemas.microsoft.com/office/powerpoint/2010/main" val="2381129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814B6-F3D7-9E17-FD4F-1F089CAADCA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EF9440A-1810-7148-177F-0AE325FCE19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B131CCA-653C-2191-63A7-A93BAC0661D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FFBB85E-D309-03AF-CACA-D8028C6A7964}"/>
              </a:ext>
            </a:extLst>
          </p:cNvPr>
          <p:cNvSpPr>
            <a:spLocks noGrp="1"/>
          </p:cNvSpPr>
          <p:nvPr>
            <p:ph type="dt" sz="half" idx="10"/>
          </p:nvPr>
        </p:nvSpPr>
        <p:spPr/>
        <p:txBody>
          <a:bodyPr/>
          <a:lstStyle/>
          <a:p>
            <a:fld id="{781AB184-898C-874F-9F09-0376265C9365}" type="datetimeFigureOut">
              <a:rPr lang="en-US" smtClean="0"/>
              <a:t>7/14/23</a:t>
            </a:fld>
            <a:endParaRPr lang="en-US"/>
          </a:p>
        </p:txBody>
      </p:sp>
      <p:sp>
        <p:nvSpPr>
          <p:cNvPr id="6" name="Footer Placeholder 5">
            <a:extLst>
              <a:ext uri="{FF2B5EF4-FFF2-40B4-BE49-F238E27FC236}">
                <a16:creationId xmlns:a16="http://schemas.microsoft.com/office/drawing/2014/main" id="{70D332C1-FBBD-D1FD-3C52-4D69256D76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9FADB3-DBF8-0188-9D55-DD60979125C0}"/>
              </a:ext>
            </a:extLst>
          </p:cNvPr>
          <p:cNvSpPr>
            <a:spLocks noGrp="1"/>
          </p:cNvSpPr>
          <p:nvPr>
            <p:ph type="sldNum" sz="quarter" idx="12"/>
          </p:nvPr>
        </p:nvSpPr>
        <p:spPr/>
        <p:txBody>
          <a:bodyPr/>
          <a:lstStyle/>
          <a:p>
            <a:fld id="{BF83F2F0-2525-E94A-B9D3-D02A557C7F18}" type="slidenum">
              <a:rPr lang="en-US" smtClean="0"/>
              <a:t>‹#›</a:t>
            </a:fld>
            <a:endParaRPr lang="en-US"/>
          </a:p>
        </p:txBody>
      </p:sp>
    </p:spTree>
    <p:extLst>
      <p:ext uri="{BB962C8B-B14F-4D97-AF65-F5344CB8AC3E}">
        <p14:creationId xmlns:p14="http://schemas.microsoft.com/office/powerpoint/2010/main" val="2220859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4A3BE-A636-17C9-E4FB-96D414B61B8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7D305BA-B239-7380-E47B-3077F0C79C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2C13C0D-B6EB-B374-0DB4-07F45089844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3F9CE93-B84A-899B-B76F-ECB70C6551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89CFE60-8EFA-0C9F-D0FD-6F2E69FB269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1B097DB-717B-FD07-9E11-AB4B0E313132}"/>
              </a:ext>
            </a:extLst>
          </p:cNvPr>
          <p:cNvSpPr>
            <a:spLocks noGrp="1"/>
          </p:cNvSpPr>
          <p:nvPr>
            <p:ph type="dt" sz="half" idx="10"/>
          </p:nvPr>
        </p:nvSpPr>
        <p:spPr/>
        <p:txBody>
          <a:bodyPr/>
          <a:lstStyle/>
          <a:p>
            <a:fld id="{781AB184-898C-874F-9F09-0376265C9365}" type="datetimeFigureOut">
              <a:rPr lang="en-US" smtClean="0"/>
              <a:t>7/14/23</a:t>
            </a:fld>
            <a:endParaRPr lang="en-US"/>
          </a:p>
        </p:txBody>
      </p:sp>
      <p:sp>
        <p:nvSpPr>
          <p:cNvPr id="8" name="Footer Placeholder 7">
            <a:extLst>
              <a:ext uri="{FF2B5EF4-FFF2-40B4-BE49-F238E27FC236}">
                <a16:creationId xmlns:a16="http://schemas.microsoft.com/office/drawing/2014/main" id="{F8C0DDBE-5911-466A-BD55-ACE493D41D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916F8A-315F-C58D-504A-463344BEBE5A}"/>
              </a:ext>
            </a:extLst>
          </p:cNvPr>
          <p:cNvSpPr>
            <a:spLocks noGrp="1"/>
          </p:cNvSpPr>
          <p:nvPr>
            <p:ph type="sldNum" sz="quarter" idx="12"/>
          </p:nvPr>
        </p:nvSpPr>
        <p:spPr/>
        <p:txBody>
          <a:bodyPr/>
          <a:lstStyle/>
          <a:p>
            <a:fld id="{BF83F2F0-2525-E94A-B9D3-D02A557C7F18}" type="slidenum">
              <a:rPr lang="en-US" smtClean="0"/>
              <a:t>‹#›</a:t>
            </a:fld>
            <a:endParaRPr lang="en-US"/>
          </a:p>
        </p:txBody>
      </p:sp>
    </p:spTree>
    <p:extLst>
      <p:ext uri="{BB962C8B-B14F-4D97-AF65-F5344CB8AC3E}">
        <p14:creationId xmlns:p14="http://schemas.microsoft.com/office/powerpoint/2010/main" val="2077849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1188D-9D2B-190D-44EB-B4DB8C08153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98A7027-AD69-D72D-7230-053119A8F048}"/>
              </a:ext>
            </a:extLst>
          </p:cNvPr>
          <p:cNvSpPr>
            <a:spLocks noGrp="1"/>
          </p:cNvSpPr>
          <p:nvPr>
            <p:ph type="dt" sz="half" idx="10"/>
          </p:nvPr>
        </p:nvSpPr>
        <p:spPr/>
        <p:txBody>
          <a:bodyPr/>
          <a:lstStyle/>
          <a:p>
            <a:fld id="{781AB184-898C-874F-9F09-0376265C9365}" type="datetimeFigureOut">
              <a:rPr lang="en-US" smtClean="0"/>
              <a:t>7/14/23</a:t>
            </a:fld>
            <a:endParaRPr lang="en-US"/>
          </a:p>
        </p:txBody>
      </p:sp>
      <p:sp>
        <p:nvSpPr>
          <p:cNvPr id="4" name="Footer Placeholder 3">
            <a:extLst>
              <a:ext uri="{FF2B5EF4-FFF2-40B4-BE49-F238E27FC236}">
                <a16:creationId xmlns:a16="http://schemas.microsoft.com/office/drawing/2014/main" id="{48C71072-DBE8-A93E-1C5D-90B874F7DA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13F848-DF4D-3C36-73C5-7B14A31A4381}"/>
              </a:ext>
            </a:extLst>
          </p:cNvPr>
          <p:cNvSpPr>
            <a:spLocks noGrp="1"/>
          </p:cNvSpPr>
          <p:nvPr>
            <p:ph type="sldNum" sz="quarter" idx="12"/>
          </p:nvPr>
        </p:nvSpPr>
        <p:spPr/>
        <p:txBody>
          <a:bodyPr/>
          <a:lstStyle/>
          <a:p>
            <a:fld id="{BF83F2F0-2525-E94A-B9D3-D02A557C7F18}" type="slidenum">
              <a:rPr lang="en-US" smtClean="0"/>
              <a:t>‹#›</a:t>
            </a:fld>
            <a:endParaRPr lang="en-US"/>
          </a:p>
        </p:txBody>
      </p:sp>
    </p:spTree>
    <p:extLst>
      <p:ext uri="{BB962C8B-B14F-4D97-AF65-F5344CB8AC3E}">
        <p14:creationId xmlns:p14="http://schemas.microsoft.com/office/powerpoint/2010/main" val="585755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FCDDF8-D828-2095-56F2-D16AE4C896FD}"/>
              </a:ext>
            </a:extLst>
          </p:cNvPr>
          <p:cNvSpPr>
            <a:spLocks noGrp="1"/>
          </p:cNvSpPr>
          <p:nvPr>
            <p:ph type="dt" sz="half" idx="10"/>
          </p:nvPr>
        </p:nvSpPr>
        <p:spPr/>
        <p:txBody>
          <a:bodyPr/>
          <a:lstStyle/>
          <a:p>
            <a:fld id="{781AB184-898C-874F-9F09-0376265C9365}" type="datetimeFigureOut">
              <a:rPr lang="en-US" smtClean="0"/>
              <a:t>7/14/23</a:t>
            </a:fld>
            <a:endParaRPr lang="en-US"/>
          </a:p>
        </p:txBody>
      </p:sp>
      <p:sp>
        <p:nvSpPr>
          <p:cNvPr id="3" name="Footer Placeholder 2">
            <a:extLst>
              <a:ext uri="{FF2B5EF4-FFF2-40B4-BE49-F238E27FC236}">
                <a16:creationId xmlns:a16="http://schemas.microsoft.com/office/drawing/2014/main" id="{C9ACFB9C-11F6-EF4B-65F5-86C1071A96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C27E04-D49F-9E12-CECF-D57D1DD79C1E}"/>
              </a:ext>
            </a:extLst>
          </p:cNvPr>
          <p:cNvSpPr>
            <a:spLocks noGrp="1"/>
          </p:cNvSpPr>
          <p:nvPr>
            <p:ph type="sldNum" sz="quarter" idx="12"/>
          </p:nvPr>
        </p:nvSpPr>
        <p:spPr/>
        <p:txBody>
          <a:bodyPr/>
          <a:lstStyle/>
          <a:p>
            <a:fld id="{BF83F2F0-2525-E94A-B9D3-D02A557C7F18}" type="slidenum">
              <a:rPr lang="en-US" smtClean="0"/>
              <a:t>‹#›</a:t>
            </a:fld>
            <a:endParaRPr lang="en-US"/>
          </a:p>
        </p:txBody>
      </p:sp>
    </p:spTree>
    <p:extLst>
      <p:ext uri="{BB962C8B-B14F-4D97-AF65-F5344CB8AC3E}">
        <p14:creationId xmlns:p14="http://schemas.microsoft.com/office/powerpoint/2010/main" val="1527921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CA113-BD1B-EC71-8FDB-C5DB529BD0B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521BE96-E85C-F1BA-EF7C-F6FAB843AE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2F78399-FCA7-5E42-2DC2-79F05B3E5E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041E37C-68C2-047A-026F-C33D0ED32563}"/>
              </a:ext>
            </a:extLst>
          </p:cNvPr>
          <p:cNvSpPr>
            <a:spLocks noGrp="1"/>
          </p:cNvSpPr>
          <p:nvPr>
            <p:ph type="dt" sz="half" idx="10"/>
          </p:nvPr>
        </p:nvSpPr>
        <p:spPr/>
        <p:txBody>
          <a:bodyPr/>
          <a:lstStyle/>
          <a:p>
            <a:fld id="{781AB184-898C-874F-9F09-0376265C9365}" type="datetimeFigureOut">
              <a:rPr lang="en-US" smtClean="0"/>
              <a:t>7/14/23</a:t>
            </a:fld>
            <a:endParaRPr lang="en-US"/>
          </a:p>
        </p:txBody>
      </p:sp>
      <p:sp>
        <p:nvSpPr>
          <p:cNvPr id="6" name="Footer Placeholder 5">
            <a:extLst>
              <a:ext uri="{FF2B5EF4-FFF2-40B4-BE49-F238E27FC236}">
                <a16:creationId xmlns:a16="http://schemas.microsoft.com/office/drawing/2014/main" id="{6FFB924F-F6E1-E7BD-67A4-18525C63D3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376A0A-FAB7-F37C-A659-101C4517845D}"/>
              </a:ext>
            </a:extLst>
          </p:cNvPr>
          <p:cNvSpPr>
            <a:spLocks noGrp="1"/>
          </p:cNvSpPr>
          <p:nvPr>
            <p:ph type="sldNum" sz="quarter" idx="12"/>
          </p:nvPr>
        </p:nvSpPr>
        <p:spPr/>
        <p:txBody>
          <a:bodyPr/>
          <a:lstStyle/>
          <a:p>
            <a:fld id="{BF83F2F0-2525-E94A-B9D3-D02A557C7F18}" type="slidenum">
              <a:rPr lang="en-US" smtClean="0"/>
              <a:t>‹#›</a:t>
            </a:fld>
            <a:endParaRPr lang="en-US"/>
          </a:p>
        </p:txBody>
      </p:sp>
    </p:spTree>
    <p:extLst>
      <p:ext uri="{BB962C8B-B14F-4D97-AF65-F5344CB8AC3E}">
        <p14:creationId xmlns:p14="http://schemas.microsoft.com/office/powerpoint/2010/main" val="337000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38A54-907E-DF4D-83E3-656778891BF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13E5735-14E3-2026-A98E-EA478DEBEA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FBAC7C-0F03-D047-A558-8A4CF002E0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273DF36-F3BC-F84F-B65D-52637D4C9D06}"/>
              </a:ext>
            </a:extLst>
          </p:cNvPr>
          <p:cNvSpPr>
            <a:spLocks noGrp="1"/>
          </p:cNvSpPr>
          <p:nvPr>
            <p:ph type="dt" sz="half" idx="10"/>
          </p:nvPr>
        </p:nvSpPr>
        <p:spPr/>
        <p:txBody>
          <a:bodyPr/>
          <a:lstStyle/>
          <a:p>
            <a:fld id="{781AB184-898C-874F-9F09-0376265C9365}" type="datetimeFigureOut">
              <a:rPr lang="en-US" smtClean="0"/>
              <a:t>7/14/23</a:t>
            </a:fld>
            <a:endParaRPr lang="en-US"/>
          </a:p>
        </p:txBody>
      </p:sp>
      <p:sp>
        <p:nvSpPr>
          <p:cNvPr id="6" name="Footer Placeholder 5">
            <a:extLst>
              <a:ext uri="{FF2B5EF4-FFF2-40B4-BE49-F238E27FC236}">
                <a16:creationId xmlns:a16="http://schemas.microsoft.com/office/drawing/2014/main" id="{2B2F61C4-64F5-DC27-D455-E0FFC2BF8E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E61002-DB45-4380-A330-154C555A34D1}"/>
              </a:ext>
            </a:extLst>
          </p:cNvPr>
          <p:cNvSpPr>
            <a:spLocks noGrp="1"/>
          </p:cNvSpPr>
          <p:nvPr>
            <p:ph type="sldNum" sz="quarter" idx="12"/>
          </p:nvPr>
        </p:nvSpPr>
        <p:spPr/>
        <p:txBody>
          <a:bodyPr/>
          <a:lstStyle/>
          <a:p>
            <a:fld id="{BF83F2F0-2525-E94A-B9D3-D02A557C7F18}" type="slidenum">
              <a:rPr lang="en-US" smtClean="0"/>
              <a:t>‹#›</a:t>
            </a:fld>
            <a:endParaRPr lang="en-US"/>
          </a:p>
        </p:txBody>
      </p:sp>
    </p:spTree>
    <p:extLst>
      <p:ext uri="{BB962C8B-B14F-4D97-AF65-F5344CB8AC3E}">
        <p14:creationId xmlns:p14="http://schemas.microsoft.com/office/powerpoint/2010/main" val="2053721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D4B628-35FE-C238-53A7-2890804D7B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0AB4EB0-38C1-6937-5843-9D41D531EA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349BB4F-32AA-919F-919F-DAAFD144E7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1AB184-898C-874F-9F09-0376265C9365}" type="datetimeFigureOut">
              <a:rPr lang="en-US" smtClean="0"/>
              <a:t>7/14/23</a:t>
            </a:fld>
            <a:endParaRPr lang="en-US"/>
          </a:p>
        </p:txBody>
      </p:sp>
      <p:sp>
        <p:nvSpPr>
          <p:cNvPr id="5" name="Footer Placeholder 4">
            <a:extLst>
              <a:ext uri="{FF2B5EF4-FFF2-40B4-BE49-F238E27FC236}">
                <a16:creationId xmlns:a16="http://schemas.microsoft.com/office/drawing/2014/main" id="{DEBF69C9-1650-04E9-F9DB-0FDCEEE14D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B458EB-4D2E-458C-C190-F3CC3B572D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83F2F0-2525-E94A-B9D3-D02A557C7F18}" type="slidenum">
              <a:rPr lang="en-US" smtClean="0"/>
              <a:t>‹#›</a:t>
            </a:fld>
            <a:endParaRPr lang="en-US"/>
          </a:p>
        </p:txBody>
      </p:sp>
    </p:spTree>
    <p:extLst>
      <p:ext uri="{BB962C8B-B14F-4D97-AF65-F5344CB8AC3E}">
        <p14:creationId xmlns:p14="http://schemas.microsoft.com/office/powerpoint/2010/main" val="2204617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MitraZamani" TargetMode="External"/><Relationship Id="rId2" Type="http://schemas.openxmlformats.org/officeDocument/2006/relationships/hyperlink" Target="mailto:zmitra15@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16082-64CD-A054-D29D-696332C21CA0}"/>
              </a:ext>
            </a:extLst>
          </p:cNvPr>
          <p:cNvSpPr>
            <a:spLocks noGrp="1"/>
          </p:cNvSpPr>
          <p:nvPr>
            <p:ph type="ctrTitle"/>
          </p:nvPr>
        </p:nvSpPr>
        <p:spPr/>
        <p:txBody>
          <a:bodyPr>
            <a:normAutofit/>
          </a:bodyPr>
          <a:lstStyle/>
          <a:p>
            <a:r>
              <a:rPr lang="en-AU" sz="4400" b="1" i="0" u="none" strike="noStrike" dirty="0">
                <a:solidFill>
                  <a:schemeClr val="tx1">
                    <a:lumMod val="65000"/>
                    <a:lumOff val="35000"/>
                  </a:schemeClr>
                </a:solidFill>
                <a:effectLst/>
                <a:latin typeface="Helvetica Neue" panose="02000503000000020004" pitchFamily="2" charset="0"/>
              </a:rPr>
              <a:t>Calorie Burn Prediction </a:t>
            </a:r>
            <a:br>
              <a:rPr lang="en-AU" sz="4400" b="1" i="0" u="none" strike="noStrike" dirty="0">
                <a:solidFill>
                  <a:schemeClr val="tx1">
                    <a:lumMod val="65000"/>
                    <a:lumOff val="35000"/>
                  </a:schemeClr>
                </a:solidFill>
                <a:effectLst/>
                <a:latin typeface="Helvetica Neue" panose="02000503000000020004" pitchFamily="2" charset="0"/>
              </a:rPr>
            </a:br>
            <a:r>
              <a:rPr lang="en-AU" sz="4400" b="1" i="0" u="none" strike="noStrike" dirty="0">
                <a:solidFill>
                  <a:schemeClr val="tx1">
                    <a:lumMod val="65000"/>
                    <a:lumOff val="35000"/>
                  </a:schemeClr>
                </a:solidFill>
                <a:effectLst/>
                <a:latin typeface="Helvetica Neue" panose="02000503000000020004" pitchFamily="2" charset="0"/>
              </a:rPr>
              <a:t>Through Modelling</a:t>
            </a:r>
            <a:endParaRPr lang="en-US" sz="4400" b="1" dirty="0">
              <a:solidFill>
                <a:schemeClr val="tx1">
                  <a:lumMod val="65000"/>
                  <a:lumOff val="35000"/>
                </a:schemeClr>
              </a:solidFill>
            </a:endParaRPr>
          </a:p>
        </p:txBody>
      </p:sp>
      <p:sp>
        <p:nvSpPr>
          <p:cNvPr id="3" name="Subtitle 2">
            <a:extLst>
              <a:ext uri="{FF2B5EF4-FFF2-40B4-BE49-F238E27FC236}">
                <a16:creationId xmlns:a16="http://schemas.microsoft.com/office/drawing/2014/main" id="{3FF0E24A-EFA5-048F-364A-482C6E25F4E2}"/>
              </a:ext>
            </a:extLst>
          </p:cNvPr>
          <p:cNvSpPr>
            <a:spLocks noGrp="1"/>
          </p:cNvSpPr>
          <p:nvPr>
            <p:ph type="subTitle" idx="1"/>
          </p:nvPr>
        </p:nvSpPr>
        <p:spPr/>
        <p:txBody>
          <a:bodyPr>
            <a:normAutofit/>
          </a:bodyPr>
          <a:lstStyle/>
          <a:p>
            <a:r>
              <a:rPr lang="en-US" sz="2800" dirty="0"/>
              <a:t>By Mitra Zamani</a:t>
            </a:r>
          </a:p>
          <a:p>
            <a:r>
              <a:rPr lang="en-US" sz="2800" dirty="0"/>
              <a:t>16 July 2023</a:t>
            </a:r>
          </a:p>
        </p:txBody>
      </p:sp>
    </p:spTree>
    <p:extLst>
      <p:ext uri="{BB962C8B-B14F-4D97-AF65-F5344CB8AC3E}">
        <p14:creationId xmlns:p14="http://schemas.microsoft.com/office/powerpoint/2010/main" val="723403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8305B0-9E8F-CAEC-2EEA-9744313E0A72}"/>
              </a:ext>
            </a:extLst>
          </p:cNvPr>
          <p:cNvSpPr>
            <a:spLocks noGrp="1"/>
          </p:cNvSpPr>
          <p:nvPr>
            <p:ph idx="1"/>
          </p:nvPr>
        </p:nvSpPr>
        <p:spPr/>
        <p:txBody>
          <a:bodyPr/>
          <a:lstStyle/>
          <a:p>
            <a:r>
              <a:rPr lang="en-AU" sz="4400" b="1" dirty="0">
                <a:effectLst/>
                <a:latin typeface="Calibri" panose="020F0502020204030204" pitchFamily="34" charset="0"/>
              </a:rPr>
              <a:t>Thank you!</a:t>
            </a:r>
          </a:p>
          <a:p>
            <a:r>
              <a:rPr lang="en-AU" dirty="0">
                <a:effectLst/>
                <a:latin typeface="Helvetica" pitchFamily="2" charset="0"/>
              </a:rPr>
              <a:t>Email: </a:t>
            </a:r>
            <a:r>
              <a:rPr lang="en-AU" dirty="0">
                <a:effectLst/>
                <a:latin typeface="Helvetica" pitchFamily="2" charset="0"/>
                <a:hlinkClick r:id="rId2"/>
              </a:rPr>
              <a:t>zmitra15@gmail.com</a:t>
            </a:r>
            <a:endParaRPr lang="en-AU" dirty="0">
              <a:effectLst/>
              <a:latin typeface="Helvetica" pitchFamily="2" charset="0"/>
            </a:endParaRPr>
          </a:p>
          <a:p>
            <a:r>
              <a:rPr lang="en-AU" dirty="0">
                <a:effectLst/>
                <a:latin typeface="Helvetica" pitchFamily="2" charset="0"/>
              </a:rPr>
              <a:t>GitHub: </a:t>
            </a:r>
            <a:r>
              <a:rPr lang="en-AU" dirty="0">
                <a:effectLst/>
                <a:latin typeface="Helvetica" pitchFamily="2" charset="0"/>
                <a:hlinkClick r:id="rId3"/>
              </a:rPr>
              <a:t>@</a:t>
            </a:r>
            <a:r>
              <a:rPr lang="en-AU" dirty="0" err="1">
                <a:effectLst/>
                <a:latin typeface="Helvetica" pitchFamily="2" charset="0"/>
                <a:hlinkClick r:id="rId3"/>
              </a:rPr>
              <a:t>MitraZamani</a:t>
            </a:r>
            <a:endParaRPr lang="en-AU" dirty="0">
              <a:effectLst/>
              <a:latin typeface="Helvetica" pitchFamily="2" charset="0"/>
            </a:endParaRPr>
          </a:p>
          <a:p>
            <a:endParaRPr lang="en-US" dirty="0"/>
          </a:p>
        </p:txBody>
      </p:sp>
    </p:spTree>
    <p:extLst>
      <p:ext uri="{BB962C8B-B14F-4D97-AF65-F5344CB8AC3E}">
        <p14:creationId xmlns:p14="http://schemas.microsoft.com/office/powerpoint/2010/main" val="2104143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BA60-9663-23DC-F439-44CB407F4749}"/>
              </a:ext>
            </a:extLst>
          </p:cNvPr>
          <p:cNvSpPr>
            <a:spLocks noGrp="1"/>
          </p:cNvSpPr>
          <p:nvPr>
            <p:ph type="title"/>
          </p:nvPr>
        </p:nvSpPr>
        <p:spPr/>
        <p:txBody>
          <a:bodyPr/>
          <a:lstStyle/>
          <a:p>
            <a:r>
              <a:rPr lang="en-US" b="1" dirty="0">
                <a:latin typeface="Helvetica" pitchFamily="2" charset="0"/>
              </a:rPr>
              <a:t>Summary</a:t>
            </a:r>
            <a:r>
              <a:rPr lang="en-US" b="1" dirty="0"/>
              <a:t>:</a:t>
            </a:r>
          </a:p>
        </p:txBody>
      </p:sp>
      <p:sp>
        <p:nvSpPr>
          <p:cNvPr id="3" name="Content Placeholder 2">
            <a:extLst>
              <a:ext uri="{FF2B5EF4-FFF2-40B4-BE49-F238E27FC236}">
                <a16:creationId xmlns:a16="http://schemas.microsoft.com/office/drawing/2014/main" id="{7CFDA61B-9D61-01F8-C6E0-5023A832F7BD}"/>
              </a:ext>
            </a:extLst>
          </p:cNvPr>
          <p:cNvSpPr>
            <a:spLocks noGrp="1"/>
          </p:cNvSpPr>
          <p:nvPr>
            <p:ph idx="1"/>
          </p:nvPr>
        </p:nvSpPr>
        <p:spPr>
          <a:xfrm>
            <a:off x="838200" y="1690688"/>
            <a:ext cx="10515600" cy="4486275"/>
          </a:xfrm>
        </p:spPr>
        <p:txBody>
          <a:bodyPr>
            <a:noAutofit/>
          </a:bodyPr>
          <a:lstStyle/>
          <a:p>
            <a:r>
              <a:rPr lang="en-AU" sz="2000" dirty="0">
                <a:effectLst/>
              </a:rPr>
              <a:t>Most often, when individuals think of calories, they only think of food or weight reduction. A calorie, however, is often a measure of heat energy. Calories are the units of energy needed to elevate 1 gramme (g) of water by 1°C. The measurement may be used to assess a variety of energy-releasing systems unrelated to the human body. The amount of energy needed by the body to carry out a task is how many calories are considered from the perspective of the human body. There are calories in food. Each and every item has a distinct quantity of energy included in it since various foods have varying calorie counts. </a:t>
            </a:r>
          </a:p>
          <a:p>
            <a:r>
              <a:rPr lang="en-AU" sz="2000" dirty="0">
                <a:effectLst/>
              </a:rPr>
              <a:t>The temperature of the body and the heartbeat will start rising up when we perform exercise or some heavy workout. The carbohydrates or carbs are broken down into glucose which is further converted/broken down into energy using O2(oxygen). The variables used here are the timescale the person is training, the average heart rate per minute, and the temperature. Then get more height, weight, gender, and age of the person to predict the tonnage of energy that the person burns. Parameters that can be considered for input are the duration of exercise, average heart rate per minute, temperature, height, weight, and gender. linear regression is used to predict calories burned depending on exercise time, temperature, height, weight, and age. </a:t>
            </a:r>
            <a:endParaRPr lang="en-AU" sz="2000" dirty="0"/>
          </a:p>
          <a:p>
            <a:endParaRPr lang="en-US" sz="2000" dirty="0"/>
          </a:p>
        </p:txBody>
      </p:sp>
    </p:spTree>
    <p:extLst>
      <p:ext uri="{BB962C8B-B14F-4D97-AF65-F5344CB8AC3E}">
        <p14:creationId xmlns:p14="http://schemas.microsoft.com/office/powerpoint/2010/main" val="3497380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E9A25-4FEA-885A-D1E6-42C4394FEA10}"/>
              </a:ext>
            </a:extLst>
          </p:cNvPr>
          <p:cNvSpPr>
            <a:spLocks noGrp="1"/>
          </p:cNvSpPr>
          <p:nvPr>
            <p:ph type="title"/>
          </p:nvPr>
        </p:nvSpPr>
        <p:spPr>
          <a:xfrm>
            <a:off x="838200" y="681037"/>
            <a:ext cx="10515600" cy="1254370"/>
          </a:xfrm>
        </p:spPr>
        <p:txBody>
          <a:bodyPr>
            <a:normAutofit fontScale="90000"/>
          </a:bodyPr>
          <a:lstStyle/>
          <a:p>
            <a:r>
              <a:rPr lang="en-AU" b="1" dirty="0">
                <a:effectLst/>
                <a:latin typeface="Helvetica" pitchFamily="2" charset="0"/>
              </a:rPr>
              <a:t>Outline: </a:t>
            </a:r>
            <a:br>
              <a:rPr lang="en-AU" dirty="0">
                <a:effectLst/>
                <a:latin typeface="Helvetica" pitchFamily="2" charset="0"/>
              </a:rPr>
            </a:br>
            <a:endParaRPr lang="en-US" dirty="0"/>
          </a:p>
        </p:txBody>
      </p:sp>
      <p:sp>
        <p:nvSpPr>
          <p:cNvPr id="3" name="Content Placeholder 2">
            <a:extLst>
              <a:ext uri="{FF2B5EF4-FFF2-40B4-BE49-F238E27FC236}">
                <a16:creationId xmlns:a16="http://schemas.microsoft.com/office/drawing/2014/main" id="{D6F28CEE-00CF-33D2-E280-7A91F0505827}"/>
              </a:ext>
            </a:extLst>
          </p:cNvPr>
          <p:cNvSpPr>
            <a:spLocks noGrp="1"/>
          </p:cNvSpPr>
          <p:nvPr>
            <p:ph idx="1"/>
          </p:nvPr>
        </p:nvSpPr>
        <p:spPr/>
        <p:txBody>
          <a:bodyPr/>
          <a:lstStyle/>
          <a:p>
            <a:r>
              <a:rPr lang="en-AU" sz="4000" dirty="0">
                <a:effectLst/>
                <a:latin typeface="Calibri" panose="020F0502020204030204" pitchFamily="34" charset="0"/>
              </a:rPr>
              <a:t>Business Problem</a:t>
            </a:r>
          </a:p>
          <a:p>
            <a:r>
              <a:rPr lang="en-AU" sz="4000" dirty="0">
                <a:effectLst/>
                <a:latin typeface="Calibri" panose="020F0502020204030204" pitchFamily="34" charset="0"/>
              </a:rPr>
              <a:t>Data and Methods</a:t>
            </a:r>
          </a:p>
          <a:p>
            <a:r>
              <a:rPr lang="en-AU" sz="4000" dirty="0">
                <a:effectLst/>
                <a:latin typeface="Calibri" panose="020F0502020204030204" pitchFamily="34" charset="0"/>
              </a:rPr>
              <a:t>Results</a:t>
            </a:r>
          </a:p>
          <a:p>
            <a:r>
              <a:rPr lang="en-AU" sz="4000" dirty="0">
                <a:effectLst/>
                <a:latin typeface="Calibri" panose="020F0502020204030204" pitchFamily="34" charset="0"/>
              </a:rPr>
              <a:t>Conclusions</a:t>
            </a:r>
          </a:p>
          <a:p>
            <a:endParaRPr lang="en-US" dirty="0"/>
          </a:p>
        </p:txBody>
      </p:sp>
    </p:spTree>
    <p:extLst>
      <p:ext uri="{BB962C8B-B14F-4D97-AF65-F5344CB8AC3E}">
        <p14:creationId xmlns:p14="http://schemas.microsoft.com/office/powerpoint/2010/main" val="1217367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396FD-F6BF-F284-8815-3424AA0E0227}"/>
              </a:ext>
            </a:extLst>
          </p:cNvPr>
          <p:cNvSpPr>
            <a:spLocks noGrp="1"/>
          </p:cNvSpPr>
          <p:nvPr>
            <p:ph type="title"/>
          </p:nvPr>
        </p:nvSpPr>
        <p:spPr>
          <a:xfrm>
            <a:off x="838200" y="587864"/>
            <a:ext cx="10515600" cy="1325563"/>
          </a:xfrm>
        </p:spPr>
        <p:txBody>
          <a:bodyPr/>
          <a:lstStyle/>
          <a:p>
            <a:r>
              <a:rPr lang="en-AU" sz="4400" b="1" dirty="0">
                <a:effectLst/>
                <a:latin typeface="Calibri" panose="020F0502020204030204" pitchFamily="34" charset="0"/>
              </a:rPr>
              <a:t>Business Problem</a:t>
            </a:r>
            <a:br>
              <a:rPr lang="en-AU" sz="4400" dirty="0">
                <a:effectLst/>
                <a:latin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FFB513DB-6D2C-FD15-5803-78157ECF1B6E}"/>
              </a:ext>
            </a:extLst>
          </p:cNvPr>
          <p:cNvSpPr>
            <a:spLocks noGrp="1"/>
          </p:cNvSpPr>
          <p:nvPr>
            <p:ph idx="1"/>
          </p:nvPr>
        </p:nvSpPr>
        <p:spPr>
          <a:xfrm>
            <a:off x="838200" y="1711569"/>
            <a:ext cx="10515600" cy="633046"/>
          </a:xfrm>
        </p:spPr>
        <p:txBody>
          <a:bodyPr>
            <a:normAutofit lnSpcReduction="10000"/>
          </a:bodyPr>
          <a:lstStyle/>
          <a:p>
            <a:pPr marL="0" indent="0">
              <a:buNone/>
            </a:pPr>
            <a:r>
              <a:rPr lang="en-AU" sz="2000" b="0" i="0" u="none" strike="noStrike" dirty="0">
                <a:solidFill>
                  <a:srgbClr val="000000"/>
                </a:solidFill>
                <a:effectLst/>
              </a:rPr>
              <a:t>predict which biological measures are more important and effective to burn more calories during a workout.</a:t>
            </a:r>
            <a:endParaRPr lang="en-AU" sz="2000" dirty="0"/>
          </a:p>
          <a:p>
            <a:endParaRPr lang="en-US" dirty="0"/>
          </a:p>
        </p:txBody>
      </p:sp>
      <p:pic>
        <p:nvPicPr>
          <p:cNvPr id="2050" name="Picture 2">
            <a:extLst>
              <a:ext uri="{FF2B5EF4-FFF2-40B4-BE49-F238E27FC236}">
                <a16:creationId xmlns:a16="http://schemas.microsoft.com/office/drawing/2014/main" id="{2BC99523-D055-4FF9-7220-41E7951453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692" y="2577365"/>
            <a:ext cx="6916615" cy="3692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028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567E8-737B-B5D4-E58F-767FE2F8FF06}"/>
              </a:ext>
            </a:extLst>
          </p:cNvPr>
          <p:cNvSpPr>
            <a:spLocks noGrp="1"/>
          </p:cNvSpPr>
          <p:nvPr>
            <p:ph type="title"/>
          </p:nvPr>
        </p:nvSpPr>
        <p:spPr/>
        <p:txBody>
          <a:bodyPr/>
          <a:lstStyle/>
          <a:p>
            <a:r>
              <a:rPr lang="en-AU" sz="4400" b="1" dirty="0">
                <a:effectLst/>
                <a:latin typeface="Calibri" panose="020F0502020204030204" pitchFamily="34" charset="0"/>
              </a:rPr>
              <a:t>Data</a:t>
            </a:r>
            <a:endParaRPr lang="en-US" b="1" dirty="0"/>
          </a:p>
        </p:txBody>
      </p:sp>
      <p:sp>
        <p:nvSpPr>
          <p:cNvPr id="3" name="Content Placeholder 2">
            <a:extLst>
              <a:ext uri="{FF2B5EF4-FFF2-40B4-BE49-F238E27FC236}">
                <a16:creationId xmlns:a16="http://schemas.microsoft.com/office/drawing/2014/main" id="{17175563-FA61-1E7C-95DB-6F94C84A4D3B}"/>
              </a:ext>
            </a:extLst>
          </p:cNvPr>
          <p:cNvSpPr>
            <a:spLocks noGrp="1"/>
          </p:cNvSpPr>
          <p:nvPr>
            <p:ph idx="1"/>
          </p:nvPr>
        </p:nvSpPr>
        <p:spPr>
          <a:xfrm>
            <a:off x="838200" y="1825625"/>
            <a:ext cx="5421923" cy="4351338"/>
          </a:xfrm>
        </p:spPr>
        <p:txBody>
          <a:bodyPr/>
          <a:lstStyle/>
          <a:p>
            <a:r>
              <a:rPr lang="en-AU" b="0" i="0" u="none" strike="noStrike" dirty="0">
                <a:solidFill>
                  <a:srgbClr val="000000"/>
                </a:solidFill>
                <a:effectLst/>
              </a:rPr>
              <a:t>This dataset contains tabular data for gender, age, height, weight, duration of exercise done, heart beat rate, body temperature, and calories burnt from 15000 samples. Hence it is possible to develop a regression model for calories burnt by using this available data.</a:t>
            </a:r>
            <a:endParaRPr lang="en-US" dirty="0"/>
          </a:p>
        </p:txBody>
      </p:sp>
      <p:pic>
        <p:nvPicPr>
          <p:cNvPr id="1028" name="Picture 4" descr="Cute gym character hi-res stock photography and images - Alamy">
            <a:extLst>
              <a:ext uri="{FF2B5EF4-FFF2-40B4-BE49-F238E27FC236}">
                <a16:creationId xmlns:a16="http://schemas.microsoft.com/office/drawing/2014/main" id="{A71B2202-B94F-6BDA-C7BF-DAA07D509B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2831" y="655393"/>
            <a:ext cx="4847492" cy="5521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947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64C4A-4440-CFB8-CB2F-190FD86E6A93}"/>
              </a:ext>
            </a:extLst>
          </p:cNvPr>
          <p:cNvSpPr>
            <a:spLocks noGrp="1"/>
          </p:cNvSpPr>
          <p:nvPr>
            <p:ph type="title"/>
          </p:nvPr>
        </p:nvSpPr>
        <p:spPr/>
        <p:txBody>
          <a:bodyPr/>
          <a:lstStyle/>
          <a:p>
            <a:r>
              <a:rPr lang="en-AU" sz="4400" b="1" dirty="0">
                <a:effectLst/>
                <a:latin typeface="Calibri" panose="020F0502020204030204" pitchFamily="34" charset="0"/>
              </a:rPr>
              <a:t>Methods</a:t>
            </a:r>
            <a:endParaRPr lang="en-US" b="1" dirty="0"/>
          </a:p>
        </p:txBody>
      </p:sp>
      <p:sp>
        <p:nvSpPr>
          <p:cNvPr id="3" name="Content Placeholder 2">
            <a:extLst>
              <a:ext uri="{FF2B5EF4-FFF2-40B4-BE49-F238E27FC236}">
                <a16:creationId xmlns:a16="http://schemas.microsoft.com/office/drawing/2014/main" id="{142E5EA8-087B-5DAB-3DA3-CA1543964542}"/>
              </a:ext>
            </a:extLst>
          </p:cNvPr>
          <p:cNvSpPr>
            <a:spLocks noGrp="1"/>
          </p:cNvSpPr>
          <p:nvPr>
            <p:ph idx="1"/>
          </p:nvPr>
        </p:nvSpPr>
        <p:spPr>
          <a:xfrm>
            <a:off x="838200" y="1594339"/>
            <a:ext cx="10515600" cy="1230924"/>
          </a:xfrm>
        </p:spPr>
        <p:txBody>
          <a:bodyPr/>
          <a:lstStyle/>
          <a:p>
            <a:r>
              <a:rPr lang="en-US" sz="2000" dirty="0"/>
              <a:t>This project will employ the ‘OSEMN’ data science process to source the data, perform exploratory data analysis, clean and prepare the data for model, fit regression models, interpret results that will be used to predict the number of calories a person has burnt during a workout.</a:t>
            </a:r>
          </a:p>
        </p:txBody>
      </p:sp>
      <p:pic>
        <p:nvPicPr>
          <p:cNvPr id="3074" name="Picture 2" descr="OSEMN Data Science Life Cycle - Data Science Process Alliance">
            <a:extLst>
              <a:ext uri="{FF2B5EF4-FFF2-40B4-BE49-F238E27FC236}">
                <a16:creationId xmlns:a16="http://schemas.microsoft.com/office/drawing/2014/main" id="{BCE4FF6B-5DAB-D6A5-C77B-D3D89F839E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9871" y="2825263"/>
            <a:ext cx="8392257" cy="3470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228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2337C-278C-939F-B26E-67189E1B64F1}"/>
              </a:ext>
            </a:extLst>
          </p:cNvPr>
          <p:cNvSpPr>
            <a:spLocks noGrp="1"/>
          </p:cNvSpPr>
          <p:nvPr>
            <p:ph type="title"/>
          </p:nvPr>
        </p:nvSpPr>
        <p:spPr/>
        <p:txBody>
          <a:bodyPr/>
          <a:lstStyle/>
          <a:p>
            <a:r>
              <a:rPr lang="en-AU" sz="4400" b="1" dirty="0">
                <a:effectLst/>
                <a:latin typeface="Calibri" panose="020F0502020204030204" pitchFamily="34" charset="0"/>
              </a:rPr>
              <a:t>Results</a:t>
            </a:r>
            <a:endParaRPr lang="en-US" b="1" dirty="0"/>
          </a:p>
        </p:txBody>
      </p:sp>
      <p:sp>
        <p:nvSpPr>
          <p:cNvPr id="3" name="Content Placeholder 2">
            <a:extLst>
              <a:ext uri="{FF2B5EF4-FFF2-40B4-BE49-F238E27FC236}">
                <a16:creationId xmlns:a16="http://schemas.microsoft.com/office/drawing/2014/main" id="{9AB8DB03-C82E-E056-A78A-B627DB7B324D}"/>
              </a:ext>
            </a:extLst>
          </p:cNvPr>
          <p:cNvSpPr>
            <a:spLocks noGrp="1"/>
          </p:cNvSpPr>
          <p:nvPr>
            <p:ph idx="1"/>
          </p:nvPr>
        </p:nvSpPr>
        <p:spPr>
          <a:xfrm>
            <a:off x="838200" y="1690688"/>
            <a:ext cx="3615047" cy="4486275"/>
          </a:xfrm>
        </p:spPr>
        <p:txBody>
          <a:bodyPr/>
          <a:lstStyle/>
          <a:p>
            <a:pPr marL="0" indent="0">
              <a:buNone/>
            </a:pPr>
            <a:endParaRPr lang="en-AU" sz="1200" dirty="0"/>
          </a:p>
          <a:p>
            <a:pPr marL="0" indent="0">
              <a:buNone/>
            </a:pPr>
            <a:br>
              <a:rPr lang="en-AU" sz="1800" dirty="0">
                <a:effectLst/>
                <a:latin typeface="TimesNewRomanPSMT"/>
              </a:rPr>
            </a:br>
            <a:endParaRPr lang="en-AU" dirty="0"/>
          </a:p>
          <a:p>
            <a:endParaRPr lang="en-US" dirty="0"/>
          </a:p>
        </p:txBody>
      </p:sp>
      <p:sp>
        <p:nvSpPr>
          <p:cNvPr id="7" name="TextBox 6">
            <a:extLst>
              <a:ext uri="{FF2B5EF4-FFF2-40B4-BE49-F238E27FC236}">
                <a16:creationId xmlns:a16="http://schemas.microsoft.com/office/drawing/2014/main" id="{BED85196-3448-F919-7528-CC7C34C85029}"/>
              </a:ext>
            </a:extLst>
          </p:cNvPr>
          <p:cNvSpPr txBox="1"/>
          <p:nvPr/>
        </p:nvSpPr>
        <p:spPr>
          <a:xfrm>
            <a:off x="838201" y="1086961"/>
            <a:ext cx="3460668" cy="2492990"/>
          </a:xfrm>
          <a:prstGeom prst="rect">
            <a:avLst/>
          </a:prstGeom>
          <a:noFill/>
        </p:spPr>
        <p:txBody>
          <a:bodyPr wrap="square">
            <a:spAutoFit/>
          </a:bodyPr>
          <a:lstStyle/>
          <a:p>
            <a:br>
              <a:rPr lang="en-AU" dirty="0">
                <a:effectLst/>
                <a:latin typeface="Calibri" panose="020F0502020204030204" pitchFamily="34" charset="0"/>
              </a:rPr>
            </a:br>
            <a:endParaRPr lang="en-AU" dirty="0">
              <a:effectLst/>
              <a:latin typeface="Calibri" panose="020F0502020204030204" pitchFamily="34" charset="0"/>
            </a:endParaRPr>
          </a:p>
          <a:p>
            <a:r>
              <a:rPr lang="en-AU" sz="2000" dirty="0">
                <a:effectLst/>
              </a:rPr>
              <a:t>After cleaning Data and some changes on categorical data, I created model. The model’s performance was </a:t>
            </a:r>
            <a:r>
              <a:rPr lang="en-AU" sz="2000" dirty="0"/>
              <a:t>good</a:t>
            </a:r>
            <a:r>
              <a:rPr lang="en-AU" sz="2000" dirty="0">
                <a:effectLst/>
              </a:rPr>
              <a:t> with an r-squared of 0.947 , explaining </a:t>
            </a:r>
            <a:r>
              <a:rPr lang="en-AU" sz="2000" dirty="0"/>
              <a:t>95</a:t>
            </a:r>
            <a:r>
              <a:rPr lang="en-AU" sz="2000" dirty="0">
                <a:effectLst/>
              </a:rPr>
              <a:t>% of the variance</a:t>
            </a:r>
          </a:p>
        </p:txBody>
      </p:sp>
      <p:pic>
        <p:nvPicPr>
          <p:cNvPr id="9" name="Picture 8">
            <a:extLst>
              <a:ext uri="{FF2B5EF4-FFF2-40B4-BE49-F238E27FC236}">
                <a16:creationId xmlns:a16="http://schemas.microsoft.com/office/drawing/2014/main" id="{BC914C83-CBA0-F1AD-9C9F-4BE88AB77D80}"/>
              </a:ext>
            </a:extLst>
          </p:cNvPr>
          <p:cNvPicPr>
            <a:picLocks noChangeAspect="1"/>
          </p:cNvPicPr>
          <p:nvPr/>
        </p:nvPicPr>
        <p:blipFill>
          <a:blip r:embed="rId2"/>
          <a:stretch>
            <a:fillRect/>
          </a:stretch>
        </p:blipFill>
        <p:spPr>
          <a:xfrm>
            <a:off x="5735782" y="365125"/>
            <a:ext cx="5362784" cy="5771039"/>
          </a:xfrm>
          <a:prstGeom prst="rect">
            <a:avLst/>
          </a:prstGeom>
        </p:spPr>
      </p:pic>
    </p:spTree>
    <p:extLst>
      <p:ext uri="{BB962C8B-B14F-4D97-AF65-F5344CB8AC3E}">
        <p14:creationId xmlns:p14="http://schemas.microsoft.com/office/powerpoint/2010/main" val="3211908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E4FE6E-37DC-849E-0985-D1E512681DFD}"/>
              </a:ext>
            </a:extLst>
          </p:cNvPr>
          <p:cNvSpPr>
            <a:spLocks noGrp="1"/>
          </p:cNvSpPr>
          <p:nvPr>
            <p:ph idx="1"/>
          </p:nvPr>
        </p:nvSpPr>
        <p:spPr>
          <a:xfrm>
            <a:off x="838200" y="783771"/>
            <a:ext cx="10205852" cy="5393192"/>
          </a:xfrm>
        </p:spPr>
        <p:txBody>
          <a:bodyPr>
            <a:normAutofit/>
          </a:bodyPr>
          <a:lstStyle/>
          <a:p>
            <a:pPr marL="0" indent="0">
              <a:buNone/>
            </a:pPr>
            <a:r>
              <a:rPr lang="en-AU" sz="3600" b="1" dirty="0">
                <a:effectLst/>
              </a:rPr>
              <a:t>Train-test-split and cross-validation:</a:t>
            </a:r>
          </a:p>
          <a:p>
            <a:pPr marL="0" indent="0">
              <a:buNone/>
            </a:pPr>
            <a:endParaRPr lang="en-AU" sz="3600" b="1" dirty="0">
              <a:effectLst/>
            </a:endParaRPr>
          </a:p>
          <a:p>
            <a:pPr marL="0" indent="0">
              <a:buNone/>
            </a:pPr>
            <a:r>
              <a:rPr lang="en-AU" sz="2000" dirty="0">
                <a:effectLst/>
              </a:rPr>
              <a:t>Then I did Model validations (Train/Test Split) and Calculated the Mean Squared Error (MSE). Train MSE is lower than Test MSE, so our model is </a:t>
            </a:r>
            <a:r>
              <a:rPr lang="en-AU" sz="2000" dirty="0"/>
              <a:t>over</a:t>
            </a:r>
            <a:r>
              <a:rPr lang="en-AU" sz="2000" dirty="0">
                <a:effectLst/>
              </a:rPr>
              <a:t>fitting.</a:t>
            </a:r>
            <a:r>
              <a:rPr lang="en-AU" sz="2000" b="0" i="0" u="none" strike="noStrike" dirty="0">
                <a:solidFill>
                  <a:srgbClr val="202124"/>
                </a:solidFill>
                <a:effectLst/>
              </a:rPr>
              <a:t> Overfitting occurs </a:t>
            </a:r>
            <a:r>
              <a:rPr lang="en-AU" sz="2000" b="0" i="0" u="none" strike="noStrike" dirty="0">
                <a:solidFill>
                  <a:srgbClr val="040C28"/>
                </a:solidFill>
                <a:effectLst/>
              </a:rPr>
              <a:t>when the model cannot generalize and fits too closely to the training dataset instead</a:t>
            </a:r>
            <a:r>
              <a:rPr lang="en-AU" sz="2000" dirty="0">
                <a:effectLst/>
              </a:rPr>
              <a:t>. </a:t>
            </a:r>
            <a:r>
              <a:rPr lang="en-AU" sz="2000" b="0" i="0" u="none" strike="noStrike" dirty="0">
                <a:solidFill>
                  <a:srgbClr val="000000"/>
                </a:solidFill>
                <a:effectLst/>
              </a:rPr>
              <a:t>this is a sign that the model doesn't generalize well to future cases. After that I did cross validation, I compared the result of that with train-test-split. So the train-test split result is about 195 whereas the average cross-validation result is about 192. Because this is an error-based metric, a higher value is worse, so this means that the cross-validation result is "better" (more optimistic).</a:t>
            </a:r>
            <a:endParaRPr lang="en-US" sz="2000" dirty="0"/>
          </a:p>
        </p:txBody>
      </p:sp>
    </p:spTree>
    <p:extLst>
      <p:ext uri="{BB962C8B-B14F-4D97-AF65-F5344CB8AC3E}">
        <p14:creationId xmlns:p14="http://schemas.microsoft.com/office/powerpoint/2010/main" val="1517726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0CE5B-CDC3-BDB2-8084-6B37DA28DF86}"/>
              </a:ext>
            </a:extLst>
          </p:cNvPr>
          <p:cNvSpPr>
            <a:spLocks noGrp="1"/>
          </p:cNvSpPr>
          <p:nvPr>
            <p:ph type="title"/>
          </p:nvPr>
        </p:nvSpPr>
        <p:spPr/>
        <p:txBody>
          <a:bodyPr/>
          <a:lstStyle/>
          <a:p>
            <a:r>
              <a:rPr lang="en-AU" sz="4400" b="1" dirty="0">
                <a:effectLst/>
                <a:latin typeface="Calibri" panose="020F0502020204030204" pitchFamily="34" charset="0"/>
              </a:rPr>
              <a:t>Conclusions</a:t>
            </a:r>
            <a:endParaRPr lang="en-US" b="1" dirty="0"/>
          </a:p>
        </p:txBody>
      </p:sp>
      <p:sp>
        <p:nvSpPr>
          <p:cNvPr id="3" name="Content Placeholder 2">
            <a:extLst>
              <a:ext uri="{FF2B5EF4-FFF2-40B4-BE49-F238E27FC236}">
                <a16:creationId xmlns:a16="http://schemas.microsoft.com/office/drawing/2014/main" id="{A6BD87D6-D0EB-E7E2-1729-EB7EC58654A2}"/>
              </a:ext>
            </a:extLst>
          </p:cNvPr>
          <p:cNvSpPr>
            <a:spLocks noGrp="1"/>
          </p:cNvSpPr>
          <p:nvPr>
            <p:ph idx="1"/>
          </p:nvPr>
        </p:nvSpPr>
        <p:spPr/>
        <p:txBody>
          <a:bodyPr>
            <a:normAutofit/>
          </a:bodyPr>
          <a:lstStyle/>
          <a:p>
            <a:r>
              <a:rPr lang="en-AU" sz="2000" b="0" i="0" u="none" strike="noStrike" dirty="0">
                <a:solidFill>
                  <a:srgbClr val="000000"/>
                </a:solidFill>
                <a:effectLst/>
              </a:rPr>
              <a:t>We deduced from the analysis that the Linear regression model produces more accurate findings. The R-squared is 0.94 and The mistake rates are quite low. Therefore, we can say that linear Regression is the best model for predicting calorie burn. Our model was overfitting so for detecting overfitting I did cross validation. In this study, we have concentrated on the seven primary factors that influence how many calories our body burns, but there are other factors that also play a role. It's also crucial to understand how many calories we are consuming if we want to stay healthy and fit. The most effective biological measures for burning calories are duration of doing exercise, </a:t>
            </a:r>
            <a:r>
              <a:rPr lang="en-AU" sz="2000" b="0" i="0" u="none" strike="noStrike" dirty="0" err="1">
                <a:solidFill>
                  <a:srgbClr val="000000"/>
                </a:solidFill>
                <a:effectLst/>
              </a:rPr>
              <a:t>heart_rate</a:t>
            </a:r>
            <a:r>
              <a:rPr lang="en-AU" sz="2000" b="0" i="0" u="none" strike="noStrike" dirty="0">
                <a:solidFill>
                  <a:srgbClr val="000000"/>
                </a:solidFill>
                <a:effectLst/>
              </a:rPr>
              <a:t> and body temperature. so I recommend to you if you want to burn more calories increase the duration of your exercise.</a:t>
            </a:r>
            <a:endParaRPr lang="en-US" sz="2000" dirty="0"/>
          </a:p>
        </p:txBody>
      </p:sp>
    </p:spTree>
    <p:extLst>
      <p:ext uri="{BB962C8B-B14F-4D97-AF65-F5344CB8AC3E}">
        <p14:creationId xmlns:p14="http://schemas.microsoft.com/office/powerpoint/2010/main" val="3535442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10135</TotalTime>
  <Words>744</Words>
  <Application>Microsoft Macintosh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Helvetica</vt:lpstr>
      <vt:lpstr>Helvetica Neue</vt:lpstr>
      <vt:lpstr>TimesNewRomanPSMT</vt:lpstr>
      <vt:lpstr>Office Theme</vt:lpstr>
      <vt:lpstr>Calorie Burn Prediction  Through Modelling</vt:lpstr>
      <vt:lpstr>Summary:</vt:lpstr>
      <vt:lpstr>Outline:  </vt:lpstr>
      <vt:lpstr>Business Problem </vt:lpstr>
      <vt:lpstr>Data</vt:lpstr>
      <vt:lpstr>Methods</vt:lpstr>
      <vt:lpstr>Results</vt:lpstr>
      <vt:lpstr>PowerPoint Presentation</vt:lpstr>
      <vt:lpstr>Conclusions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Calorie Burn Prediction  Through Modelling</dc:title>
  <dc:creator>Microsoft Office User</dc:creator>
  <cp:lastModifiedBy>Microsoft Office User</cp:lastModifiedBy>
  <cp:revision>2</cp:revision>
  <dcterms:created xsi:type="dcterms:W3CDTF">2023-07-14T12:57:02Z</dcterms:created>
  <dcterms:modified xsi:type="dcterms:W3CDTF">2023-07-21T13:52:31Z</dcterms:modified>
</cp:coreProperties>
</file>