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5"/>
    <p:restoredTop sz="94632"/>
  </p:normalViewPr>
  <p:slideViewPr>
    <p:cSldViewPr snapToGrid="0">
      <p:cViewPr varScale="1">
        <p:scale>
          <a:sx n="103" d="100"/>
          <a:sy n="103" d="100"/>
        </p:scale>
        <p:origin x="1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7574-94A2-C95A-B9EB-77175BB901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9DA735B-4DF6-469A-6686-F3FD7586F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609F69A-FD5D-A072-5840-E837F630A6EF}"/>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9C432F7C-A1FB-E870-8147-327B3E67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E96EF-CDB5-5A24-7466-AAB24615F39A}"/>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356218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F438-05F3-8570-DA77-1B8D77DF9E6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050547-7EDB-4AEA-838D-17CBD69808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115FA7-9E3B-ADF8-47AF-852EA9EFCC36}"/>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A092BD5F-5BE8-8985-56D1-7BC19D0A4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48989-436E-1FB2-8ED0-BE5431128033}"/>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219484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00C0E-C8EE-6C8C-A5B5-B48FF0C1B7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A5A128-20D3-C6F1-C1A8-4432278334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35BCF4-D155-A795-F567-8D5DC227C1FB}"/>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CFEF55FF-F9AD-1E2A-E7B1-17F8FF74E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CCBCD-372D-CE4A-BE4D-76AC33884F61}"/>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366977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263A-536B-1529-B72C-3CA1E915D0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7BEFBE-ECA1-435F-79AA-874087A6A9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8B5AF0-F4FE-7831-D8EA-2528B48C7EFA}"/>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6E423684-0941-AC08-408B-EB06153E6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40DE3-DAA4-D22C-3075-CDA11FC52DB0}"/>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16985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23B3-65BA-7E9D-04F6-C77B8BA5480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468A27-3FDA-2C01-60AF-53F5CF561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4B7C14-3AA2-4BC8-A21F-7F4E8BC334A0}"/>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49574B40-56F5-5860-31C1-F5CCCFB99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F8C3C-2E10-2AA1-747F-EA27AEF832C9}"/>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23183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158E-101C-057E-6533-B413BC760E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CA6383-4456-CFAD-550C-C7186949DC3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3CC2193-6FF1-55C1-728F-85B93A214D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D040312-54AA-B790-CBC1-AC33C75A27BF}"/>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6" name="Footer Placeholder 5">
            <a:extLst>
              <a:ext uri="{FF2B5EF4-FFF2-40B4-BE49-F238E27FC236}">
                <a16:creationId xmlns:a16="http://schemas.microsoft.com/office/drawing/2014/main" id="{F774532D-6DB1-A98D-FA28-F0B8910B6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44CCB-C7C0-97AA-59CA-02181B724EB8}"/>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33659468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2127-6CFC-07C8-FA5C-1836C0CDDD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BC9110-EA83-B5EB-4FF0-EDD11F69E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7E5A16-E338-688D-0FD5-6F4DCC7C86B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091E99-0D0B-11B1-F9C6-C71026C24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A78583-7D6D-867D-0F7C-173C4D4F33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7EA9BC-610F-FFF1-D756-CE1042E19A61}"/>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8" name="Footer Placeholder 7">
            <a:extLst>
              <a:ext uri="{FF2B5EF4-FFF2-40B4-BE49-F238E27FC236}">
                <a16:creationId xmlns:a16="http://schemas.microsoft.com/office/drawing/2014/main" id="{A5019EB3-48E6-FC2D-C309-66177D2E25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7A9921-2DD7-2141-0A26-6AFDF2AD5E9C}"/>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1960983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668A-BA1E-ABB6-E7D5-8C36C8D596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327B0E8-C81C-B552-F749-7F0BE7026431}"/>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4" name="Footer Placeholder 3">
            <a:extLst>
              <a:ext uri="{FF2B5EF4-FFF2-40B4-BE49-F238E27FC236}">
                <a16:creationId xmlns:a16="http://schemas.microsoft.com/office/drawing/2014/main" id="{7C5E412D-4CC7-8D33-3AEF-BEAAF86B6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744DB-10EC-8675-0A69-A76A826726D6}"/>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78303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4B665-7A40-34EB-477C-8F837AA3C099}"/>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3" name="Footer Placeholder 2">
            <a:extLst>
              <a:ext uri="{FF2B5EF4-FFF2-40B4-BE49-F238E27FC236}">
                <a16:creationId xmlns:a16="http://schemas.microsoft.com/office/drawing/2014/main" id="{539B0AF5-F044-A9CA-EEE6-043C640D3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39A70-1E69-20EB-49EC-2AF45359880C}"/>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94497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9652-55CA-8E44-4192-D60EB19D19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928A03B-07C0-108F-1BA2-D47DD3DF1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985716D-19A9-56E5-00ED-B26DDD48D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863652-3868-DEDF-F1EF-E762D1FB7320}"/>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6" name="Footer Placeholder 5">
            <a:extLst>
              <a:ext uri="{FF2B5EF4-FFF2-40B4-BE49-F238E27FC236}">
                <a16:creationId xmlns:a16="http://schemas.microsoft.com/office/drawing/2014/main" id="{E9159A88-948B-BF9D-25D5-66788022B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21690-7B28-81D3-18B9-F2EB20D319ED}"/>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11035117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2BB1-CA94-5B29-BABB-AFB1EFEA21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EB60DD4-D36E-B790-B30C-CEBB6520B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B6D99-A50B-CCFC-33E8-54768C817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4D3490-3C59-1AE4-9292-7FDA7CBD6ED9}"/>
              </a:ext>
            </a:extLst>
          </p:cNvPr>
          <p:cNvSpPr>
            <a:spLocks noGrp="1"/>
          </p:cNvSpPr>
          <p:nvPr>
            <p:ph type="dt" sz="half" idx="10"/>
          </p:nvPr>
        </p:nvSpPr>
        <p:spPr/>
        <p:txBody>
          <a:bodyPr/>
          <a:lstStyle/>
          <a:p>
            <a:fld id="{97FC50AD-B398-4348-BD33-AB003F9A1D5E}" type="datetimeFigureOut">
              <a:rPr lang="en-US" smtClean="0"/>
              <a:t>5/17/23</a:t>
            </a:fld>
            <a:endParaRPr lang="en-US"/>
          </a:p>
        </p:txBody>
      </p:sp>
      <p:sp>
        <p:nvSpPr>
          <p:cNvPr id="6" name="Footer Placeholder 5">
            <a:extLst>
              <a:ext uri="{FF2B5EF4-FFF2-40B4-BE49-F238E27FC236}">
                <a16:creationId xmlns:a16="http://schemas.microsoft.com/office/drawing/2014/main" id="{EF350C8D-2E1B-DE32-7020-3B5E50EFE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4C745-386C-8B5D-E16F-B5C8037B4FFD}"/>
              </a:ext>
            </a:extLst>
          </p:cNvPr>
          <p:cNvSpPr>
            <a:spLocks noGrp="1"/>
          </p:cNvSpPr>
          <p:nvPr>
            <p:ph type="sldNum" sz="quarter" idx="12"/>
          </p:nvPr>
        </p:nvSpPr>
        <p:spPr/>
        <p:txBody>
          <a:bodyPr/>
          <a:lstStyle/>
          <a:p>
            <a:fld id="{3D336EEE-AA25-7040-A17A-1251484B9561}" type="slidenum">
              <a:rPr lang="en-US" smtClean="0"/>
              <a:t>‹#›</a:t>
            </a:fld>
            <a:endParaRPr lang="en-US"/>
          </a:p>
        </p:txBody>
      </p:sp>
    </p:spTree>
    <p:extLst>
      <p:ext uri="{BB962C8B-B14F-4D97-AF65-F5344CB8AC3E}">
        <p14:creationId xmlns:p14="http://schemas.microsoft.com/office/powerpoint/2010/main" val="320869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E65D1-5AE3-E5BB-34A4-24D92E620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FF9116-C8D0-9706-BA02-EF12EFE66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EFB7F9-8686-8D10-81AE-F5A661D0C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C50AD-B398-4348-BD33-AB003F9A1D5E}" type="datetimeFigureOut">
              <a:rPr lang="en-US" smtClean="0"/>
              <a:t>5/17/23</a:t>
            </a:fld>
            <a:endParaRPr lang="en-US"/>
          </a:p>
        </p:txBody>
      </p:sp>
      <p:sp>
        <p:nvSpPr>
          <p:cNvPr id="5" name="Footer Placeholder 4">
            <a:extLst>
              <a:ext uri="{FF2B5EF4-FFF2-40B4-BE49-F238E27FC236}">
                <a16:creationId xmlns:a16="http://schemas.microsoft.com/office/drawing/2014/main" id="{2E3B61E9-B86C-28C8-E25F-254003253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A0B35-2072-BA4B-EA32-6BD8E969E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36EEE-AA25-7040-A17A-1251484B9561}" type="slidenum">
              <a:rPr lang="en-US" smtClean="0"/>
              <a:t>‹#›</a:t>
            </a:fld>
            <a:endParaRPr lang="en-US"/>
          </a:p>
        </p:txBody>
      </p:sp>
    </p:spTree>
    <p:extLst>
      <p:ext uri="{BB962C8B-B14F-4D97-AF65-F5344CB8AC3E}">
        <p14:creationId xmlns:p14="http://schemas.microsoft.com/office/powerpoint/2010/main" val="2416115646"/>
      </p:ext>
    </p:extLst>
  </p:cSld>
  <p:clrMap bg1="lt1" tx1="dk1" bg2="lt2" tx2="dk2" accent1="accent1" accent2="accent2" accent3="accent3" accent4="accent4" accent5="accent5" accent6="accent6" hlink="hlink" folHlink="folHlink"/>
  <p:sldLayoutIdLst>
    <p:sldLayoutId id="2147484669" r:id="rId1"/>
    <p:sldLayoutId id="2147484670" r:id="rId2"/>
    <p:sldLayoutId id="2147484671" r:id="rId3"/>
    <p:sldLayoutId id="2147484672" r:id="rId4"/>
    <p:sldLayoutId id="2147484673" r:id="rId5"/>
    <p:sldLayoutId id="2147484674" r:id="rId6"/>
    <p:sldLayoutId id="2147484675" r:id="rId7"/>
    <p:sldLayoutId id="2147484676" r:id="rId8"/>
    <p:sldLayoutId id="2147484677" r:id="rId9"/>
    <p:sldLayoutId id="2147484678" r:id="rId10"/>
    <p:sldLayoutId id="2147484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traZamani" TargetMode="External"/><Relationship Id="rId2" Type="http://schemas.openxmlformats.org/officeDocument/2006/relationships/hyperlink" Target="mailto:zmitra15@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CF86-1356-B846-BB0C-C7FF882BFE28}"/>
              </a:ext>
            </a:extLst>
          </p:cNvPr>
          <p:cNvSpPr>
            <a:spLocks noGrp="1"/>
          </p:cNvSpPr>
          <p:nvPr>
            <p:ph type="ctrTitle"/>
          </p:nvPr>
        </p:nvSpPr>
        <p:spPr>
          <a:xfrm>
            <a:off x="1757889" y="2459183"/>
            <a:ext cx="8676222" cy="969817"/>
          </a:xfrm>
        </p:spPr>
        <p:txBody>
          <a:bodyPr>
            <a:normAutofit fontScale="90000"/>
          </a:bodyPr>
          <a:lstStyle/>
          <a:p>
            <a:r>
              <a:rPr lang="en-US" b="1" dirty="0">
                <a:solidFill>
                  <a:schemeClr val="bg1"/>
                </a:solidFill>
                <a:latin typeface="Arial Hebrew" pitchFamily="2" charset="-79"/>
                <a:cs typeface="Arial Hebrew" pitchFamily="2" charset="-79"/>
              </a:rPr>
              <a:t>Microsoft needs Analyses</a:t>
            </a:r>
          </a:p>
        </p:txBody>
      </p:sp>
      <p:sp>
        <p:nvSpPr>
          <p:cNvPr id="3" name="Subtitle 2">
            <a:extLst>
              <a:ext uri="{FF2B5EF4-FFF2-40B4-BE49-F238E27FC236}">
                <a16:creationId xmlns:a16="http://schemas.microsoft.com/office/drawing/2014/main" id="{48C432C1-C4BE-A893-39E7-DDEA3A400CB4}"/>
              </a:ext>
            </a:extLst>
          </p:cNvPr>
          <p:cNvSpPr>
            <a:spLocks noGrp="1"/>
          </p:cNvSpPr>
          <p:nvPr>
            <p:ph type="subTitle" idx="1"/>
          </p:nvPr>
        </p:nvSpPr>
        <p:spPr>
          <a:xfrm>
            <a:off x="1757889" y="3879273"/>
            <a:ext cx="8676222" cy="1593273"/>
          </a:xfrm>
        </p:spPr>
        <p:txBody>
          <a:bodyPr>
            <a:normAutofit/>
          </a:bodyPr>
          <a:lstStyle/>
          <a:p>
            <a:r>
              <a:rPr lang="en-US" sz="3200" b="1" dirty="0">
                <a:solidFill>
                  <a:schemeClr val="bg1"/>
                </a:solidFill>
                <a:latin typeface="Arial Hebrew" pitchFamily="2" charset="-79"/>
                <a:cs typeface="Arial Hebrew" pitchFamily="2" charset="-79"/>
              </a:rPr>
              <a:t>Author: Mitra Zamani</a:t>
            </a:r>
          </a:p>
          <a:p>
            <a:r>
              <a:rPr lang="en-US" sz="3200" b="1" dirty="0">
                <a:solidFill>
                  <a:schemeClr val="bg1"/>
                </a:solidFill>
                <a:latin typeface="Arial Hebrew" pitchFamily="2" charset="-79"/>
                <a:cs typeface="Arial Hebrew" pitchFamily="2" charset="-79"/>
              </a:rPr>
              <a:t>May 14, 2023</a:t>
            </a:r>
          </a:p>
          <a:p>
            <a:endParaRPr lang="en-US" sz="2400" b="1" dirty="0">
              <a:solidFill>
                <a:schemeClr val="bg1"/>
              </a:solidFill>
              <a:latin typeface="Arial Hebrew" pitchFamily="2" charset="-79"/>
              <a:cs typeface="Arial Hebrew" pitchFamily="2" charset="-79"/>
            </a:endParaRPr>
          </a:p>
        </p:txBody>
      </p:sp>
    </p:spTree>
    <p:extLst>
      <p:ext uri="{BB962C8B-B14F-4D97-AF65-F5344CB8AC3E}">
        <p14:creationId xmlns:p14="http://schemas.microsoft.com/office/powerpoint/2010/main" val="335592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1136-9AB4-BC9C-3217-AD97CE1CD75B}"/>
              </a:ext>
            </a:extLst>
          </p:cNvPr>
          <p:cNvSpPr>
            <a:spLocks noGrp="1"/>
          </p:cNvSpPr>
          <p:nvPr>
            <p:ph type="title"/>
          </p:nvPr>
        </p:nvSpPr>
        <p:spPr>
          <a:xfrm>
            <a:off x="838200" y="365125"/>
            <a:ext cx="10515600" cy="5664972"/>
          </a:xfrm>
        </p:spPr>
        <p:txBody>
          <a:bodyPr/>
          <a:lstStyle/>
          <a:p>
            <a:r>
              <a:rPr lang="en-US" b="1" dirty="0">
                <a:solidFill>
                  <a:schemeClr val="bg1"/>
                </a:solidFill>
                <a:latin typeface="Arial Hebrew" pitchFamily="2" charset="-79"/>
                <a:cs typeface="Arial Hebrew" pitchFamily="2" charset="-79"/>
              </a:rPr>
              <a:t>Thank you!</a:t>
            </a:r>
            <a:br>
              <a:rPr lang="en-US" b="1" dirty="0">
                <a:solidFill>
                  <a:schemeClr val="bg1"/>
                </a:solidFill>
                <a:latin typeface="Arial Hebrew" pitchFamily="2" charset="-79"/>
                <a:cs typeface="Arial Hebrew" pitchFamily="2" charset="-79"/>
              </a:rPr>
            </a:br>
            <a:r>
              <a:rPr lang="en-US" sz="3600" b="1" dirty="0">
                <a:solidFill>
                  <a:schemeClr val="bg1"/>
                </a:solidFill>
                <a:latin typeface="Arial Hebrew" pitchFamily="2" charset="-79"/>
                <a:cs typeface="Arial Hebrew" pitchFamily="2" charset="-79"/>
              </a:rPr>
              <a:t>Email : </a:t>
            </a:r>
            <a:r>
              <a:rPr lang="en-US" sz="3600" dirty="0">
                <a:solidFill>
                  <a:schemeClr val="bg1"/>
                </a:solidFill>
                <a:latin typeface="Arial Hebrew" pitchFamily="2" charset="-79"/>
                <a:cs typeface="Arial Hebrew" pitchFamily="2" charset="-79"/>
                <a:hlinkClick r:id="rId2">
                  <a:extLst>
                    <a:ext uri="{A12FA001-AC4F-418D-AE19-62706E023703}">
                      <ahyp:hlinkClr xmlns:ahyp="http://schemas.microsoft.com/office/drawing/2018/hyperlinkcolor" val="tx"/>
                    </a:ext>
                  </a:extLst>
                </a:hlinkClick>
              </a:rPr>
              <a:t>zmitra15@gmail.com</a:t>
            </a:r>
            <a:br>
              <a:rPr lang="en-US" sz="3600" dirty="0">
                <a:solidFill>
                  <a:schemeClr val="bg1"/>
                </a:solidFill>
                <a:latin typeface="Arial Hebrew" pitchFamily="2" charset="-79"/>
                <a:cs typeface="Arial Hebrew" pitchFamily="2" charset="-79"/>
              </a:rPr>
            </a:br>
            <a:r>
              <a:rPr lang="en-US" sz="3600" b="1" dirty="0">
                <a:solidFill>
                  <a:schemeClr val="bg1"/>
                </a:solidFill>
                <a:latin typeface="Arial Hebrew" pitchFamily="2" charset="-79"/>
                <a:cs typeface="Arial Hebrew" pitchFamily="2" charset="-79"/>
              </a:rPr>
              <a:t>GitHub : </a:t>
            </a:r>
            <a:r>
              <a:rPr lang="en-US" sz="3600" dirty="0">
                <a:solidFill>
                  <a:schemeClr val="bg1"/>
                </a:solidFill>
                <a:latin typeface="Arial Hebrew" pitchFamily="2" charset="-79"/>
                <a:cs typeface="Arial Hebrew" pitchFamily="2" charset="-79"/>
                <a:hlinkClick r:id="rId3">
                  <a:extLst>
                    <a:ext uri="{A12FA001-AC4F-418D-AE19-62706E023703}">
                      <ahyp:hlinkClr xmlns:ahyp="http://schemas.microsoft.com/office/drawing/2018/hyperlinkcolor" val="tx"/>
                    </a:ext>
                  </a:extLst>
                </a:hlinkClick>
              </a:rPr>
              <a:t>@</a:t>
            </a:r>
            <a:r>
              <a:rPr lang="en-US" sz="3600" dirty="0" err="1">
                <a:solidFill>
                  <a:schemeClr val="bg1"/>
                </a:solidFill>
                <a:latin typeface="Arial Hebrew" pitchFamily="2" charset="-79"/>
                <a:cs typeface="Arial Hebrew" pitchFamily="2" charset="-79"/>
                <a:hlinkClick r:id="rId3">
                  <a:extLst>
                    <a:ext uri="{A12FA001-AC4F-418D-AE19-62706E023703}">
                      <ahyp:hlinkClr xmlns:ahyp="http://schemas.microsoft.com/office/drawing/2018/hyperlinkcolor" val="tx"/>
                    </a:ext>
                  </a:extLst>
                </a:hlinkClick>
              </a:rPr>
              <a:t>MitraZamani</a:t>
            </a:r>
            <a:br>
              <a:rPr lang="en-US" dirty="0"/>
            </a:br>
            <a:endParaRPr lang="en-US" dirty="0"/>
          </a:p>
        </p:txBody>
      </p:sp>
    </p:spTree>
    <p:extLst>
      <p:ext uri="{BB962C8B-B14F-4D97-AF65-F5344CB8AC3E}">
        <p14:creationId xmlns:p14="http://schemas.microsoft.com/office/powerpoint/2010/main" val="898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5AFC-E22C-6187-DDD5-28B7B2F985B1}"/>
              </a:ext>
            </a:extLst>
          </p:cNvPr>
          <p:cNvSpPr>
            <a:spLocks noGrp="1"/>
          </p:cNvSpPr>
          <p:nvPr>
            <p:ph type="title"/>
          </p:nvPr>
        </p:nvSpPr>
        <p:spPr>
          <a:xfrm>
            <a:off x="171595" y="297872"/>
            <a:ext cx="9905998" cy="3131128"/>
          </a:xfrm>
        </p:spPr>
        <p:txBody>
          <a:bodyPr>
            <a:noAutofit/>
          </a:bodyPr>
          <a:lstStyle/>
          <a:p>
            <a:r>
              <a:rPr lang="en-US" sz="3200" b="1" dirty="0">
                <a:solidFill>
                  <a:schemeClr val="bg1"/>
                </a:solidFill>
                <a:latin typeface="Arial Hebrew" pitchFamily="2" charset="-79"/>
                <a:cs typeface="Arial Hebrew" pitchFamily="2" charset="-79"/>
              </a:rPr>
              <a:t>Summary</a:t>
            </a:r>
            <a:br>
              <a:rPr lang="en-US" sz="2400" b="1" dirty="0">
                <a:solidFill>
                  <a:schemeClr val="bg1"/>
                </a:solidFill>
                <a:latin typeface="Arial Hebrew" pitchFamily="2" charset="-79"/>
                <a:cs typeface="Arial Hebrew" pitchFamily="2" charset="-79"/>
              </a:rPr>
            </a:br>
            <a:br>
              <a:rPr lang="en-US" sz="2400" b="1" dirty="0">
                <a:solidFill>
                  <a:schemeClr val="bg1"/>
                </a:solidFill>
                <a:latin typeface="Arial Hebrew" pitchFamily="2" charset="-79"/>
                <a:cs typeface="Arial Hebrew" pitchFamily="2" charset="-79"/>
              </a:rPr>
            </a:br>
            <a:r>
              <a:rPr lang="en-US" sz="2800" dirty="0">
                <a:solidFill>
                  <a:schemeClr val="bg1"/>
                </a:solidFill>
                <a:latin typeface="Baghdad" pitchFamily="2" charset="-78"/>
                <a:ea typeface="Batang" panose="02030600000101010101" pitchFamily="18" charset="-127"/>
                <a:cs typeface="Baghdad" pitchFamily="2" charset="-78"/>
              </a:rPr>
              <a:t>This project analyzes the movies databases like </a:t>
            </a:r>
            <a:r>
              <a:rPr lang="en-US" sz="2800" dirty="0" err="1">
                <a:solidFill>
                  <a:schemeClr val="bg1"/>
                </a:solidFill>
                <a:latin typeface="Baghdad" pitchFamily="2" charset="-78"/>
                <a:ea typeface="Batang" panose="02030600000101010101" pitchFamily="18" charset="-127"/>
                <a:cs typeface="Baghdad" pitchFamily="2" charset="-78"/>
              </a:rPr>
              <a:t>imdb</a:t>
            </a:r>
            <a:r>
              <a:rPr lang="en-US" sz="2800" dirty="0">
                <a:solidFill>
                  <a:schemeClr val="bg1"/>
                </a:solidFill>
                <a:latin typeface="Baghdad" pitchFamily="2" charset="-78"/>
                <a:ea typeface="Batang" panose="02030600000101010101" pitchFamily="18" charset="-127"/>
                <a:cs typeface="Baghdad" pitchFamily="2" charset="-78"/>
              </a:rPr>
              <a:t> for Microsoft. Descriptive analysis of domestic gross, worldwide gross, genres and ratings of movies which help us to find the best genre, release month and type of movie studio. </a:t>
            </a:r>
            <a:br>
              <a:rPr lang="en-US" sz="2400" dirty="0">
                <a:solidFill>
                  <a:schemeClr val="bg1"/>
                </a:solidFill>
                <a:latin typeface="Baghdad" pitchFamily="2" charset="-78"/>
                <a:ea typeface="Batang" panose="02030600000101010101" pitchFamily="18" charset="-127"/>
                <a:cs typeface="Baghdad" pitchFamily="2" charset="-78"/>
              </a:rPr>
            </a:br>
            <a:endParaRPr lang="en-US" sz="2400" b="1" dirty="0">
              <a:solidFill>
                <a:schemeClr val="bg1"/>
              </a:solidFill>
              <a:latin typeface="Arial Hebrew" pitchFamily="2" charset="-79"/>
              <a:cs typeface="Arial Hebrew" pitchFamily="2" charset="-79"/>
            </a:endParaRPr>
          </a:p>
        </p:txBody>
      </p:sp>
      <p:pic>
        <p:nvPicPr>
          <p:cNvPr id="5" name="Content Placeholder 4">
            <a:extLst>
              <a:ext uri="{FF2B5EF4-FFF2-40B4-BE49-F238E27FC236}">
                <a16:creationId xmlns:a16="http://schemas.microsoft.com/office/drawing/2014/main" id="{7BC0B521-89E1-AC45-C61E-DD67C2BA8EFB}"/>
              </a:ext>
            </a:extLst>
          </p:cNvPr>
          <p:cNvPicPr>
            <a:picLocks noGrp="1" noChangeAspect="1"/>
          </p:cNvPicPr>
          <p:nvPr>
            <p:ph idx="1"/>
          </p:nvPr>
        </p:nvPicPr>
        <p:blipFill>
          <a:blip r:embed="rId2"/>
          <a:stretch>
            <a:fillRect/>
          </a:stretch>
        </p:blipFill>
        <p:spPr>
          <a:xfrm>
            <a:off x="1457132" y="3041289"/>
            <a:ext cx="7334923" cy="3338513"/>
          </a:xfrm>
        </p:spPr>
      </p:pic>
    </p:spTree>
    <p:extLst>
      <p:ext uri="{BB962C8B-B14F-4D97-AF65-F5344CB8AC3E}">
        <p14:creationId xmlns:p14="http://schemas.microsoft.com/office/powerpoint/2010/main" val="359226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9356-5E76-276C-2873-ADE4EB731E76}"/>
              </a:ext>
            </a:extLst>
          </p:cNvPr>
          <p:cNvSpPr>
            <a:spLocks noGrp="1"/>
          </p:cNvSpPr>
          <p:nvPr>
            <p:ph type="title"/>
          </p:nvPr>
        </p:nvSpPr>
        <p:spPr/>
        <p:txBody>
          <a:bodyPr/>
          <a:lstStyle/>
          <a:p>
            <a:r>
              <a:rPr lang="en-US" b="1" dirty="0">
                <a:solidFill>
                  <a:schemeClr val="bg1"/>
                </a:solidFill>
                <a:latin typeface="Arial Hebrew" pitchFamily="2" charset="-79"/>
                <a:cs typeface="Arial Hebrew" pitchFamily="2" charset="-79"/>
              </a:rPr>
              <a:t>Outline</a:t>
            </a:r>
          </a:p>
        </p:txBody>
      </p:sp>
      <p:sp>
        <p:nvSpPr>
          <p:cNvPr id="3" name="Content Placeholder 2">
            <a:extLst>
              <a:ext uri="{FF2B5EF4-FFF2-40B4-BE49-F238E27FC236}">
                <a16:creationId xmlns:a16="http://schemas.microsoft.com/office/drawing/2014/main" id="{43E30FB6-B844-44D7-DD21-60A4E14E0D1B}"/>
              </a:ext>
            </a:extLst>
          </p:cNvPr>
          <p:cNvSpPr>
            <a:spLocks noGrp="1"/>
          </p:cNvSpPr>
          <p:nvPr>
            <p:ph idx="1"/>
          </p:nvPr>
        </p:nvSpPr>
        <p:spPr/>
        <p:txBody>
          <a:bodyPr>
            <a:normAutofit/>
          </a:bodyPr>
          <a:lstStyle/>
          <a:p>
            <a:r>
              <a:rPr lang="en-US" sz="3200" dirty="0">
                <a:solidFill>
                  <a:schemeClr val="bg1"/>
                </a:solidFill>
                <a:latin typeface="Arial Hebrew" pitchFamily="2" charset="-79"/>
                <a:cs typeface="Arial Hebrew" pitchFamily="2" charset="-79"/>
              </a:rPr>
              <a:t>Business Problem</a:t>
            </a:r>
          </a:p>
          <a:p>
            <a:r>
              <a:rPr lang="en-US" sz="3200" dirty="0">
                <a:solidFill>
                  <a:schemeClr val="bg1"/>
                </a:solidFill>
                <a:latin typeface="Arial Hebrew" pitchFamily="2" charset="-79"/>
                <a:cs typeface="Arial Hebrew" pitchFamily="2" charset="-79"/>
              </a:rPr>
              <a:t>Data and Methods</a:t>
            </a:r>
          </a:p>
          <a:p>
            <a:r>
              <a:rPr lang="en-US" sz="3200" dirty="0">
                <a:solidFill>
                  <a:schemeClr val="bg1"/>
                </a:solidFill>
                <a:latin typeface="Arial Hebrew" pitchFamily="2" charset="-79"/>
                <a:cs typeface="Arial Hebrew" pitchFamily="2" charset="-79"/>
              </a:rPr>
              <a:t>Results</a:t>
            </a:r>
          </a:p>
          <a:p>
            <a:r>
              <a:rPr lang="en-US" sz="3200" dirty="0">
                <a:solidFill>
                  <a:schemeClr val="bg1"/>
                </a:solidFill>
                <a:latin typeface="Arial Hebrew" pitchFamily="2" charset="-79"/>
                <a:cs typeface="Arial Hebrew" pitchFamily="2" charset="-79"/>
              </a:rPr>
              <a:t>Conclusions</a:t>
            </a:r>
          </a:p>
          <a:p>
            <a:endParaRPr lang="en-US" dirty="0">
              <a:solidFill>
                <a:schemeClr val="bg1"/>
              </a:solidFill>
              <a:latin typeface="Arial Hebrew" pitchFamily="2" charset="-79"/>
              <a:cs typeface="Arial Hebrew" pitchFamily="2" charset="-79"/>
            </a:endParaRPr>
          </a:p>
        </p:txBody>
      </p:sp>
    </p:spTree>
    <p:extLst>
      <p:ext uri="{BB962C8B-B14F-4D97-AF65-F5344CB8AC3E}">
        <p14:creationId xmlns:p14="http://schemas.microsoft.com/office/powerpoint/2010/main" val="174385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2C29-6E07-EBDA-395C-6E6B44EB4914}"/>
              </a:ext>
            </a:extLst>
          </p:cNvPr>
          <p:cNvSpPr>
            <a:spLocks noGrp="1"/>
          </p:cNvSpPr>
          <p:nvPr>
            <p:ph type="title"/>
          </p:nvPr>
        </p:nvSpPr>
        <p:spPr/>
        <p:txBody>
          <a:bodyPr/>
          <a:lstStyle/>
          <a:p>
            <a:r>
              <a:rPr lang="en-US" sz="4400" b="1" dirty="0">
                <a:solidFill>
                  <a:schemeClr val="bg1"/>
                </a:solidFill>
                <a:latin typeface="Arial Hebrew" pitchFamily="2" charset="-79"/>
                <a:cs typeface="Arial Hebrew" pitchFamily="2" charset="-79"/>
              </a:rPr>
              <a:t>Business Problem</a:t>
            </a:r>
            <a:br>
              <a:rPr lang="en-US" sz="4400" dirty="0">
                <a:solidFill>
                  <a:schemeClr val="bg1"/>
                </a:solidFill>
                <a:latin typeface="Arial Hebrew" pitchFamily="2" charset="-79"/>
                <a:cs typeface="Arial Hebrew" pitchFamily="2" charset="-79"/>
              </a:rPr>
            </a:br>
            <a:endParaRPr lang="en-US" dirty="0"/>
          </a:p>
        </p:txBody>
      </p:sp>
      <p:sp>
        <p:nvSpPr>
          <p:cNvPr id="3" name="Content Placeholder 2">
            <a:extLst>
              <a:ext uri="{FF2B5EF4-FFF2-40B4-BE49-F238E27FC236}">
                <a16:creationId xmlns:a16="http://schemas.microsoft.com/office/drawing/2014/main" id="{736B781D-61C1-48CF-5DA0-E5CE9CA18890}"/>
              </a:ext>
            </a:extLst>
          </p:cNvPr>
          <p:cNvSpPr>
            <a:spLocks noGrp="1"/>
          </p:cNvSpPr>
          <p:nvPr>
            <p:ph idx="1"/>
          </p:nvPr>
        </p:nvSpPr>
        <p:spPr>
          <a:xfrm>
            <a:off x="838200" y="1233054"/>
            <a:ext cx="10515600" cy="4943909"/>
          </a:xfrm>
        </p:spPr>
        <p:txBody>
          <a:bodyPr/>
          <a:lstStyle/>
          <a:p>
            <a:r>
              <a:rPr lang="en-AU" b="0" i="0" u="none" strike="noStrike" dirty="0">
                <a:solidFill>
                  <a:schemeClr val="bg1"/>
                </a:solidFill>
                <a:effectLst/>
                <a:latin typeface="Arial Hebrew" pitchFamily="2" charset="-79"/>
                <a:cs typeface="Arial Hebrew" pitchFamily="2" charset="-79"/>
              </a:rPr>
              <a:t>Microsoft sees all the big companies creating original video content and they want to get in on the fun. They have decided to create a new movie studio, but they don’t know anything about creating movies. using movies databases and analysing them, I describe what types of films are currently doing the best at the box office and </a:t>
            </a:r>
            <a:r>
              <a:rPr lang="en-AU" b="0" i="0" u="none" strike="noStrike" dirty="0" err="1">
                <a:solidFill>
                  <a:schemeClr val="bg1"/>
                </a:solidFill>
                <a:effectLst/>
                <a:latin typeface="Arial Hebrew" pitchFamily="2" charset="-79"/>
                <a:cs typeface="Arial Hebrew" pitchFamily="2" charset="-79"/>
              </a:rPr>
              <a:t>midb</a:t>
            </a:r>
            <a:r>
              <a:rPr lang="en-AU" b="0" i="0" u="none" strike="noStrike" dirty="0">
                <a:solidFill>
                  <a:schemeClr val="bg1"/>
                </a:solidFill>
                <a:effectLst/>
                <a:latin typeface="Arial Hebrew" pitchFamily="2" charset="-79"/>
                <a:cs typeface="Arial Hebrew" pitchFamily="2" charset="-79"/>
              </a:rPr>
              <a:t>. I find the best genre, month </a:t>
            </a:r>
            <a:r>
              <a:rPr lang="en-AU" dirty="0">
                <a:solidFill>
                  <a:schemeClr val="bg1"/>
                </a:solidFill>
                <a:latin typeface="Arial Hebrew" pitchFamily="2" charset="-79"/>
                <a:cs typeface="Arial Hebrew" pitchFamily="2" charset="-79"/>
              </a:rPr>
              <a:t>for release </a:t>
            </a:r>
            <a:r>
              <a:rPr lang="en-AU" b="0" i="0" u="none" strike="noStrike" dirty="0">
                <a:solidFill>
                  <a:schemeClr val="bg1"/>
                </a:solidFill>
                <a:effectLst/>
                <a:latin typeface="Arial Hebrew" pitchFamily="2" charset="-79"/>
                <a:cs typeface="Arial Hebrew" pitchFamily="2" charset="-79"/>
              </a:rPr>
              <a:t>and type of movie studio that could help the head of Microsoft's new movie studio to decide what type of films to create.</a:t>
            </a:r>
            <a:endParaRPr lang="en-US" b="0" i="0" u="none" strike="sngStrike" dirty="0">
              <a:solidFill>
                <a:schemeClr val="bg1"/>
              </a:solidFill>
              <a:effectLst/>
              <a:latin typeface="Arial Hebrew" pitchFamily="2" charset="-79"/>
              <a:cs typeface="Arial Hebrew" pitchFamily="2" charset="-79"/>
            </a:endParaRPr>
          </a:p>
          <a:p>
            <a:r>
              <a:rPr lang="en-US" dirty="0">
                <a:solidFill>
                  <a:schemeClr val="bg1"/>
                </a:solidFill>
                <a:latin typeface="Arial Hebrew" pitchFamily="2" charset="-79"/>
                <a:cs typeface="Arial Hebrew" pitchFamily="2" charset="-79"/>
              </a:rPr>
              <a:t>B</a:t>
            </a:r>
            <a:r>
              <a:rPr lang="en-US" b="0" i="0" u="none" dirty="0">
                <a:solidFill>
                  <a:schemeClr val="bg1"/>
                </a:solidFill>
                <a:effectLst/>
                <a:latin typeface="Arial Hebrew" pitchFamily="2" charset="-79"/>
                <a:cs typeface="Arial Hebrew" pitchFamily="2" charset="-79"/>
              </a:rPr>
              <a:t>est genre </a:t>
            </a:r>
          </a:p>
          <a:p>
            <a:r>
              <a:rPr lang="en-US" dirty="0">
                <a:solidFill>
                  <a:schemeClr val="bg1"/>
                </a:solidFill>
                <a:latin typeface="Arial Hebrew" pitchFamily="2" charset="-79"/>
                <a:cs typeface="Arial Hebrew" pitchFamily="2" charset="-79"/>
              </a:rPr>
              <a:t>Best month for releasing movie</a:t>
            </a:r>
          </a:p>
          <a:p>
            <a:r>
              <a:rPr lang="en-US" dirty="0">
                <a:solidFill>
                  <a:schemeClr val="bg1"/>
                </a:solidFill>
                <a:latin typeface="Arial Hebrew" pitchFamily="2" charset="-79"/>
                <a:cs typeface="Arial Hebrew" pitchFamily="2" charset="-79"/>
              </a:rPr>
              <a:t>Best type of movie studio</a:t>
            </a:r>
          </a:p>
          <a:p>
            <a:endParaRPr lang="en-AU" b="0" i="0" u="none" dirty="0">
              <a:solidFill>
                <a:schemeClr val="bg1"/>
              </a:solidFill>
              <a:effectLst/>
              <a:latin typeface="Arial Hebrew" pitchFamily="2" charset="-79"/>
              <a:cs typeface="Arial Hebrew" pitchFamily="2" charset="-79"/>
            </a:endParaRPr>
          </a:p>
        </p:txBody>
      </p:sp>
    </p:spTree>
    <p:extLst>
      <p:ext uri="{BB962C8B-B14F-4D97-AF65-F5344CB8AC3E}">
        <p14:creationId xmlns:p14="http://schemas.microsoft.com/office/powerpoint/2010/main" val="27221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6592-BA86-B392-A1F3-09DCACE38B4D}"/>
              </a:ext>
            </a:extLst>
          </p:cNvPr>
          <p:cNvSpPr>
            <a:spLocks noGrp="1"/>
          </p:cNvSpPr>
          <p:nvPr>
            <p:ph type="title"/>
          </p:nvPr>
        </p:nvSpPr>
        <p:spPr>
          <a:xfrm>
            <a:off x="214745" y="512620"/>
            <a:ext cx="6241473" cy="4562330"/>
          </a:xfrm>
        </p:spPr>
        <p:txBody>
          <a:bodyPr>
            <a:noAutofit/>
          </a:bodyPr>
          <a:lstStyle/>
          <a:p>
            <a:r>
              <a:rPr lang="en-US" b="1" dirty="0">
                <a:solidFill>
                  <a:schemeClr val="bg1"/>
                </a:solidFill>
                <a:latin typeface="Arial Hebrew" pitchFamily="2" charset="-79"/>
                <a:cs typeface="Arial Hebrew" pitchFamily="2" charset="-79"/>
              </a:rPr>
              <a:t>Data and Methods</a:t>
            </a:r>
            <a:br>
              <a:rPr lang="en-US" sz="2800" b="1" dirty="0">
                <a:solidFill>
                  <a:schemeClr val="bg1"/>
                </a:solidFill>
                <a:latin typeface="Arial Hebrew" pitchFamily="2" charset="-79"/>
                <a:cs typeface="Arial Hebrew" pitchFamily="2" charset="-79"/>
              </a:rPr>
            </a:br>
            <a:br>
              <a:rPr lang="en-US" sz="2800" b="1" dirty="0">
                <a:solidFill>
                  <a:schemeClr val="bg1"/>
                </a:solidFill>
                <a:latin typeface="Arial Hebrew" pitchFamily="2" charset="-79"/>
                <a:cs typeface="Arial Hebrew" pitchFamily="2" charset="-79"/>
              </a:rPr>
            </a:br>
            <a:r>
              <a:rPr lang="en-AU" sz="2800" b="1" dirty="0">
                <a:solidFill>
                  <a:schemeClr val="bg1"/>
                </a:solidFill>
                <a:latin typeface="Arial Hebrew" pitchFamily="2" charset="-79"/>
                <a:cs typeface="Arial Hebrew" pitchFamily="2" charset="-79"/>
              </a:rPr>
              <a:t>T</a:t>
            </a:r>
            <a:r>
              <a:rPr lang="en-AU" sz="2800" i="0" u="none" strike="noStrike" dirty="0">
                <a:solidFill>
                  <a:schemeClr val="bg1"/>
                </a:solidFill>
                <a:effectLst/>
                <a:latin typeface="Arial Hebrew" pitchFamily="2" charset="-79"/>
                <a:cs typeface="Arial Hebrew" pitchFamily="2" charset="-79"/>
              </a:rPr>
              <a:t>he data that I used are from different movies data bases like box office and </a:t>
            </a:r>
            <a:r>
              <a:rPr lang="en-AU" sz="2800" i="0" u="none" strike="noStrike" dirty="0" err="1">
                <a:solidFill>
                  <a:schemeClr val="bg1"/>
                </a:solidFill>
                <a:effectLst/>
                <a:latin typeface="Arial Hebrew" pitchFamily="2" charset="-79"/>
                <a:cs typeface="Arial Hebrew" pitchFamily="2" charset="-79"/>
              </a:rPr>
              <a:t>midb</a:t>
            </a:r>
            <a:r>
              <a:rPr lang="en-AU" sz="2800" i="0" u="none" strike="noStrike" dirty="0">
                <a:solidFill>
                  <a:schemeClr val="bg1"/>
                </a:solidFill>
                <a:effectLst/>
                <a:latin typeface="Arial Hebrew" pitchFamily="2" charset="-79"/>
                <a:cs typeface="Arial Hebrew" pitchFamily="2" charset="-79"/>
              </a:rPr>
              <a:t>. Every movie has a unique ID.</a:t>
            </a:r>
            <a:br>
              <a:rPr lang="en-AU" sz="2800" i="0" u="none" strike="noStrike" dirty="0">
                <a:solidFill>
                  <a:schemeClr val="bg1"/>
                </a:solidFill>
                <a:effectLst/>
                <a:latin typeface="Arial Hebrew" pitchFamily="2" charset="-79"/>
                <a:cs typeface="Arial Hebrew" pitchFamily="2" charset="-79"/>
              </a:rPr>
            </a:br>
            <a:br>
              <a:rPr lang="en-AU" sz="2800" dirty="0">
                <a:solidFill>
                  <a:schemeClr val="bg1"/>
                </a:solidFill>
                <a:latin typeface="Arial Hebrew" pitchFamily="2" charset="-79"/>
                <a:cs typeface="Arial Hebrew" pitchFamily="2" charset="-79"/>
              </a:rPr>
            </a:br>
            <a:r>
              <a:rPr lang="en-AU" sz="2800" i="0" u="none" strike="noStrike" dirty="0">
                <a:solidFill>
                  <a:schemeClr val="bg1"/>
                </a:solidFill>
                <a:effectLst/>
                <a:latin typeface="Arial Hebrew" pitchFamily="2" charset="-79"/>
                <a:cs typeface="Arial Hebrew" pitchFamily="2" charset="-79"/>
              </a:rPr>
              <a:t>The data files provide the ratings, duration of runtime, genre, type of studio, release date, domestic and worldwide gross of the movies.</a:t>
            </a:r>
            <a:br>
              <a:rPr lang="en-US" sz="2800" dirty="0">
                <a:solidFill>
                  <a:schemeClr val="bg1"/>
                </a:solidFill>
                <a:latin typeface="Arial Hebrew" pitchFamily="2" charset="-79"/>
                <a:cs typeface="Arial Hebrew" pitchFamily="2" charset="-79"/>
              </a:rPr>
            </a:br>
            <a:endParaRPr lang="en-US" sz="2800" dirty="0"/>
          </a:p>
        </p:txBody>
      </p:sp>
      <p:pic>
        <p:nvPicPr>
          <p:cNvPr id="18" name="Content Placeholder 17">
            <a:extLst>
              <a:ext uri="{FF2B5EF4-FFF2-40B4-BE49-F238E27FC236}">
                <a16:creationId xmlns:a16="http://schemas.microsoft.com/office/drawing/2014/main" id="{F4F53C42-B29E-CB2F-074D-9A3F8FE9CEBD}"/>
              </a:ext>
            </a:extLst>
          </p:cNvPr>
          <p:cNvPicPr>
            <a:picLocks noGrp="1" noChangeAspect="1"/>
          </p:cNvPicPr>
          <p:nvPr>
            <p:ph idx="1"/>
          </p:nvPr>
        </p:nvPicPr>
        <p:blipFill>
          <a:blip r:embed="rId2"/>
          <a:stretch>
            <a:fillRect/>
          </a:stretch>
        </p:blipFill>
        <p:spPr>
          <a:xfrm>
            <a:off x="6678195" y="1134436"/>
            <a:ext cx="4851400" cy="4241800"/>
          </a:xfrm>
        </p:spPr>
      </p:pic>
    </p:spTree>
    <p:extLst>
      <p:ext uri="{BB962C8B-B14F-4D97-AF65-F5344CB8AC3E}">
        <p14:creationId xmlns:p14="http://schemas.microsoft.com/office/powerpoint/2010/main" val="155467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9338-D8FA-B7E6-C63C-F28729CF36CC}"/>
              </a:ext>
            </a:extLst>
          </p:cNvPr>
          <p:cNvSpPr>
            <a:spLocks noGrp="1"/>
          </p:cNvSpPr>
          <p:nvPr>
            <p:ph type="title"/>
          </p:nvPr>
        </p:nvSpPr>
        <p:spPr>
          <a:xfrm>
            <a:off x="352926" y="745959"/>
            <a:ext cx="5538537" cy="5793456"/>
          </a:xfrm>
        </p:spPr>
        <p:txBody>
          <a:bodyPr>
            <a:normAutofit fontScale="90000"/>
          </a:bodyPr>
          <a:lstStyle/>
          <a:p>
            <a:pPr algn="l" rtl="0"/>
            <a:r>
              <a:rPr lang="en-US" b="1" dirty="0">
                <a:solidFill>
                  <a:schemeClr val="bg1"/>
                </a:solidFill>
                <a:latin typeface="Arial Hebrew" pitchFamily="2" charset="-79"/>
                <a:cs typeface="Arial Hebrew" pitchFamily="2" charset="-79"/>
              </a:rPr>
              <a:t>Results </a:t>
            </a:r>
            <a:br>
              <a:rPr lang="en-US" b="1" dirty="0">
                <a:solidFill>
                  <a:schemeClr val="bg1"/>
                </a:solidFill>
                <a:latin typeface="Arial Hebrew" pitchFamily="2" charset="-79"/>
                <a:cs typeface="Arial Hebrew" pitchFamily="2" charset="-79"/>
              </a:rPr>
            </a:br>
            <a:r>
              <a:rPr lang="en-AU" sz="4000" b="1" i="0" u="none" strike="noStrike" dirty="0">
                <a:solidFill>
                  <a:schemeClr val="bg1"/>
                </a:solidFill>
                <a:effectLst/>
                <a:latin typeface="Arial Hebrew" pitchFamily="2" charset="-79"/>
                <a:cs typeface="Arial Hebrew" pitchFamily="2" charset="-79"/>
              </a:rPr>
              <a:t>what is the best genre?</a:t>
            </a:r>
            <a:br>
              <a:rPr lang="en-AU" sz="4000" b="1" i="0" u="none" strike="noStrike" dirty="0">
                <a:solidFill>
                  <a:schemeClr val="bg1"/>
                </a:solidFill>
                <a:effectLst/>
                <a:latin typeface="Arial Hebrew" pitchFamily="2" charset="-79"/>
                <a:cs typeface="Arial Hebrew" pitchFamily="2" charset="-79"/>
              </a:rPr>
            </a:br>
            <a:r>
              <a:rPr lang="en-AU" sz="4000" b="0" i="0" u="none" strike="noStrike" dirty="0">
                <a:solidFill>
                  <a:schemeClr val="bg1"/>
                </a:solidFill>
                <a:effectLst/>
                <a:latin typeface="Arial Hebrew" pitchFamily="2" charset="-79"/>
                <a:cs typeface="Arial Hebrew" pitchFamily="2" charset="-79"/>
              </a:rPr>
              <a:t>by analysing the below graphs which indicate the average rating of each genres, I realized most of the movies are short. This graph help me to find the genres of the movies with the highest ratings.</a:t>
            </a:r>
            <a:br>
              <a:rPr lang="en-AU" b="0" i="0" u="none" strike="noStrike" dirty="0">
                <a:solidFill>
                  <a:srgbClr val="000000"/>
                </a:solidFill>
                <a:effectLst/>
                <a:latin typeface="Helvetica Neue" panose="02000503000000020004" pitchFamily="2" charset="0"/>
              </a:rPr>
            </a:br>
            <a:endParaRPr lang="en-US" b="1" dirty="0">
              <a:solidFill>
                <a:schemeClr val="bg1"/>
              </a:solidFill>
              <a:latin typeface="Arial Hebrew" pitchFamily="2" charset="-79"/>
              <a:cs typeface="Arial Hebrew" pitchFamily="2" charset="-79"/>
            </a:endParaRPr>
          </a:p>
        </p:txBody>
      </p:sp>
      <p:pic>
        <p:nvPicPr>
          <p:cNvPr id="5" name="Content Placeholder 4">
            <a:extLst>
              <a:ext uri="{FF2B5EF4-FFF2-40B4-BE49-F238E27FC236}">
                <a16:creationId xmlns:a16="http://schemas.microsoft.com/office/drawing/2014/main" id="{B4A4917A-0445-C737-2C49-5E43D8944501}"/>
              </a:ext>
            </a:extLst>
          </p:cNvPr>
          <p:cNvPicPr>
            <a:picLocks noGrp="1" noChangeAspect="1"/>
          </p:cNvPicPr>
          <p:nvPr>
            <p:ph idx="1"/>
          </p:nvPr>
        </p:nvPicPr>
        <p:blipFill>
          <a:blip r:embed="rId2"/>
          <a:stretch>
            <a:fillRect/>
          </a:stretch>
        </p:blipFill>
        <p:spPr>
          <a:xfrm>
            <a:off x="6187281" y="1308100"/>
            <a:ext cx="4851400" cy="4241800"/>
          </a:xfrm>
        </p:spPr>
      </p:pic>
    </p:spTree>
    <p:extLst>
      <p:ext uri="{BB962C8B-B14F-4D97-AF65-F5344CB8AC3E}">
        <p14:creationId xmlns:p14="http://schemas.microsoft.com/office/powerpoint/2010/main" val="71427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075-62CA-E05B-8A52-468F224434EA}"/>
              </a:ext>
            </a:extLst>
          </p:cNvPr>
          <p:cNvSpPr>
            <a:spLocks noGrp="1"/>
          </p:cNvSpPr>
          <p:nvPr>
            <p:ph type="title"/>
          </p:nvPr>
        </p:nvSpPr>
        <p:spPr>
          <a:xfrm>
            <a:off x="469557" y="365125"/>
            <a:ext cx="5412259" cy="6183956"/>
          </a:xfrm>
        </p:spPr>
        <p:txBody>
          <a:bodyPr>
            <a:normAutofit/>
          </a:bodyPr>
          <a:lstStyle/>
          <a:p>
            <a:r>
              <a:rPr lang="en-AU" sz="4000" b="1" i="0" u="none" strike="noStrike" dirty="0">
                <a:solidFill>
                  <a:schemeClr val="bg1"/>
                </a:solidFill>
                <a:effectLst/>
                <a:latin typeface="Arial Hebrew" pitchFamily="2" charset="-79"/>
                <a:cs typeface="Arial Hebrew" pitchFamily="2" charset="-79"/>
              </a:rPr>
              <a:t>What is the best month of releasing?</a:t>
            </a:r>
            <a:br>
              <a:rPr lang="en-AU" sz="4000" b="1" i="0" u="none" strike="noStrike" dirty="0">
                <a:solidFill>
                  <a:schemeClr val="bg1"/>
                </a:solidFill>
                <a:effectLst/>
                <a:latin typeface="Arial Hebrew" pitchFamily="2" charset="-79"/>
                <a:cs typeface="Arial Hebrew" pitchFamily="2" charset="-79"/>
              </a:rPr>
            </a:br>
            <a:r>
              <a:rPr lang="en-AU" sz="4000" b="0" i="0" u="none" strike="noStrike" dirty="0">
                <a:solidFill>
                  <a:schemeClr val="bg1"/>
                </a:solidFill>
                <a:effectLst/>
                <a:latin typeface="Arial Hebrew" pitchFamily="2" charset="-79"/>
                <a:cs typeface="Arial Hebrew" pitchFamily="2" charset="-79"/>
              </a:rPr>
              <a:t>This graph indicates the best month of the releasing which is June. Most of the movies that are releasing in the June have the highest average net profit.</a:t>
            </a:r>
            <a:br>
              <a:rPr lang="en-AU" b="0" i="0" u="none" strike="noStrike" dirty="0">
                <a:solidFill>
                  <a:srgbClr val="000000"/>
                </a:solidFill>
                <a:effectLst/>
                <a:latin typeface="Helvetica Neue" panose="02000503000000020004" pitchFamily="2" charset="0"/>
              </a:rPr>
            </a:br>
            <a:endParaRPr lang="en-US" dirty="0"/>
          </a:p>
        </p:txBody>
      </p:sp>
      <p:pic>
        <p:nvPicPr>
          <p:cNvPr id="5" name="Content Placeholder 4">
            <a:extLst>
              <a:ext uri="{FF2B5EF4-FFF2-40B4-BE49-F238E27FC236}">
                <a16:creationId xmlns:a16="http://schemas.microsoft.com/office/drawing/2014/main" id="{A7D4453F-8DF1-60C6-7570-A315CD2D917A}"/>
              </a:ext>
            </a:extLst>
          </p:cNvPr>
          <p:cNvPicPr>
            <a:picLocks noGrp="1" noChangeAspect="1"/>
          </p:cNvPicPr>
          <p:nvPr>
            <p:ph idx="1"/>
          </p:nvPr>
        </p:nvPicPr>
        <p:blipFill>
          <a:blip r:embed="rId2"/>
          <a:stretch>
            <a:fillRect/>
          </a:stretch>
        </p:blipFill>
        <p:spPr>
          <a:xfrm>
            <a:off x="6578922" y="1263650"/>
            <a:ext cx="5029200" cy="4330700"/>
          </a:xfrm>
        </p:spPr>
      </p:pic>
    </p:spTree>
    <p:extLst>
      <p:ext uri="{BB962C8B-B14F-4D97-AF65-F5344CB8AC3E}">
        <p14:creationId xmlns:p14="http://schemas.microsoft.com/office/powerpoint/2010/main" val="3663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B45E-9892-619E-FB44-E7464297E805}"/>
              </a:ext>
            </a:extLst>
          </p:cNvPr>
          <p:cNvSpPr>
            <a:spLocks noGrp="1"/>
          </p:cNvSpPr>
          <p:nvPr>
            <p:ph type="title"/>
          </p:nvPr>
        </p:nvSpPr>
        <p:spPr>
          <a:xfrm>
            <a:off x="838200" y="365125"/>
            <a:ext cx="5673811" cy="6035675"/>
          </a:xfrm>
        </p:spPr>
        <p:txBody>
          <a:bodyPr>
            <a:normAutofit/>
          </a:bodyPr>
          <a:lstStyle/>
          <a:p>
            <a:r>
              <a:rPr lang="en-AU" sz="3600" b="1" i="0" u="none" strike="noStrike" dirty="0">
                <a:solidFill>
                  <a:schemeClr val="bg1"/>
                </a:solidFill>
                <a:effectLst/>
                <a:latin typeface="Helvetica Neue" panose="02000503000000020004" pitchFamily="2" charset="0"/>
              </a:rPr>
              <a:t>What is the best type of Movie Studio?</a:t>
            </a:r>
            <a:br>
              <a:rPr lang="en-AU" sz="3600" b="1" i="0" u="none" strike="noStrike" dirty="0">
                <a:solidFill>
                  <a:schemeClr val="bg1"/>
                </a:solidFill>
                <a:effectLst/>
                <a:latin typeface="Helvetica Neue" panose="02000503000000020004" pitchFamily="2" charset="0"/>
              </a:rPr>
            </a:br>
            <a:r>
              <a:rPr lang="en-AU" sz="4000" b="0" i="0" u="none" strike="noStrike" dirty="0">
                <a:solidFill>
                  <a:schemeClr val="bg1"/>
                </a:solidFill>
                <a:effectLst/>
                <a:latin typeface="Arial Hebrew" pitchFamily="2" charset="-79"/>
                <a:cs typeface="Arial Hebrew" pitchFamily="2" charset="-79"/>
              </a:rPr>
              <a:t>The best type of movie Studio for creating movie is P/DW. The graphs indicates the studio with the highest average net profit is P/DW.</a:t>
            </a:r>
            <a:br>
              <a:rPr lang="en-AU" b="1" i="0" u="none" strike="noStrike" dirty="0">
                <a:solidFill>
                  <a:srgbClr val="000000"/>
                </a:solidFill>
                <a:effectLst/>
                <a:latin typeface="Helvetica Neue" panose="02000503000000020004" pitchFamily="2" charset="0"/>
              </a:rPr>
            </a:br>
            <a:endParaRPr lang="en-US" dirty="0"/>
          </a:p>
        </p:txBody>
      </p:sp>
      <p:pic>
        <p:nvPicPr>
          <p:cNvPr id="5" name="Content Placeholder 4">
            <a:extLst>
              <a:ext uri="{FF2B5EF4-FFF2-40B4-BE49-F238E27FC236}">
                <a16:creationId xmlns:a16="http://schemas.microsoft.com/office/drawing/2014/main" id="{80D7AC2C-D60C-789A-1F73-208728F18685}"/>
              </a:ext>
            </a:extLst>
          </p:cNvPr>
          <p:cNvPicPr>
            <a:picLocks noGrp="1" noChangeAspect="1"/>
          </p:cNvPicPr>
          <p:nvPr>
            <p:ph idx="1"/>
          </p:nvPr>
        </p:nvPicPr>
        <p:blipFill>
          <a:blip r:embed="rId2"/>
          <a:stretch>
            <a:fillRect/>
          </a:stretch>
        </p:blipFill>
        <p:spPr>
          <a:xfrm>
            <a:off x="6734432" y="1445741"/>
            <a:ext cx="5051940" cy="3966518"/>
          </a:xfrm>
        </p:spPr>
      </p:pic>
    </p:spTree>
    <p:extLst>
      <p:ext uri="{BB962C8B-B14F-4D97-AF65-F5344CB8AC3E}">
        <p14:creationId xmlns:p14="http://schemas.microsoft.com/office/powerpoint/2010/main" val="183226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E582-BA91-4776-6F3E-0A75345E907E}"/>
              </a:ext>
            </a:extLst>
          </p:cNvPr>
          <p:cNvSpPr>
            <a:spLocks noGrp="1"/>
          </p:cNvSpPr>
          <p:nvPr>
            <p:ph type="title"/>
          </p:nvPr>
        </p:nvSpPr>
        <p:spPr>
          <a:xfrm>
            <a:off x="838200" y="130347"/>
            <a:ext cx="10515600" cy="1325563"/>
          </a:xfrm>
        </p:spPr>
        <p:txBody>
          <a:bodyPr/>
          <a:lstStyle/>
          <a:p>
            <a:r>
              <a:rPr lang="en-US" b="1" dirty="0">
                <a:solidFill>
                  <a:schemeClr val="bg1"/>
                </a:solidFill>
                <a:latin typeface="Arial Hebrew" pitchFamily="2" charset="-79"/>
                <a:cs typeface="Arial Hebrew" pitchFamily="2" charset="-79"/>
              </a:rPr>
              <a:t>Conclusion </a:t>
            </a:r>
          </a:p>
        </p:txBody>
      </p:sp>
      <p:sp>
        <p:nvSpPr>
          <p:cNvPr id="3" name="Content Placeholder 2">
            <a:extLst>
              <a:ext uri="{FF2B5EF4-FFF2-40B4-BE49-F238E27FC236}">
                <a16:creationId xmlns:a16="http://schemas.microsoft.com/office/drawing/2014/main" id="{879C978B-7E38-B281-BCC4-B0274F09DA9E}"/>
              </a:ext>
            </a:extLst>
          </p:cNvPr>
          <p:cNvSpPr>
            <a:spLocks noGrp="1"/>
          </p:cNvSpPr>
          <p:nvPr>
            <p:ph idx="1"/>
          </p:nvPr>
        </p:nvSpPr>
        <p:spPr>
          <a:xfrm>
            <a:off x="838200" y="1161535"/>
            <a:ext cx="10515600" cy="5158345"/>
          </a:xfrm>
        </p:spPr>
        <p:txBody>
          <a:bodyPr>
            <a:noAutofit/>
          </a:bodyPr>
          <a:lstStyle/>
          <a:p>
            <a:pPr algn="l"/>
            <a:r>
              <a:rPr lang="en-AU" sz="3200" b="0" i="0" u="none" strike="noStrike" dirty="0">
                <a:solidFill>
                  <a:schemeClr val="bg1"/>
                </a:solidFill>
                <a:effectLst/>
                <a:latin typeface="Helvetica Neue" panose="02000503000000020004" pitchFamily="2" charset="0"/>
              </a:rPr>
              <a:t>This analysis leads to three recommendations for creating movie to the Microsoft:</a:t>
            </a:r>
          </a:p>
          <a:p>
            <a:pPr algn="l"/>
            <a:r>
              <a:rPr lang="en-AU" sz="3200" b="0" i="0" u="none" strike="noStrike" dirty="0">
                <a:solidFill>
                  <a:schemeClr val="bg1"/>
                </a:solidFill>
                <a:effectLst/>
                <a:latin typeface="Helvetica Neue" panose="02000503000000020004" pitchFamily="2" charset="0"/>
              </a:rPr>
              <a:t>1) The genre for the movie that they want to create is better to be Short because the graph indicates that the genre with the highest average rating is short.</a:t>
            </a:r>
          </a:p>
          <a:p>
            <a:pPr algn="l"/>
            <a:r>
              <a:rPr lang="en-AU" sz="3200" b="0" i="0" u="none" strike="noStrike" dirty="0">
                <a:solidFill>
                  <a:schemeClr val="bg1"/>
                </a:solidFill>
                <a:effectLst/>
                <a:latin typeface="Helvetica Neue" panose="02000503000000020004" pitchFamily="2" charset="0"/>
              </a:rPr>
              <a:t>2) The best month for releasing movie is June. The graphs indicates the month with the highest average net profit is also June.</a:t>
            </a:r>
          </a:p>
          <a:p>
            <a:pPr algn="l"/>
            <a:r>
              <a:rPr lang="en-AU" sz="3200" b="0" i="0" u="none" strike="noStrike" dirty="0">
                <a:solidFill>
                  <a:schemeClr val="bg1"/>
                </a:solidFill>
                <a:effectLst/>
                <a:latin typeface="Helvetica Neue" panose="02000503000000020004" pitchFamily="2" charset="0"/>
              </a:rPr>
              <a:t>3) The best type of movie Studio for creating movie is P/DW. The graphs indicates the studio with the highest average net profit is P/DW.</a:t>
            </a:r>
          </a:p>
          <a:p>
            <a:pPr marL="0" indent="0">
              <a:buNone/>
            </a:pPr>
            <a:br>
              <a:rPr lang="en-AU" sz="3200" dirty="0">
                <a:solidFill>
                  <a:schemeClr val="bg1"/>
                </a:solidFill>
              </a:rPr>
            </a:br>
            <a:endParaRPr lang="en-US" sz="3200" dirty="0">
              <a:solidFill>
                <a:schemeClr val="bg1"/>
              </a:solidFill>
            </a:endParaRPr>
          </a:p>
        </p:txBody>
      </p:sp>
    </p:spTree>
    <p:extLst>
      <p:ext uri="{BB962C8B-B14F-4D97-AF65-F5344CB8AC3E}">
        <p14:creationId xmlns:p14="http://schemas.microsoft.com/office/powerpoint/2010/main" val="406058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TotalTime>
  <Words>489</Words>
  <Application>Microsoft Macintosh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Hebrew</vt:lpstr>
      <vt:lpstr>Baghdad</vt:lpstr>
      <vt:lpstr>Calibri</vt:lpstr>
      <vt:lpstr>Calibri Light</vt:lpstr>
      <vt:lpstr>Helvetica Neue</vt:lpstr>
      <vt:lpstr>Office Theme</vt:lpstr>
      <vt:lpstr>Microsoft needs Analyses</vt:lpstr>
      <vt:lpstr>Summary  This project analyzes the movies databases like imdb for Microsoft. Descriptive analysis of domestic gross, worldwide gross, genres and ratings of movies which help us to find the best genre, release month and type of movie studio.  </vt:lpstr>
      <vt:lpstr>Outline</vt:lpstr>
      <vt:lpstr>Business Problem </vt:lpstr>
      <vt:lpstr>Data and Methods  The data that I used are from different movies data bases like box office and midb. Every movie has a unique ID.  The data files provide the ratings, duration of runtime, genre, type of studio, release date, domestic and worldwide gross of the movies. </vt:lpstr>
      <vt:lpstr>Results  what is the best genre? by analysing the below graphs which indicate the average rating of each genres, I realized most of the movies are short. This graph help me to find the genres of the movies with the highest ratings. </vt:lpstr>
      <vt:lpstr>What is the best month of releasing? This graph indicates the best month of the releasing which is June. Most of the movies that are releasing in the June have the highest average net profit. </vt:lpstr>
      <vt:lpstr>What is the best type of Movie Studio? The best type of movie Studio for creating movie is P/DW. The graphs indicates the studio with the highest average net profit is P/DW. </vt:lpstr>
      <vt:lpstr>Conclusion </vt:lpstr>
      <vt:lpstr>Thank you! Email : zmitra15@gmail.com GitHub : @MitraZamani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needs Analyses</dc:title>
  <dc:creator>Microsoft Office User</dc:creator>
  <cp:lastModifiedBy>Microsoft Office User</cp:lastModifiedBy>
  <cp:revision>2</cp:revision>
  <dcterms:created xsi:type="dcterms:W3CDTF">2023-05-13T01:27:49Z</dcterms:created>
  <dcterms:modified xsi:type="dcterms:W3CDTF">2023-05-17T14:26:00Z</dcterms:modified>
</cp:coreProperties>
</file>