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002250" cy="14401800"/>
  <p:notesSz cx="6858000" cy="9144000"/>
  <p:defaultTextStyle>
    <a:defPPr>
      <a:defRPr lang="en-US"/>
    </a:defPPr>
    <a:lvl1pPr marL="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583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5166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7749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70332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2915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5498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8081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406640" algn="l" defTabSz="92583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1608" y="-101"/>
      </p:cViewPr>
      <p:guideLst>
        <p:guide orient="horz" pos="4536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4473893"/>
            <a:ext cx="15301913" cy="3087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8161020"/>
            <a:ext cx="12601575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03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54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406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1" y="576741"/>
            <a:ext cx="4050506" cy="12288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576741"/>
            <a:ext cx="11851481" cy="12288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3" y="9254491"/>
            <a:ext cx="15301913" cy="2860358"/>
          </a:xfrm>
        </p:spPr>
        <p:txBody>
          <a:bodyPr anchor="t"/>
          <a:lstStyle>
            <a:lvl1pPr algn="l">
              <a:defRPr sz="8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3" y="6104098"/>
            <a:ext cx="15301913" cy="3150393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2583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516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774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7033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2915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549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8081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4066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2" y="3360421"/>
            <a:ext cx="7950994" cy="950452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4" y="3360421"/>
            <a:ext cx="7950994" cy="9504522"/>
          </a:xfrm>
        </p:spPr>
        <p:txBody>
          <a:bodyPr/>
          <a:lstStyle>
            <a:lvl1pPr>
              <a:defRPr sz="5700"/>
            </a:lvl1pPr>
            <a:lvl2pPr>
              <a:defRPr sz="49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223737"/>
            <a:ext cx="7954120" cy="1343500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4567237"/>
            <a:ext cx="7954120" cy="8297705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3223737"/>
            <a:ext cx="7957245" cy="1343500"/>
          </a:xfrm>
        </p:spPr>
        <p:txBody>
          <a:bodyPr anchor="b"/>
          <a:lstStyle>
            <a:lvl1pPr marL="0" indent="0">
              <a:buNone/>
              <a:defRPr sz="4900" b="1"/>
            </a:lvl1pPr>
            <a:lvl2pPr marL="925830" indent="0">
              <a:buNone/>
              <a:defRPr sz="4100" b="1"/>
            </a:lvl2pPr>
            <a:lvl3pPr marL="1851660" indent="0">
              <a:buNone/>
              <a:defRPr sz="3600" b="1"/>
            </a:lvl3pPr>
            <a:lvl4pPr marL="2777490" indent="0">
              <a:buNone/>
              <a:defRPr sz="3200" b="1"/>
            </a:lvl4pPr>
            <a:lvl5pPr marL="3703320" indent="0">
              <a:buNone/>
              <a:defRPr sz="3200" b="1"/>
            </a:lvl5pPr>
            <a:lvl6pPr marL="4629150" indent="0">
              <a:buNone/>
              <a:defRPr sz="3200" b="1"/>
            </a:lvl6pPr>
            <a:lvl7pPr marL="5554980" indent="0">
              <a:buNone/>
              <a:defRPr sz="3200" b="1"/>
            </a:lvl7pPr>
            <a:lvl8pPr marL="6480810" indent="0">
              <a:buNone/>
              <a:defRPr sz="3200" b="1"/>
            </a:lvl8pPr>
            <a:lvl9pPr marL="740664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4567237"/>
            <a:ext cx="7957245" cy="8297705"/>
          </a:xfrm>
        </p:spPr>
        <p:txBody>
          <a:bodyPr/>
          <a:lstStyle>
            <a:lvl1pPr>
              <a:defRPr sz="49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573405"/>
            <a:ext cx="5922616" cy="2440305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573406"/>
            <a:ext cx="10063758" cy="12291537"/>
          </a:xfrm>
        </p:spPr>
        <p:txBody>
          <a:bodyPr/>
          <a:lstStyle>
            <a:lvl1pPr>
              <a:defRPr sz="6500"/>
            </a:lvl1pPr>
            <a:lvl2pPr>
              <a:defRPr sz="5700"/>
            </a:lvl2pPr>
            <a:lvl3pPr>
              <a:defRPr sz="49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3013711"/>
            <a:ext cx="5922616" cy="9851232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10081260"/>
            <a:ext cx="10801350" cy="119015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1286828"/>
            <a:ext cx="10801350" cy="8641080"/>
          </a:xfrm>
        </p:spPr>
        <p:txBody>
          <a:bodyPr/>
          <a:lstStyle>
            <a:lvl1pPr marL="0" indent="0">
              <a:buNone/>
              <a:defRPr sz="6500"/>
            </a:lvl1pPr>
            <a:lvl2pPr marL="925830" indent="0">
              <a:buNone/>
              <a:defRPr sz="5700"/>
            </a:lvl2pPr>
            <a:lvl3pPr marL="1851660" indent="0">
              <a:buNone/>
              <a:defRPr sz="4900"/>
            </a:lvl3pPr>
            <a:lvl4pPr marL="2777490" indent="0">
              <a:buNone/>
              <a:defRPr sz="4100"/>
            </a:lvl4pPr>
            <a:lvl5pPr marL="3703320" indent="0">
              <a:buNone/>
              <a:defRPr sz="4100"/>
            </a:lvl5pPr>
            <a:lvl6pPr marL="4629150" indent="0">
              <a:buNone/>
              <a:defRPr sz="4100"/>
            </a:lvl6pPr>
            <a:lvl7pPr marL="5554980" indent="0">
              <a:buNone/>
              <a:defRPr sz="4100"/>
            </a:lvl7pPr>
            <a:lvl8pPr marL="6480810" indent="0">
              <a:buNone/>
              <a:defRPr sz="4100"/>
            </a:lvl8pPr>
            <a:lvl9pPr marL="7406640" indent="0">
              <a:buNone/>
              <a:defRPr sz="4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11271410"/>
            <a:ext cx="10801350" cy="1690210"/>
          </a:xfrm>
        </p:spPr>
        <p:txBody>
          <a:bodyPr/>
          <a:lstStyle>
            <a:lvl1pPr marL="0" indent="0">
              <a:buNone/>
              <a:defRPr sz="2800"/>
            </a:lvl1pPr>
            <a:lvl2pPr marL="925830" indent="0">
              <a:buNone/>
              <a:defRPr sz="2400"/>
            </a:lvl2pPr>
            <a:lvl3pPr marL="1851660" indent="0">
              <a:buNone/>
              <a:defRPr sz="2000"/>
            </a:lvl3pPr>
            <a:lvl4pPr marL="2777490" indent="0">
              <a:buNone/>
              <a:defRPr sz="1800"/>
            </a:lvl4pPr>
            <a:lvl5pPr marL="3703320" indent="0">
              <a:buNone/>
              <a:defRPr sz="1800"/>
            </a:lvl5pPr>
            <a:lvl6pPr marL="4629150" indent="0">
              <a:buNone/>
              <a:defRPr sz="1800"/>
            </a:lvl6pPr>
            <a:lvl7pPr marL="5554980" indent="0">
              <a:buNone/>
              <a:defRPr sz="1800"/>
            </a:lvl7pPr>
            <a:lvl8pPr marL="6480810" indent="0">
              <a:buNone/>
              <a:defRPr sz="1800"/>
            </a:lvl8pPr>
            <a:lvl9pPr marL="740664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576740"/>
            <a:ext cx="16202025" cy="2400300"/>
          </a:xfrm>
          <a:prstGeom prst="rect">
            <a:avLst/>
          </a:prstGeom>
        </p:spPr>
        <p:txBody>
          <a:bodyPr vert="horz" lIns="185166" tIns="92583" rIns="185166" bIns="925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360421"/>
            <a:ext cx="16202025" cy="9504522"/>
          </a:xfrm>
          <a:prstGeom prst="rect">
            <a:avLst/>
          </a:prstGeom>
        </p:spPr>
        <p:txBody>
          <a:bodyPr vert="horz" lIns="185166" tIns="92583" rIns="185166" bIns="925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13348336"/>
            <a:ext cx="4200525" cy="766763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13348336"/>
            <a:ext cx="5700713" cy="766763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13348336"/>
            <a:ext cx="4200525" cy="766763"/>
          </a:xfrm>
          <a:prstGeom prst="rect">
            <a:avLst/>
          </a:prstGeom>
        </p:spPr>
        <p:txBody>
          <a:bodyPr vert="horz" lIns="185166" tIns="92583" rIns="185166" bIns="92583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25830" rtl="0" eaLnBrk="1" latinLnBrk="0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4373" indent="-694373" algn="l" defTabSz="92583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04474" indent="-578644" algn="l" defTabSz="925830" rtl="0" eaLnBrk="1" latinLnBrk="0" hangingPunct="1">
        <a:spcBef>
          <a:spcPct val="20000"/>
        </a:spcBef>
        <a:buFont typeface="Arial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14575" indent="-462915" algn="l" defTabSz="925830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indent="-462915" algn="l" defTabSz="925830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66235" indent="-462915" algn="l" defTabSz="925830" rtl="0" eaLnBrk="1" latinLnBrk="0" hangingPunct="1">
        <a:spcBef>
          <a:spcPct val="20000"/>
        </a:spcBef>
        <a:buFont typeface="Arial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92065" indent="-462915" algn="l" defTabSz="925830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017895" indent="-462915" algn="l" defTabSz="925830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43725" indent="-462915" algn="l" defTabSz="925830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869555" indent="-462915" algn="l" defTabSz="925830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5166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7749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2915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5498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8081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406640" algn="l" defTabSz="92583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– оживляем страницу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JavaScript — это язык программирования, который понимают все современные веб-браузеры. Он позволяет добавлять интерактивность на страницы: обработка событий, динамическое изменение HTML, работа с данными. Это единственный язык, встроенный в браузеры по умолчанию. На сервере (backend) могут использоваться другие языки.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DOM – взаимодействие с HTML-страницей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Браузер превращает HTML в структуру — дерево DOM (Document Object </a:t>
            </a:r>
            <a:r>
              <a:rPr/>
              <a:t>Model</a:t>
            </a:r>
            <a:r>
              <a:rPr smtClean="0"/>
              <a:t>). Через </a:t>
            </a:r>
            <a:r>
              <a:t>JavaScript мы можем находить элементы и изменять их свойства.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Поиск и изменение элемента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HTML: &lt;p id="demo"&gt;Hello&lt;/p&gt;</a:t>
            </a:r>
          </a:p>
          <a:p>
            <a:endParaRPr/>
          </a:p>
          <a:p>
            <a:pPr>
              <a:buNone/>
            </a:pPr>
            <a:r>
              <a:t>JS:</a:t>
            </a:r>
          </a:p>
          <a:p>
            <a:pPr>
              <a:buNone/>
            </a:pPr>
            <a:r>
              <a:t>let p = document.getElementById("demo");</a:t>
            </a:r>
          </a:p>
          <a:p>
            <a:pPr>
              <a:buNone/>
            </a:pPr>
            <a:r>
              <a:t>p.innerText = "Привет!";</a:t>
            </a:r>
          </a:p>
          <a:p>
            <a:endParaRPr/>
          </a:p>
          <a:p>
            <a:pPr>
              <a:buNone/>
            </a:pPr>
            <a:r>
              <a:t>Также можно использовать querySelector:</a:t>
            </a:r>
          </a:p>
          <a:p>
            <a:r>
              <a:t>document.querySelector(".highlight")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Демонстрация: изменение в консоли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Откройте DevTools (F12), вкладка Console.</a:t>
            </a:r>
          </a:p>
          <a:p>
            <a:r>
              <a:t>Введите:</a:t>
            </a:r>
          </a:p>
          <a:p>
            <a:r>
              <a:t>let p = document.getElementById("demo");</a:t>
            </a:r>
          </a:p>
          <a:p>
            <a:r>
              <a:t>p.innerText = "Привет!";</a:t>
            </a:r>
          </a:p>
          <a:p>
            <a:r>
              <a:t>Изменения отображаются сразу на странице.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События и обработчики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HTML: &lt;button id="btn"&gt;Нажми меня&lt;/button&gt;</a:t>
            </a:r>
          </a:p>
          <a:p>
            <a:endParaRPr/>
          </a:p>
          <a:p>
            <a:pPr>
              <a:buNone/>
            </a:pPr>
            <a:r>
              <a:t>JS:</a:t>
            </a:r>
          </a:p>
          <a:p>
            <a:pPr>
              <a:buNone/>
            </a:pPr>
            <a:r>
              <a:t>let btn = document.getElementById("btn");</a:t>
            </a:r>
          </a:p>
          <a:p>
            <a:pPr>
              <a:buNone/>
            </a:pPr>
            <a:r>
              <a:t>btn.addEventListener("click", function()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smtClean="0"/>
              <a:t>alert</a:t>
            </a:r>
            <a:r>
              <a:t>("Кнопка нажата!");</a:t>
            </a:r>
          </a:p>
          <a:p>
            <a:pPr>
              <a:buNone/>
            </a:pPr>
            <a:r>
              <a:t>});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Динамическое обновление содержимого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t>HTML: &lt;input id="nameInput"&gt; &lt;span id="greet"&gt;&lt;/span&gt;</a:t>
            </a:r>
          </a:p>
          <a:p>
            <a:endParaRPr/>
          </a:p>
          <a:p>
            <a:pPr>
              <a:buNone/>
            </a:pPr>
            <a:r>
              <a:t>JS:</a:t>
            </a:r>
          </a:p>
          <a:p>
            <a:pPr>
              <a:buNone/>
            </a:pPr>
            <a:r>
              <a:t>document.getElementById("nameInput").addEventListener("input", function()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smtClean="0"/>
              <a:t>let </a:t>
            </a:r>
            <a:r>
              <a:t>name = this.value;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smtClean="0"/>
              <a:t>document.getElementById</a:t>
            </a:r>
            <a:r>
              <a:t>("greet").innerText = "Привет, " + name;</a:t>
            </a:r>
          </a:p>
          <a:p>
            <a:pPr>
              <a:buNone/>
            </a:pPr>
            <a:r>
              <a:t>});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Инструменты разработчика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DevTools браузера:</a:t>
            </a:r>
          </a:p>
          <a:p>
            <a:r>
              <a:rPr smtClean="0"/>
              <a:t>Elements </a:t>
            </a:r>
            <a:r>
              <a:t>— показывает структуру HTML</a:t>
            </a:r>
          </a:p>
          <a:p>
            <a:r>
              <a:rPr smtClean="0"/>
              <a:t>Console </a:t>
            </a:r>
            <a:r>
              <a:t>— позволяет вводить JS-код</a:t>
            </a:r>
          </a:p>
          <a:p>
            <a:r>
              <a:t>Можно тестировать изменения в реальном времени.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Отладка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Во вкладке Sources можно поставить breakpoint — точку остановки. </a:t>
            </a:r>
          </a:p>
          <a:p>
            <a:r>
              <a:t>Код остановится в этой строке, и вы сможете пошагово его изучить (Step over/into).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Пример отладки ошибки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JS с ошибкой: console.log(usrname); // ошибка — переменная не определена</a:t>
            </a:r>
          </a:p>
          <a:p>
            <a:r>
              <a:t>Откройте консоль: увидите сообщение об ошибке и номер строки. Исправьте и перезапустите скрипт.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Практика: обработка формы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HTML-форма с полем и кнопкой.</a:t>
            </a:r>
          </a:p>
          <a:p>
            <a:pPr>
              <a:buNone/>
            </a:pPr>
            <a:r>
              <a:rPr smtClean="0"/>
              <a:t>JS</a:t>
            </a:r>
            <a:r>
              <a:t>:</a:t>
            </a:r>
          </a:p>
          <a:p>
            <a:r>
              <a:rPr smtClean="0"/>
              <a:t>получить </a:t>
            </a:r>
            <a:r>
              <a:t>значение из input</a:t>
            </a:r>
          </a:p>
          <a:p>
            <a:r>
              <a:rPr smtClean="0"/>
              <a:t>при </a:t>
            </a:r>
            <a:r>
              <a:t>клике на кнопку </a:t>
            </a:r>
            <a:r>
              <a:rPr/>
              <a:t>показать </a:t>
            </a:r>
            <a:r>
              <a:rPr smtClean="0"/>
              <a:t>alert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Итоги DOM и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JavaScript делает страницу интерактивной</a:t>
            </a:r>
            <a:r>
              <a:rPr/>
              <a:t>. </a:t>
            </a:r>
            <a:endParaRPr/>
          </a:p>
          <a:p>
            <a:r>
              <a:rPr smtClean="0"/>
              <a:t>Получать </a:t>
            </a:r>
            <a:r>
              <a:t>элементы HTML</a:t>
            </a:r>
          </a:p>
          <a:p>
            <a:r>
              <a:rPr smtClean="0"/>
              <a:t>Менять </a:t>
            </a:r>
            <a:r>
              <a:t>содержимое</a:t>
            </a:r>
          </a:p>
          <a:p>
            <a:r>
              <a:rPr smtClean="0"/>
              <a:t>Обрабатывать </a:t>
            </a:r>
            <a:r>
              <a:t>события</a:t>
            </a:r>
          </a:p>
          <a:p>
            <a:r>
              <a:rPr smtClean="0"/>
              <a:t>Использовать </a:t>
            </a:r>
            <a:r>
              <a:t>DevTools и отладку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Первый скрипт в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t>Пример:</a:t>
            </a:r>
          </a:p>
          <a:p>
            <a:r>
              <a:t>&lt;script&gt;console.log("Привет, мир!");&lt;/script&gt;</a:t>
            </a:r>
          </a:p>
          <a:p>
            <a:endParaRPr/>
          </a:p>
          <a:p>
            <a:pPr>
              <a:buNone/>
            </a:pPr>
            <a:r>
              <a:t>Чтобы увидеть результат:</a:t>
            </a:r>
          </a:p>
          <a:p>
            <a:r>
              <a:rPr smtClean="0"/>
              <a:t>Откройте </a:t>
            </a:r>
            <a:r>
              <a:t>страницу в браузере</a:t>
            </a:r>
          </a:p>
          <a:p>
            <a:r>
              <a:rPr smtClean="0"/>
              <a:t>Нажмите </a:t>
            </a:r>
            <a:r>
              <a:t>F12 или ПКМ → Инспектировать</a:t>
            </a:r>
          </a:p>
          <a:p>
            <a:r>
              <a:rPr smtClean="0"/>
              <a:t>Перейдите </a:t>
            </a:r>
            <a:r>
              <a:t>во вкладку Console</a:t>
            </a:r>
          </a:p>
          <a:p>
            <a:endParaRPr/>
          </a:p>
          <a:p>
            <a:pPr>
              <a:buNone/>
            </a:pPr>
            <a:r>
              <a:t>Вы увидите сообщение — это </a:t>
            </a:r>
            <a:r>
              <a:rPr/>
              <a:t>вывод </a:t>
            </a:r>
            <a:r>
              <a:rPr smtClean="0"/>
              <a:t>для</a:t>
            </a:r>
            <a:r>
              <a:rPr lang="ru-RU" dirty="0" smtClean="0"/>
              <a:t> </a:t>
            </a:r>
            <a:r>
              <a:rPr smtClean="0"/>
              <a:t>разработчика</a:t>
            </a:r>
            <a: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Домашнее 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Написать </a:t>
            </a:r>
            <a:r>
              <a:rPr lang="ru-RU" dirty="0" smtClean="0"/>
              <a:t>JS-код, который:</a:t>
            </a:r>
            <a:br>
              <a:rPr lang="ru-RU" dirty="0" smtClean="0"/>
            </a:br>
            <a:r>
              <a:rPr lang="ru-RU" dirty="0" smtClean="0"/>
              <a:t>• выводит в консоль ваше имя</a:t>
            </a:r>
            <a:br>
              <a:rPr lang="ru-RU" dirty="0" smtClean="0"/>
            </a:br>
            <a:r>
              <a:rPr lang="ru-RU" dirty="0" smtClean="0"/>
              <a:t>• считает сумму двух чисел</a:t>
            </a:r>
            <a:br>
              <a:rPr lang="ru-RU" dirty="0" smtClean="0"/>
            </a:br>
            <a:r>
              <a:rPr lang="ru-RU" dirty="0" smtClean="0"/>
              <a:t>• проверяет совершеннолетие</a:t>
            </a:r>
            <a:br>
              <a:rPr lang="ru-RU" dirty="0" smtClean="0"/>
            </a:br>
            <a:r>
              <a:rPr lang="ru-RU" dirty="0" smtClean="0"/>
              <a:t>• выводит чётные числа от 1 до </a:t>
            </a:r>
            <a:r>
              <a:rPr lang="ru-RU" dirty="0" smtClean="0"/>
              <a:t>10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По </a:t>
            </a:r>
            <a:r>
              <a:rPr lang="ru-RU" dirty="0" smtClean="0"/>
              <a:t>желанию: создать HTML с кнопкой, JS при нажатии должен показать </a:t>
            </a:r>
            <a:r>
              <a:rPr lang="ru-RU" dirty="0" err="1" smtClean="0"/>
              <a:t>alert</a:t>
            </a:r>
            <a:r>
              <a:rPr lang="ru-RU" dirty="0" smtClean="0"/>
              <a:t> с текстом из </a:t>
            </a:r>
            <a:r>
              <a:rPr lang="ru-RU" dirty="0" err="1" smtClean="0"/>
              <a:t>input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Дополнительно</a:t>
            </a:r>
            <a:r>
              <a:rPr lang="ru-RU" dirty="0" smtClean="0"/>
              <a:t>: открыть </a:t>
            </a:r>
            <a:r>
              <a:rPr lang="ru-RU" dirty="0" err="1" smtClean="0"/>
              <a:t>DevTools</a:t>
            </a:r>
            <a:r>
              <a:rPr lang="ru-RU" dirty="0" smtClean="0"/>
              <a:t> → </a:t>
            </a:r>
            <a:r>
              <a:rPr lang="ru-RU" dirty="0" err="1" smtClean="0"/>
              <a:t>Network</a:t>
            </a:r>
            <a:r>
              <a:rPr lang="ru-RU" dirty="0" smtClean="0"/>
              <a:t> и посмотреть, какие запросы делает любой сайт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Переменные и типы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t>Переменная — это коробочка для хранения данных.</a:t>
            </a:r>
          </a:p>
          <a:p>
            <a:pPr>
              <a:buNone/>
            </a:pPr>
            <a:r>
              <a:t>Примеры:</a:t>
            </a:r>
          </a:p>
          <a:p>
            <a:r>
              <a:t>let name = "Alice"; // строка</a:t>
            </a:r>
          </a:p>
          <a:p>
            <a:r>
              <a:t>let age = 30; // число</a:t>
            </a:r>
          </a:p>
          <a:p>
            <a:endParaRPr/>
          </a:p>
          <a:p>
            <a:pPr>
              <a:buNone/>
            </a:pPr>
            <a:r>
              <a:t>console.log(name, age);</a:t>
            </a:r>
          </a:p>
          <a:p>
            <a:endParaRPr/>
          </a:p>
          <a:p>
            <a:r>
              <a:t>let — переменная</a:t>
            </a:r>
          </a:p>
          <a:p>
            <a:r>
              <a:t>const — константа</a:t>
            </a:r>
          </a:p>
          <a:p>
            <a:r>
              <a:t>var — устаревший способ, используемый в старом коде.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Операции в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 x = 5, y = 2;</a:t>
            </a:r>
          </a:p>
          <a:p>
            <a:r>
              <a:t>let sum = x + y;</a:t>
            </a:r>
          </a:p>
          <a:p>
            <a:r>
              <a:t>console.log("x+y=", sum); // 7</a:t>
            </a:r>
          </a:p>
          <a:p>
            <a:endParaRPr/>
          </a:p>
          <a:p>
            <a:pPr>
              <a:buNone/>
            </a:pPr>
            <a:r>
              <a:t>Конкатенация (склеивание строк):</a:t>
            </a:r>
          </a:p>
          <a:p>
            <a:r>
              <a:t>let msg = "Hello, " + name;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Условия (if/else)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t>Пример:</a:t>
            </a:r>
          </a:p>
          <a:p>
            <a:pPr>
              <a:buNone/>
            </a:pPr>
            <a:r>
              <a:t>if (age &gt;= 18</a:t>
            </a:r>
            <a:r>
              <a:rPr/>
              <a:t>) </a:t>
            </a:r>
            <a:r>
              <a:rPr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	</a:t>
            </a:r>
            <a:r>
              <a:rPr smtClean="0"/>
              <a:t>console.log</a:t>
            </a:r>
            <a:r>
              <a:t>("Совершеннолетний");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smtClean="0"/>
              <a:t>} </a:t>
            </a:r>
            <a:r>
              <a:t>else {</a:t>
            </a:r>
          </a:p>
          <a:p>
            <a:pPr>
              <a:buNone/>
            </a:pPr>
            <a:r>
              <a:rPr lang="ru-RU" dirty="0" smtClean="0"/>
              <a:t>		</a:t>
            </a:r>
            <a:r>
              <a:rPr smtClean="0"/>
              <a:t>console.log</a:t>
            </a:r>
            <a:r>
              <a:t>("Несовершеннолетний");</a:t>
            </a:r>
          </a:p>
          <a:p>
            <a:pPr>
              <a:buNone/>
            </a:pPr>
            <a:r>
              <a:t>}</a:t>
            </a:r>
          </a:p>
          <a:p>
            <a:endParaRPr/>
          </a:p>
          <a:p>
            <a:pPr>
              <a:buNone/>
            </a:pPr>
            <a:r>
              <a:t>Операторы:</a:t>
            </a:r>
          </a:p>
          <a:p>
            <a:r>
              <a:t>&gt; &lt; &gt;= &lt;= </a:t>
            </a:r>
            <a:r>
              <a:rPr/>
              <a:t>=== </a:t>
            </a:r>
            <a:r>
              <a:rPr smtClean="0"/>
              <a:t>!==</a:t>
            </a:r>
            <a:endParaRPr/>
          </a:p>
          <a:p>
            <a:r>
              <a:t>&amp;&amp; (И), || (ИЛИ)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Циклы: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for (let i = 1; i &lt;= 5; i++)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smtClean="0"/>
              <a:t>console.log(i</a:t>
            </a:r>
            <a:r>
              <a:t>);</a:t>
            </a:r>
          </a:p>
          <a:p>
            <a:pPr>
              <a:buNone/>
            </a:pPr>
            <a:r>
              <a:t>}</a:t>
            </a:r>
          </a:p>
          <a:p>
            <a:endParaRPr/>
          </a:p>
          <a:p>
            <a:r>
              <a:t>Инициализация → Условие → Шаг</a:t>
            </a:r>
          </a:p>
          <a:p>
            <a:r>
              <a:t>Другие циклы: while, do...while — но чаще используется for.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Функции в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t>function greet(username) {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smtClean="0"/>
              <a:t>console.log</a:t>
            </a:r>
            <a:r>
              <a:t>("Привет, " + username);</a:t>
            </a:r>
          </a:p>
          <a:p>
            <a:pPr>
              <a:buNone/>
            </a:pPr>
            <a:r>
              <a:t>}</a:t>
            </a:r>
          </a:p>
          <a:p>
            <a:endParaRPr/>
          </a:p>
          <a:p>
            <a:pPr>
              <a:buNone/>
            </a:pPr>
            <a:r>
              <a:t>greet("Мир");</a:t>
            </a:r>
          </a:p>
          <a:p>
            <a:endParaRPr/>
          </a:p>
          <a:p>
            <a:pPr>
              <a:buNone/>
            </a:pPr>
            <a:r>
              <a:t>Функция — переиспользуемый блок кода. Может принимать параметры и возвращать результат через return.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Практика в консоли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Посчитать </a:t>
            </a:r>
            <a:r>
              <a:t>2 + 2</a:t>
            </a:r>
          </a:p>
          <a:p>
            <a:r>
              <a:rPr smtClean="0"/>
              <a:t>let </a:t>
            </a:r>
            <a:r>
              <a:t>myName = "Анна"</a:t>
            </a:r>
          </a:p>
          <a:p>
            <a:r>
              <a:rPr smtClean="0"/>
              <a:t>console.log</a:t>
            </a:r>
            <a:r>
              <a:t>("Привет, " + myName)</a:t>
            </a:r>
          </a:p>
          <a:p>
            <a:r>
              <a:rPr smtClean="0"/>
              <a:t>Написать </a:t>
            </a:r>
            <a:r>
              <a:t>условие </a:t>
            </a:r>
            <a:r>
              <a:rPr/>
              <a:t>с </a:t>
            </a:r>
            <a:r>
              <a:rPr smtClean="0"/>
              <a:t>if/else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Итог по JS основам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t>JavaScript — основа логики в вебе. Вы изучили:</a:t>
            </a:r>
          </a:p>
          <a:p>
            <a:r>
              <a:rPr smtClean="0"/>
              <a:t>Переменные</a:t>
            </a:r>
            <a:endParaRPr/>
          </a:p>
          <a:p>
            <a:r>
              <a:rPr smtClean="0"/>
              <a:t>Операции</a:t>
            </a:r>
            <a:endParaRPr/>
          </a:p>
          <a:p>
            <a:r>
              <a:rPr smtClean="0"/>
              <a:t>Условия</a:t>
            </a:r>
            <a:endParaRPr/>
          </a:p>
          <a:p>
            <a:r>
              <a:rPr smtClean="0"/>
              <a:t>Циклы</a:t>
            </a:r>
            <a:endParaRPr/>
          </a:p>
          <a:p>
            <a:r>
              <a:rPr smtClean="0"/>
              <a:t>Функции</a:t>
            </a:r>
            <a:endParaRPr/>
          </a:p>
          <a:p>
            <a:endParaRPr/>
          </a:p>
          <a:p>
            <a:pPr>
              <a:buNone/>
            </a:pPr>
            <a:r>
              <a:t>Домашнее задание: написать скрипт, который выводит все чётные числа от 1 до 10.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578</Words>
  <Application>Microsoft Macintosh PowerPoint</Application>
  <PresentationFormat>Произвольный</PresentationFormat>
  <Paragraphs>129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JavaScript – оживляем страницу</vt:lpstr>
      <vt:lpstr>Первый скрипт в HTML</vt:lpstr>
      <vt:lpstr>Переменные и типы</vt:lpstr>
      <vt:lpstr>Операции в JS</vt:lpstr>
      <vt:lpstr>Условия (if/else)</vt:lpstr>
      <vt:lpstr>Циклы: for</vt:lpstr>
      <vt:lpstr>Функции в JS</vt:lpstr>
      <vt:lpstr>Практика в консоли</vt:lpstr>
      <vt:lpstr>Итог по JS основам</vt:lpstr>
      <vt:lpstr>DOM – взаимодействие с HTML-страницей</vt:lpstr>
      <vt:lpstr>Поиск и изменение элемента</vt:lpstr>
      <vt:lpstr>Демонстрация: изменение в консоли</vt:lpstr>
      <vt:lpstr>События и обработчики</vt:lpstr>
      <vt:lpstr>Динамическое обновление содержимого</vt:lpstr>
      <vt:lpstr>Инструменты разработчика</vt:lpstr>
      <vt:lpstr>Отладка JavaScript</vt:lpstr>
      <vt:lpstr>Пример отладки ошибки</vt:lpstr>
      <vt:lpstr>Практика: обработка формы</vt:lpstr>
      <vt:lpstr>Итоги DOM и JS</vt:lpstr>
      <vt:lpstr>Домашнее задание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оживляем страницу</dc:title>
  <dc:subject/>
  <dc:creator/>
  <cp:keywords/>
  <dc:description>generated using python-pptx</dc:description>
  <cp:lastModifiedBy>Ilya Isaev</cp:lastModifiedBy>
  <cp:revision>33</cp:revision>
  <dcterms:created xsi:type="dcterms:W3CDTF">2013-01-27T09:14:16Z</dcterms:created>
  <dcterms:modified xsi:type="dcterms:W3CDTF">2025-07-31T14:12:44Z</dcterms:modified>
  <cp:category/>
</cp:coreProperties>
</file>