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60" r:id="rId3"/>
    <p:sldId id="261" r:id="rId4"/>
    <p:sldId id="297" r:id="rId5"/>
    <p:sldId id="257" r:id="rId6"/>
    <p:sldId id="298" r:id="rId7"/>
    <p:sldId id="299" r:id="rId8"/>
    <p:sldId id="301" r:id="rId9"/>
    <p:sldId id="302" r:id="rId10"/>
    <p:sldId id="303" r:id="rId11"/>
    <p:sldId id="304" r:id="rId12"/>
    <p:sldId id="259" r:id="rId13"/>
    <p:sldId id="306" r:id="rId14"/>
    <p:sldId id="272" r:id="rId15"/>
    <p:sldId id="307" r:id="rId16"/>
    <p:sldId id="305" r:id="rId17"/>
  </p:sldIdLst>
  <p:sldSz cx="9144000" cy="5143500" type="screen16x9"/>
  <p:notesSz cx="6858000" cy="9144000"/>
  <p:embeddedFontLst>
    <p:embeddedFont>
      <p:font typeface="Alegreya Sans" pitchFamily="2" charset="0"/>
      <p:regular r:id="rId19"/>
      <p:bold r:id="rId20"/>
      <p:italic r:id="rId21"/>
      <p:boldItalic r:id="rId22"/>
    </p:embeddedFont>
    <p:embeddedFont>
      <p:font typeface="Bebas Neue" panose="020B0606020202050201" pitchFamily="34" charset="77"/>
      <p:regular r:id="rId23"/>
    </p:embeddedFont>
    <p:embeddedFont>
      <p:font typeface="Manrope" pitchFamily="2" charset="0"/>
      <p:regular r:id="rId24"/>
      <p:bold r:id="rId25"/>
    </p:embeddedFont>
    <p:embeddedFont>
      <p:font typeface="Nunito Light" panose="020F0302020204030204" pitchFamily="34" charset="0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B4501D-B175-417C-B625-90A4D215F7F9}">
  <a:tblStyle styleId="{6FB4501D-B175-417C-B625-90A4D215F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E2FE29-F514-457A-B0FD-0B10D5650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4"/>
    <p:restoredTop sz="94694"/>
  </p:normalViewPr>
  <p:slideViewPr>
    <p:cSldViewPr snapToGrid="0">
      <p:cViewPr varScale="1">
        <p:scale>
          <a:sx n="160" d="100"/>
          <a:sy n="16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e577317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e577317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577317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577317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88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67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25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2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1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577317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577317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577317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577317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0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577317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577317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2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577317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577317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7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40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8750" y="1006088"/>
            <a:ext cx="4635000" cy="2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8750" y="3661613"/>
            <a:ext cx="3506100" cy="475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50" y="-5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0"/>
            <a:ext cx="91487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87"/>
            <a:ext cx="9144000" cy="5148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062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43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942936" y="2726550"/>
            <a:ext cx="26472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553863" y="2726550"/>
            <a:ext cx="26472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553863" y="2062750"/>
            <a:ext cx="26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42937" y="2062750"/>
            <a:ext cx="26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2387"/>
            <a:ext cx="9144000" cy="514827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5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11975" y="11123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811975" y="182762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643775" y="1112375"/>
            <a:ext cx="2539200" cy="2918700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●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○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■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●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○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■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●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○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"/>
              <a:buChar char="■"/>
              <a:defRPr sz="12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2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l="25166" t="5667" b="7406"/>
          <a:stretch/>
        </p:blipFill>
        <p:spPr>
          <a:xfrm>
            <a:off x="2303475" y="672450"/>
            <a:ext cx="6840525" cy="44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618218" y="174795"/>
            <a:ext cx="5039004" cy="3486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 Clients Clustering </a:t>
            </a:r>
            <a:r>
              <a:rPr lang="en" b="0" dirty="0"/>
              <a:t>with K-means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728750" y="3661613"/>
            <a:ext cx="350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65000"/>
                  </a:schemeClr>
                </a:solidFill>
              </a:rPr>
              <a:t>By: Mitra </a:t>
            </a:r>
            <a:r>
              <a:rPr lang="en" dirty="0" err="1">
                <a:solidFill>
                  <a:schemeClr val="accent4">
                    <a:lumMod val="65000"/>
                  </a:schemeClr>
                </a:solidFill>
              </a:rPr>
              <a:t>Gurusinga</a:t>
            </a:r>
            <a:endParaRPr dirty="0">
              <a:solidFill>
                <a:schemeClr val="accent4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graphicFrame>
        <p:nvGraphicFramePr>
          <p:cNvPr id="144" name="Google Shape;144;p29"/>
          <p:cNvGraphicFramePr/>
          <p:nvPr>
            <p:extLst>
              <p:ext uri="{D42A27DB-BD31-4B8C-83A1-F6EECF244321}">
                <p14:modId xmlns:p14="http://schemas.microsoft.com/office/powerpoint/2010/main" val="2662592872"/>
              </p:ext>
            </p:extLst>
          </p:nvPr>
        </p:nvGraphicFramePr>
        <p:xfrm>
          <a:off x="720000" y="161482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{6FB4501D-B175-417C-B625-90A4D215F7F9}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Utilization Ratio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Rasio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pemanfaatan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kredit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Total Payment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Total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Pembayaran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Selama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6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Total Bill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Total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Tagihan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Selama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6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endParaRPr lang="en-US"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Trend Payment &amp; Bill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Tren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pembayaran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dan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tagihan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dari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April - September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Duly Payer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Memberikan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nilai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1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jika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ada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nasabah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yang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membayar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tepat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waktu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setiap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, 0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jika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tidak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Delayed Payments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Menghitung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berapa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kali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seorang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pelanggan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terlambat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membayar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selama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enam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endParaRPr lang="en-ID"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Sequential Delay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Memberikan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nilai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1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jika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pelanggan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mengalami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keterlambatan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pembayaran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berturut-turut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selama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tiga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terakhir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, 0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jika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tidak</a:t>
                      </a:r>
                      <a:endParaRPr lang="en-ID"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80283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Recent Bill to Limit Amount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Rasio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tagihan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September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dibandingkan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dengan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batas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kredit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pelanggan</a:t>
                      </a:r>
                      <a:endParaRPr lang="en-ID"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12454"/>
                  </a:ext>
                </a:extLst>
              </a:tr>
            </a:tbl>
          </a:graphicData>
        </a:graphic>
      </p:graphicFrame>
      <p:sp>
        <p:nvSpPr>
          <p:cNvPr id="145" name="Google Shape;145;p29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Berikut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kolom-kolom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saya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buat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tahap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ini</a:t>
            </a:r>
            <a:endParaRPr sz="1200" dirty="0">
              <a:solidFill>
                <a:schemeClr val="dk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41908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4086933" y="2316175"/>
            <a:ext cx="4062600" cy="225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Exploratory Data Analysis</a:t>
            </a:r>
            <a:br>
              <a:rPr lang="en-ID" dirty="0"/>
            </a:br>
            <a:endParaRPr dirty="0"/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 idx="2"/>
          </p:nvPr>
        </p:nvSpPr>
        <p:spPr>
          <a:xfrm>
            <a:off x="4047175" y="14743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78" name="Google Shape;17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5" r="18311"/>
          <a:stretch/>
        </p:blipFill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81959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3BD77-EFDF-05A3-DF17-13EC51DF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Deployment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CD4011-0F80-F0F7-FD2B-9987622C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448" y="2630706"/>
            <a:ext cx="4294800" cy="40669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/spaces/</a:t>
            </a:r>
            <a:r>
              <a:rPr lang="en-US" dirty="0" err="1"/>
              <a:t>mitrampg</a:t>
            </a:r>
            <a:r>
              <a:rPr lang="en-US" dirty="0"/>
              <a:t>/</a:t>
            </a:r>
            <a:r>
              <a:rPr lang="en-US" dirty="0" err="1"/>
              <a:t>FinalProject</a:t>
            </a:r>
            <a:endParaRPr lang="en-US" dirty="0"/>
          </a:p>
        </p:txBody>
      </p:sp>
      <p:pic>
        <p:nvPicPr>
          <p:cNvPr id="2050" name="Picture 2" descr="Streamlit | Create Interactive Dashboards With Streamlit">
            <a:extLst>
              <a:ext uri="{FF2B5EF4-FFF2-40B4-BE49-F238E27FC236}">
                <a16:creationId xmlns:a16="http://schemas.microsoft.com/office/drawing/2014/main" id="{37658AF1-2E72-D7CB-CB90-F8A57BF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75" y="2054390"/>
            <a:ext cx="3348777" cy="17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4086933" y="1727779"/>
            <a:ext cx="4945749" cy="225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Conclusion </a:t>
            </a:r>
            <a:br>
              <a:rPr lang="en-ID" dirty="0"/>
            </a:br>
            <a:r>
              <a:rPr lang="en-ID" dirty="0"/>
              <a:t>Business advice</a:t>
            </a:r>
            <a:br>
              <a:rPr lang="en-ID" dirty="0"/>
            </a:br>
            <a:r>
              <a:rPr lang="en-ID" dirty="0"/>
              <a:t>Development</a:t>
            </a:r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 idx="2"/>
          </p:nvPr>
        </p:nvSpPr>
        <p:spPr>
          <a:xfrm>
            <a:off x="4086933" y="74285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78" name="Google Shape;17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5" r="18311"/>
          <a:stretch/>
        </p:blipFill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69508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07" name="Google Shape;407;p44"/>
          <p:cNvSpPr/>
          <p:nvPr/>
        </p:nvSpPr>
        <p:spPr>
          <a:xfrm>
            <a:off x="5022300" y="1126075"/>
            <a:ext cx="3249300" cy="324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5299350" y="1680150"/>
            <a:ext cx="2695200" cy="2695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4"/>
          <p:cNvSpPr/>
          <p:nvPr/>
        </p:nvSpPr>
        <p:spPr>
          <a:xfrm>
            <a:off x="5832000" y="2745525"/>
            <a:ext cx="1629900" cy="1629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5974825" y="119335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6752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5974825" y="2238525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14653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012000" y="367310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8595</a:t>
            </a:r>
            <a:endParaRPr sz="1800" b="1" dirty="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1187475" y="1116200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0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1187475" y="1411450"/>
            <a:ext cx="3647100" cy="8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Resiko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kredit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menawarkan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peluang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signifikan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aktivitas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kreditnya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tinggi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1187475" y="2295418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</a:p>
        </p:txBody>
      </p:sp>
      <p:sp>
        <p:nvSpPr>
          <p:cNvPr id="417" name="Google Shape;417;p44"/>
          <p:cNvSpPr txBox="1"/>
          <p:nvPr/>
        </p:nvSpPr>
        <p:spPr>
          <a:xfrm>
            <a:off x="1187475" y="3474635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</a:p>
        </p:txBody>
      </p:sp>
      <p:sp>
        <p:nvSpPr>
          <p:cNvPr id="419" name="Google Shape;419;p44"/>
          <p:cNvSpPr/>
          <p:nvPr/>
        </p:nvSpPr>
        <p:spPr>
          <a:xfrm>
            <a:off x="872400" y="1251799"/>
            <a:ext cx="288900" cy="28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/>
          <p:nvPr/>
        </p:nvSpPr>
        <p:spPr>
          <a:xfrm>
            <a:off x="872400" y="2301749"/>
            <a:ext cx="288900" cy="28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872400" y="3480974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0;p44">
            <a:extLst>
              <a:ext uri="{FF2B5EF4-FFF2-40B4-BE49-F238E27FC236}">
                <a16:creationId xmlns:a16="http://schemas.microsoft.com/office/drawing/2014/main" id="{12F0C6A5-FDE3-0572-3E9D-0CE4BDCEDE22}"/>
              </a:ext>
            </a:extLst>
          </p:cNvPr>
          <p:cNvSpPr txBox="1"/>
          <p:nvPr/>
        </p:nvSpPr>
        <p:spPr>
          <a:xfrm>
            <a:off x="5974825" y="676279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0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" name="Google Shape;411;p44">
            <a:extLst>
              <a:ext uri="{FF2B5EF4-FFF2-40B4-BE49-F238E27FC236}">
                <a16:creationId xmlns:a16="http://schemas.microsoft.com/office/drawing/2014/main" id="{68E10D57-499C-DA53-CF36-83E10A01F03A}"/>
              </a:ext>
            </a:extLst>
          </p:cNvPr>
          <p:cNvSpPr txBox="1"/>
          <p:nvPr/>
        </p:nvSpPr>
        <p:spPr>
          <a:xfrm>
            <a:off x="5974825" y="1784454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" name="Google Shape;411;p44">
            <a:extLst>
              <a:ext uri="{FF2B5EF4-FFF2-40B4-BE49-F238E27FC236}">
                <a16:creationId xmlns:a16="http://schemas.microsoft.com/office/drawing/2014/main" id="{757BF717-6F34-F3E7-A2AE-9DA7EE10CF9D}"/>
              </a:ext>
            </a:extLst>
          </p:cNvPr>
          <p:cNvSpPr txBox="1"/>
          <p:nvPr/>
        </p:nvSpPr>
        <p:spPr>
          <a:xfrm>
            <a:off x="5996098" y="304590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" name="Google Shape;414;p44">
            <a:extLst>
              <a:ext uri="{FF2B5EF4-FFF2-40B4-BE49-F238E27FC236}">
                <a16:creationId xmlns:a16="http://schemas.microsoft.com/office/drawing/2014/main" id="{765CAD0A-50E7-DEAC-FC7F-64F5DC04D9F8}"/>
              </a:ext>
            </a:extLst>
          </p:cNvPr>
          <p:cNvSpPr txBox="1"/>
          <p:nvPr/>
        </p:nvSpPr>
        <p:spPr>
          <a:xfrm>
            <a:off x="1187249" y="2590649"/>
            <a:ext cx="3647100" cy="8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R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esiko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klaster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0,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nominal uang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rendah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nasabah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klaster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ini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6" name="Google Shape;414;p44">
            <a:extLst>
              <a:ext uri="{FF2B5EF4-FFF2-40B4-BE49-F238E27FC236}">
                <a16:creationId xmlns:a16="http://schemas.microsoft.com/office/drawing/2014/main" id="{246D9D11-5922-4CE5-F829-296C5C26A943}"/>
              </a:ext>
            </a:extLst>
          </p:cNvPr>
          <p:cNvSpPr txBox="1"/>
          <p:nvPr/>
        </p:nvSpPr>
        <p:spPr>
          <a:xfrm>
            <a:off x="1179129" y="3832514"/>
            <a:ext cx="3647100" cy="8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pasif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hati-hati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mungkin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merupakan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target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penawaran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tambahan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stabilitas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keuangannya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,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Advice</a:t>
            </a:r>
            <a:endParaRPr dirty="0"/>
          </a:p>
        </p:txBody>
      </p:sp>
      <p:sp>
        <p:nvSpPr>
          <p:cNvPr id="407" name="Google Shape;407;p44"/>
          <p:cNvSpPr/>
          <p:nvPr/>
        </p:nvSpPr>
        <p:spPr>
          <a:xfrm>
            <a:off x="5022300" y="1126075"/>
            <a:ext cx="3249300" cy="324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5299350" y="1680150"/>
            <a:ext cx="2695200" cy="2695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4"/>
          <p:cNvSpPr/>
          <p:nvPr/>
        </p:nvSpPr>
        <p:spPr>
          <a:xfrm>
            <a:off x="5832000" y="2745525"/>
            <a:ext cx="1629900" cy="1629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5974825" y="119335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6752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5974825" y="2238525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14653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012000" y="367310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8595</a:t>
            </a:r>
            <a:endParaRPr sz="1800" b="1" dirty="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1187475" y="1116200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0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1187475" y="1411450"/>
            <a:ext cx="3647100" cy="8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Menawarkan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promosi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penawaran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premium,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proaktif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memantau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perilaku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kredit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nasabah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1187475" y="2295418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</a:p>
        </p:txBody>
      </p:sp>
      <p:sp>
        <p:nvSpPr>
          <p:cNvPr id="417" name="Google Shape;417;p44"/>
          <p:cNvSpPr txBox="1"/>
          <p:nvPr/>
        </p:nvSpPr>
        <p:spPr>
          <a:xfrm>
            <a:off x="1187475" y="3474635"/>
            <a:ext cx="3647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</a:p>
        </p:txBody>
      </p:sp>
      <p:sp>
        <p:nvSpPr>
          <p:cNvPr id="419" name="Google Shape;419;p44"/>
          <p:cNvSpPr/>
          <p:nvPr/>
        </p:nvSpPr>
        <p:spPr>
          <a:xfrm>
            <a:off x="872400" y="1251799"/>
            <a:ext cx="288900" cy="28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/>
          <p:nvPr/>
        </p:nvSpPr>
        <p:spPr>
          <a:xfrm>
            <a:off x="872400" y="2301749"/>
            <a:ext cx="288900" cy="28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872400" y="3480974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0;p44">
            <a:extLst>
              <a:ext uri="{FF2B5EF4-FFF2-40B4-BE49-F238E27FC236}">
                <a16:creationId xmlns:a16="http://schemas.microsoft.com/office/drawing/2014/main" id="{12F0C6A5-FDE3-0572-3E9D-0CE4BDCEDE22}"/>
              </a:ext>
            </a:extLst>
          </p:cNvPr>
          <p:cNvSpPr txBox="1"/>
          <p:nvPr/>
        </p:nvSpPr>
        <p:spPr>
          <a:xfrm>
            <a:off x="5974825" y="676279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D" sz="1800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0</a:t>
            </a:r>
            <a:endParaRPr sz="18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" name="Google Shape;411;p44">
            <a:extLst>
              <a:ext uri="{FF2B5EF4-FFF2-40B4-BE49-F238E27FC236}">
                <a16:creationId xmlns:a16="http://schemas.microsoft.com/office/drawing/2014/main" id="{68E10D57-499C-DA53-CF36-83E10A01F03A}"/>
              </a:ext>
            </a:extLst>
          </p:cNvPr>
          <p:cNvSpPr txBox="1"/>
          <p:nvPr/>
        </p:nvSpPr>
        <p:spPr>
          <a:xfrm>
            <a:off x="5974825" y="1784454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" name="Google Shape;411;p44">
            <a:extLst>
              <a:ext uri="{FF2B5EF4-FFF2-40B4-BE49-F238E27FC236}">
                <a16:creationId xmlns:a16="http://schemas.microsoft.com/office/drawing/2014/main" id="{757BF717-6F34-F3E7-A2AE-9DA7EE10CF9D}"/>
              </a:ext>
            </a:extLst>
          </p:cNvPr>
          <p:cNvSpPr txBox="1"/>
          <p:nvPr/>
        </p:nvSpPr>
        <p:spPr>
          <a:xfrm>
            <a:off x="5996098" y="304590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Klaster</a:t>
            </a:r>
            <a:r>
              <a:rPr lang="en-ID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  <a:endParaRPr sz="1800" b="1" dirty="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" name="Google Shape;414;p44">
            <a:extLst>
              <a:ext uri="{FF2B5EF4-FFF2-40B4-BE49-F238E27FC236}">
                <a16:creationId xmlns:a16="http://schemas.microsoft.com/office/drawing/2014/main" id="{765CAD0A-50E7-DEAC-FC7F-64F5DC04D9F8}"/>
              </a:ext>
            </a:extLst>
          </p:cNvPr>
          <p:cNvSpPr txBox="1"/>
          <p:nvPr/>
        </p:nvSpPr>
        <p:spPr>
          <a:xfrm>
            <a:off x="1187249" y="2590649"/>
            <a:ext cx="3647100" cy="8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Pendekatan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personal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mendapat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loyalitas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nasabah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mempertimbangkan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konservatif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hati-hati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pada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batas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nasabah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6" name="Google Shape;414;p44">
            <a:extLst>
              <a:ext uri="{FF2B5EF4-FFF2-40B4-BE49-F238E27FC236}">
                <a16:creationId xmlns:a16="http://schemas.microsoft.com/office/drawing/2014/main" id="{246D9D11-5922-4CE5-F829-296C5C26A943}"/>
              </a:ext>
            </a:extLst>
          </p:cNvPr>
          <p:cNvSpPr txBox="1"/>
          <p:nvPr/>
        </p:nvSpPr>
        <p:spPr>
          <a:xfrm>
            <a:off x="1179129" y="3832514"/>
            <a:ext cx="3647100" cy="115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Melakukan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edukasi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lanjutan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mengenai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keuntungan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pemanfaatan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kartu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perusahaan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bisa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mempertimbangkan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menawarkan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tambahan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atau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meningkatkan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 limit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kredit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Alegreya Sans"/>
                <a:cs typeface="Alegreya Sans"/>
                <a:sym typeface="Alegreya Sans"/>
              </a:rPr>
              <a:t>.</a:t>
            </a:r>
            <a:endParaRPr sz="1050" dirty="0">
              <a:solidFill>
                <a:schemeClr val="tx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694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811975" y="11123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Development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811975" y="182762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default_payment</a:t>
            </a:r>
            <a:r>
              <a:rPr lang="en-ID" dirty="0"/>
              <a:t> dan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klaster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171450" indent="-171450"/>
            <a:r>
              <a:rPr lang="en-ID" dirty="0"/>
              <a:t>Kolom klister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target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model </a:t>
            </a:r>
            <a:r>
              <a:rPr lang="en-ID" dirty="0" err="1"/>
              <a:t>prediktif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171" name="Google Shape;171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164" r="15806"/>
          <a:stretch/>
        </p:blipFill>
        <p:spPr>
          <a:xfrm>
            <a:off x="5643775" y="1112375"/>
            <a:ext cx="2539200" cy="29187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8048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062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 idx="2"/>
          </p:nvPr>
        </p:nvSpPr>
        <p:spPr>
          <a:xfrm>
            <a:off x="4047175" y="14743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78" name="Google Shape;17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5" r="18311"/>
          <a:stretch/>
        </p:blipFill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subTitle" idx="4"/>
          </p:nvPr>
        </p:nvSpPr>
        <p:spPr>
          <a:xfrm>
            <a:off x="4847968" y="1525653"/>
            <a:ext cx="26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4434953" y="2188320"/>
            <a:ext cx="3576033" cy="1878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Melakukan</a:t>
            </a:r>
            <a:r>
              <a:rPr lang="en-ID" dirty="0"/>
              <a:t> clustering (</a:t>
            </a:r>
            <a:r>
              <a:rPr lang="en-ID" dirty="0" err="1"/>
              <a:t>pengelompokan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dan status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K-means. </a:t>
            </a:r>
            <a:r>
              <a:rPr lang="en-ID" dirty="0" err="1"/>
              <a:t>Hasilnya</a:t>
            </a:r>
            <a:r>
              <a:rPr lang="en-ID" dirty="0"/>
              <a:t>? </a:t>
            </a:r>
            <a:r>
              <a:rPr lang="en-ID" dirty="0" err="1"/>
              <a:t>Klaster-klaster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. </a:t>
            </a:r>
            <a:r>
              <a:rPr lang="en-ID" dirty="0" err="1"/>
              <a:t>Keunggulan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sekadar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bank </a:t>
            </a:r>
            <a:r>
              <a:rPr lang="en-ID" dirty="0" err="1"/>
              <a:t>untuk</a:t>
            </a:r>
            <a:r>
              <a:rPr lang="en-ID" dirty="0"/>
              <a:t> strategi </a:t>
            </a:r>
            <a:r>
              <a:rPr lang="en-ID" dirty="0" err="1"/>
              <a:t>pemasaran</a:t>
            </a:r>
            <a:r>
              <a:rPr lang="en-ID" dirty="0"/>
              <a:t> dan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sasaran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2"/>
          </p:nvPr>
        </p:nvSpPr>
        <p:spPr>
          <a:xfrm>
            <a:off x="1213629" y="2216063"/>
            <a:ext cx="2647200" cy="1851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dataset </a:t>
            </a:r>
            <a:r>
              <a:rPr lang="en-ID" dirty="0" err="1"/>
              <a:t>dari</a:t>
            </a:r>
            <a:r>
              <a:rPr lang="en-ID" dirty="0"/>
              <a:t> UCI Machine Learning Repository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di Taiwan </a:t>
            </a:r>
            <a:r>
              <a:rPr lang="en-ID" dirty="0" err="1"/>
              <a:t>antara</a:t>
            </a:r>
            <a:r>
              <a:rPr lang="en-ID" dirty="0"/>
              <a:t> April </a:t>
            </a:r>
            <a:r>
              <a:rPr lang="en-ID" dirty="0" err="1"/>
              <a:t>hingga</a:t>
            </a:r>
            <a:r>
              <a:rPr lang="en-ID" dirty="0"/>
              <a:t> September 2005. Dataset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demografis</a:t>
            </a:r>
            <a:r>
              <a:rPr lang="en-ID" dirty="0"/>
              <a:t>, status </a:t>
            </a:r>
            <a:r>
              <a:rPr lang="en-ID" dirty="0" err="1"/>
              <a:t>pembayaran</a:t>
            </a:r>
            <a:r>
              <a:rPr lang="en-ID" dirty="0"/>
              <a:t>,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,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, dan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bayar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87" name="Google Shape;187;p33"/>
          <p:cNvSpPr txBox="1">
            <a:spLocks noGrp="1"/>
          </p:cNvSpPr>
          <p:nvPr>
            <p:ph type="subTitle" idx="3"/>
          </p:nvPr>
        </p:nvSpPr>
        <p:spPr>
          <a:xfrm>
            <a:off x="1213629" y="1552264"/>
            <a:ext cx="26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188" name="Google Shape;188;p33"/>
          <p:cNvGrpSpPr/>
          <p:nvPr/>
        </p:nvGrpSpPr>
        <p:grpSpPr>
          <a:xfrm>
            <a:off x="5996216" y="1178659"/>
            <a:ext cx="350707" cy="350707"/>
            <a:chOff x="720023" y="1653563"/>
            <a:chExt cx="330950" cy="330950"/>
          </a:xfrm>
        </p:grpSpPr>
        <p:sp>
          <p:nvSpPr>
            <p:cNvPr id="189" name="Google Shape;189;p33"/>
            <p:cNvSpPr/>
            <p:nvPr/>
          </p:nvSpPr>
          <p:spPr>
            <a:xfrm>
              <a:off x="836992" y="1770569"/>
              <a:ext cx="97011" cy="96974"/>
            </a:xfrm>
            <a:custGeom>
              <a:avLst/>
              <a:gdLst/>
              <a:ahLst/>
              <a:cxnLst/>
              <a:rect l="l" t="t" r="r" b="b"/>
              <a:pathLst>
                <a:path w="2683" h="2682" extrusionOk="0">
                  <a:moveTo>
                    <a:pt x="2146" y="536"/>
                  </a:moveTo>
                  <a:lnTo>
                    <a:pt x="2146" y="2146"/>
                  </a:lnTo>
                  <a:lnTo>
                    <a:pt x="537" y="2146"/>
                  </a:lnTo>
                  <a:lnTo>
                    <a:pt x="537" y="536"/>
                  </a:lnTo>
                  <a:close/>
                  <a:moveTo>
                    <a:pt x="1" y="0"/>
                  </a:moveTo>
                  <a:lnTo>
                    <a:pt x="1" y="2682"/>
                  </a:lnTo>
                  <a:lnTo>
                    <a:pt x="2682" y="268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720023" y="1653563"/>
              <a:ext cx="330950" cy="330950"/>
            </a:xfrm>
            <a:custGeom>
              <a:avLst/>
              <a:gdLst/>
              <a:ahLst/>
              <a:cxnLst/>
              <a:rect l="l" t="t" r="r" b="b"/>
              <a:pathLst>
                <a:path w="9153" h="9153" extrusionOk="0">
                  <a:moveTo>
                    <a:pt x="6453" y="2700"/>
                  </a:moveTo>
                  <a:lnTo>
                    <a:pt x="6453" y="6454"/>
                  </a:lnTo>
                  <a:lnTo>
                    <a:pt x="2700" y="6454"/>
                  </a:lnTo>
                  <a:lnTo>
                    <a:pt x="2700" y="2700"/>
                  </a:lnTo>
                  <a:close/>
                  <a:moveTo>
                    <a:pt x="2164" y="1"/>
                  </a:moveTo>
                  <a:lnTo>
                    <a:pt x="2164" y="1627"/>
                  </a:lnTo>
                  <a:lnTo>
                    <a:pt x="3236" y="1627"/>
                  </a:lnTo>
                  <a:lnTo>
                    <a:pt x="3236" y="2164"/>
                  </a:lnTo>
                  <a:lnTo>
                    <a:pt x="2164" y="2164"/>
                  </a:lnTo>
                  <a:lnTo>
                    <a:pt x="2164" y="3236"/>
                  </a:lnTo>
                  <a:lnTo>
                    <a:pt x="1627" y="3236"/>
                  </a:lnTo>
                  <a:lnTo>
                    <a:pt x="1627" y="2164"/>
                  </a:lnTo>
                  <a:lnTo>
                    <a:pt x="0" y="2164"/>
                  </a:lnTo>
                  <a:lnTo>
                    <a:pt x="0" y="2700"/>
                  </a:lnTo>
                  <a:lnTo>
                    <a:pt x="1091" y="2700"/>
                  </a:lnTo>
                  <a:lnTo>
                    <a:pt x="1091" y="3772"/>
                  </a:lnTo>
                  <a:lnTo>
                    <a:pt x="2164" y="3772"/>
                  </a:lnTo>
                  <a:lnTo>
                    <a:pt x="2164" y="4309"/>
                  </a:lnTo>
                  <a:lnTo>
                    <a:pt x="0" y="4309"/>
                  </a:lnTo>
                  <a:lnTo>
                    <a:pt x="0" y="4846"/>
                  </a:lnTo>
                  <a:lnTo>
                    <a:pt x="2164" y="4846"/>
                  </a:lnTo>
                  <a:lnTo>
                    <a:pt x="2164" y="5382"/>
                  </a:lnTo>
                  <a:lnTo>
                    <a:pt x="1091" y="5382"/>
                  </a:lnTo>
                  <a:lnTo>
                    <a:pt x="1091" y="6454"/>
                  </a:lnTo>
                  <a:lnTo>
                    <a:pt x="0" y="6454"/>
                  </a:lnTo>
                  <a:lnTo>
                    <a:pt x="0" y="6990"/>
                  </a:lnTo>
                  <a:lnTo>
                    <a:pt x="1627" y="6990"/>
                  </a:lnTo>
                  <a:lnTo>
                    <a:pt x="1627" y="5918"/>
                  </a:lnTo>
                  <a:lnTo>
                    <a:pt x="2164" y="5918"/>
                  </a:lnTo>
                  <a:lnTo>
                    <a:pt x="2164" y="6990"/>
                  </a:lnTo>
                  <a:lnTo>
                    <a:pt x="3236" y="6990"/>
                  </a:lnTo>
                  <a:lnTo>
                    <a:pt x="3236" y="7526"/>
                  </a:lnTo>
                  <a:lnTo>
                    <a:pt x="2164" y="7526"/>
                  </a:lnTo>
                  <a:lnTo>
                    <a:pt x="2164" y="9153"/>
                  </a:lnTo>
                  <a:lnTo>
                    <a:pt x="2700" y="9153"/>
                  </a:lnTo>
                  <a:lnTo>
                    <a:pt x="2700" y="8063"/>
                  </a:lnTo>
                  <a:lnTo>
                    <a:pt x="3772" y="8063"/>
                  </a:lnTo>
                  <a:lnTo>
                    <a:pt x="3772" y="6990"/>
                  </a:lnTo>
                  <a:lnTo>
                    <a:pt x="4308" y="6990"/>
                  </a:lnTo>
                  <a:lnTo>
                    <a:pt x="4308" y="9153"/>
                  </a:lnTo>
                  <a:lnTo>
                    <a:pt x="4844" y="9153"/>
                  </a:lnTo>
                  <a:lnTo>
                    <a:pt x="4844" y="6990"/>
                  </a:lnTo>
                  <a:lnTo>
                    <a:pt x="5381" y="6990"/>
                  </a:lnTo>
                  <a:lnTo>
                    <a:pt x="5381" y="8063"/>
                  </a:lnTo>
                  <a:lnTo>
                    <a:pt x="6453" y="8063"/>
                  </a:lnTo>
                  <a:lnTo>
                    <a:pt x="6453" y="9153"/>
                  </a:lnTo>
                  <a:lnTo>
                    <a:pt x="6990" y="9153"/>
                  </a:lnTo>
                  <a:lnTo>
                    <a:pt x="6990" y="7526"/>
                  </a:lnTo>
                  <a:lnTo>
                    <a:pt x="5917" y="7526"/>
                  </a:lnTo>
                  <a:lnTo>
                    <a:pt x="5917" y="6990"/>
                  </a:lnTo>
                  <a:lnTo>
                    <a:pt x="6990" y="6990"/>
                  </a:lnTo>
                  <a:lnTo>
                    <a:pt x="6990" y="5918"/>
                  </a:lnTo>
                  <a:lnTo>
                    <a:pt x="7526" y="5918"/>
                  </a:lnTo>
                  <a:lnTo>
                    <a:pt x="7526" y="6990"/>
                  </a:lnTo>
                  <a:lnTo>
                    <a:pt x="9152" y="6990"/>
                  </a:lnTo>
                  <a:lnTo>
                    <a:pt x="9152" y="6454"/>
                  </a:lnTo>
                  <a:lnTo>
                    <a:pt x="8063" y="6454"/>
                  </a:lnTo>
                  <a:lnTo>
                    <a:pt x="8063" y="5382"/>
                  </a:lnTo>
                  <a:lnTo>
                    <a:pt x="6990" y="5382"/>
                  </a:lnTo>
                  <a:lnTo>
                    <a:pt x="6990" y="4846"/>
                  </a:lnTo>
                  <a:lnTo>
                    <a:pt x="9152" y="4846"/>
                  </a:lnTo>
                  <a:lnTo>
                    <a:pt x="9152" y="4309"/>
                  </a:lnTo>
                  <a:lnTo>
                    <a:pt x="6990" y="4309"/>
                  </a:lnTo>
                  <a:lnTo>
                    <a:pt x="6990" y="3772"/>
                  </a:lnTo>
                  <a:lnTo>
                    <a:pt x="8063" y="3772"/>
                  </a:lnTo>
                  <a:lnTo>
                    <a:pt x="8063" y="2700"/>
                  </a:lnTo>
                  <a:lnTo>
                    <a:pt x="9152" y="2700"/>
                  </a:lnTo>
                  <a:lnTo>
                    <a:pt x="9152" y="2164"/>
                  </a:lnTo>
                  <a:lnTo>
                    <a:pt x="7526" y="2164"/>
                  </a:lnTo>
                  <a:lnTo>
                    <a:pt x="7526" y="3236"/>
                  </a:lnTo>
                  <a:lnTo>
                    <a:pt x="6990" y="3236"/>
                  </a:lnTo>
                  <a:lnTo>
                    <a:pt x="6990" y="2164"/>
                  </a:lnTo>
                  <a:lnTo>
                    <a:pt x="5917" y="2164"/>
                  </a:lnTo>
                  <a:lnTo>
                    <a:pt x="5917" y="1627"/>
                  </a:lnTo>
                  <a:lnTo>
                    <a:pt x="6990" y="1627"/>
                  </a:lnTo>
                  <a:lnTo>
                    <a:pt x="6990" y="1"/>
                  </a:lnTo>
                  <a:lnTo>
                    <a:pt x="6453" y="1"/>
                  </a:lnTo>
                  <a:lnTo>
                    <a:pt x="6453" y="1091"/>
                  </a:lnTo>
                  <a:lnTo>
                    <a:pt x="5381" y="1091"/>
                  </a:lnTo>
                  <a:lnTo>
                    <a:pt x="5381" y="2164"/>
                  </a:lnTo>
                  <a:lnTo>
                    <a:pt x="4844" y="2164"/>
                  </a:lnTo>
                  <a:lnTo>
                    <a:pt x="4844" y="1"/>
                  </a:lnTo>
                  <a:lnTo>
                    <a:pt x="4308" y="1"/>
                  </a:lnTo>
                  <a:lnTo>
                    <a:pt x="4308" y="2164"/>
                  </a:lnTo>
                  <a:lnTo>
                    <a:pt x="3772" y="2164"/>
                  </a:lnTo>
                  <a:lnTo>
                    <a:pt x="3772" y="1091"/>
                  </a:lnTo>
                  <a:lnTo>
                    <a:pt x="2700" y="1091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875789" y="1809330"/>
              <a:ext cx="19417" cy="19453"/>
            </a:xfrm>
            <a:custGeom>
              <a:avLst/>
              <a:gdLst/>
              <a:ahLst/>
              <a:cxnLst/>
              <a:rect l="l" t="t" r="r" b="b"/>
              <a:pathLst>
                <a:path w="537" h="538" extrusionOk="0">
                  <a:moveTo>
                    <a:pt x="0" y="1"/>
                  </a:moveTo>
                  <a:lnTo>
                    <a:pt x="0" y="538"/>
                  </a:lnTo>
                  <a:lnTo>
                    <a:pt x="536" y="53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33"/>
          <p:cNvGrpSpPr/>
          <p:nvPr/>
        </p:nvGrpSpPr>
        <p:grpSpPr>
          <a:xfrm>
            <a:off x="2361880" y="1236804"/>
            <a:ext cx="350707" cy="287716"/>
            <a:chOff x="5720605" y="1683321"/>
            <a:chExt cx="330950" cy="271507"/>
          </a:xfrm>
        </p:grpSpPr>
        <p:sp>
          <p:nvSpPr>
            <p:cNvPr id="193" name="Google Shape;193;p33"/>
            <p:cNvSpPr/>
            <p:nvPr/>
          </p:nvSpPr>
          <p:spPr>
            <a:xfrm>
              <a:off x="5720605" y="1683321"/>
              <a:ext cx="330950" cy="271507"/>
            </a:xfrm>
            <a:custGeom>
              <a:avLst/>
              <a:gdLst/>
              <a:ahLst/>
              <a:cxnLst/>
              <a:rect l="l" t="t" r="r" b="b"/>
              <a:pathLst>
                <a:path w="9153" h="7509" extrusionOk="0">
                  <a:moveTo>
                    <a:pt x="4577" y="536"/>
                  </a:moveTo>
                  <a:cubicBezTo>
                    <a:pt x="5147" y="536"/>
                    <a:pt x="5654" y="903"/>
                    <a:pt x="5839" y="1448"/>
                  </a:cubicBezTo>
                  <a:lnTo>
                    <a:pt x="5888" y="1590"/>
                  </a:lnTo>
                  <a:lnTo>
                    <a:pt x="6035" y="1623"/>
                  </a:lnTo>
                  <a:cubicBezTo>
                    <a:pt x="6281" y="1678"/>
                    <a:pt x="6454" y="1893"/>
                    <a:pt x="6454" y="2145"/>
                  </a:cubicBezTo>
                  <a:cubicBezTo>
                    <a:pt x="6454" y="2302"/>
                    <a:pt x="6389" y="2389"/>
                    <a:pt x="6302" y="2625"/>
                  </a:cubicBezTo>
                  <a:lnTo>
                    <a:pt x="6593" y="2703"/>
                  </a:lnTo>
                  <a:cubicBezTo>
                    <a:pt x="6827" y="2766"/>
                    <a:pt x="6990" y="2978"/>
                    <a:pt x="6990" y="3218"/>
                  </a:cubicBezTo>
                  <a:cubicBezTo>
                    <a:pt x="6990" y="3514"/>
                    <a:pt x="6749" y="3754"/>
                    <a:pt x="6454" y="3754"/>
                  </a:cubicBezTo>
                  <a:lnTo>
                    <a:pt x="2700" y="3754"/>
                  </a:lnTo>
                  <a:cubicBezTo>
                    <a:pt x="2405" y="3754"/>
                    <a:pt x="2164" y="3514"/>
                    <a:pt x="2164" y="3218"/>
                  </a:cubicBezTo>
                  <a:cubicBezTo>
                    <a:pt x="2164" y="2978"/>
                    <a:pt x="2327" y="2766"/>
                    <a:pt x="2561" y="2703"/>
                  </a:cubicBezTo>
                  <a:lnTo>
                    <a:pt x="2852" y="2625"/>
                  </a:lnTo>
                  <a:cubicBezTo>
                    <a:pt x="2765" y="2390"/>
                    <a:pt x="2700" y="2302"/>
                    <a:pt x="2700" y="2145"/>
                  </a:cubicBezTo>
                  <a:cubicBezTo>
                    <a:pt x="2700" y="1893"/>
                    <a:pt x="2873" y="1678"/>
                    <a:pt x="3119" y="1623"/>
                  </a:cubicBezTo>
                  <a:lnTo>
                    <a:pt x="3265" y="1590"/>
                  </a:lnTo>
                  <a:lnTo>
                    <a:pt x="3314" y="1448"/>
                  </a:lnTo>
                  <a:cubicBezTo>
                    <a:pt x="3499" y="903"/>
                    <a:pt x="4007" y="536"/>
                    <a:pt x="4577" y="536"/>
                  </a:cubicBezTo>
                  <a:close/>
                  <a:moveTo>
                    <a:pt x="8062" y="2145"/>
                  </a:moveTo>
                  <a:lnTo>
                    <a:pt x="8062" y="5899"/>
                  </a:lnTo>
                  <a:lnTo>
                    <a:pt x="1091" y="5899"/>
                  </a:lnTo>
                  <a:lnTo>
                    <a:pt x="1091" y="2145"/>
                  </a:lnTo>
                  <a:lnTo>
                    <a:pt x="2164" y="2145"/>
                  </a:lnTo>
                  <a:cubicBezTo>
                    <a:pt x="2164" y="2192"/>
                    <a:pt x="2167" y="2240"/>
                    <a:pt x="2173" y="2287"/>
                  </a:cubicBezTo>
                  <a:cubicBezTo>
                    <a:pt x="1842" y="2474"/>
                    <a:pt x="1627" y="2827"/>
                    <a:pt x="1627" y="3218"/>
                  </a:cubicBezTo>
                  <a:cubicBezTo>
                    <a:pt x="1627" y="3810"/>
                    <a:pt x="2109" y="4291"/>
                    <a:pt x="2700" y="4291"/>
                  </a:cubicBezTo>
                  <a:lnTo>
                    <a:pt x="6454" y="4291"/>
                  </a:lnTo>
                  <a:cubicBezTo>
                    <a:pt x="7045" y="4291"/>
                    <a:pt x="7526" y="3810"/>
                    <a:pt x="7526" y="3218"/>
                  </a:cubicBezTo>
                  <a:cubicBezTo>
                    <a:pt x="7526" y="2827"/>
                    <a:pt x="7312" y="2474"/>
                    <a:pt x="6981" y="2287"/>
                  </a:cubicBezTo>
                  <a:cubicBezTo>
                    <a:pt x="6987" y="2240"/>
                    <a:pt x="6990" y="2192"/>
                    <a:pt x="6990" y="2145"/>
                  </a:cubicBezTo>
                  <a:close/>
                  <a:moveTo>
                    <a:pt x="8571" y="6435"/>
                  </a:moveTo>
                  <a:cubicBezTo>
                    <a:pt x="8460" y="6748"/>
                    <a:pt x="8162" y="6972"/>
                    <a:pt x="7813" y="6972"/>
                  </a:cubicBezTo>
                  <a:lnTo>
                    <a:pt x="1341" y="6972"/>
                  </a:lnTo>
                  <a:cubicBezTo>
                    <a:pt x="992" y="6972"/>
                    <a:pt x="694" y="6748"/>
                    <a:pt x="583" y="6435"/>
                  </a:cubicBezTo>
                  <a:close/>
                  <a:moveTo>
                    <a:pt x="4577" y="0"/>
                  </a:moveTo>
                  <a:cubicBezTo>
                    <a:pt x="3824" y="0"/>
                    <a:pt x="3150" y="454"/>
                    <a:pt x="2857" y="1143"/>
                  </a:cubicBezTo>
                  <a:cubicBezTo>
                    <a:pt x="2634" y="1228"/>
                    <a:pt x="2436" y="1387"/>
                    <a:pt x="2309" y="1609"/>
                  </a:cubicBezTo>
                  <a:lnTo>
                    <a:pt x="555" y="1609"/>
                  </a:lnTo>
                  <a:lnTo>
                    <a:pt x="555" y="5899"/>
                  </a:lnTo>
                  <a:lnTo>
                    <a:pt x="1" y="5899"/>
                  </a:lnTo>
                  <a:lnTo>
                    <a:pt x="1" y="6167"/>
                  </a:lnTo>
                  <a:cubicBezTo>
                    <a:pt x="1" y="6907"/>
                    <a:pt x="602" y="7508"/>
                    <a:pt x="1341" y="7508"/>
                  </a:cubicBezTo>
                  <a:lnTo>
                    <a:pt x="7813" y="7508"/>
                  </a:lnTo>
                  <a:cubicBezTo>
                    <a:pt x="8551" y="7508"/>
                    <a:pt x="9153" y="6907"/>
                    <a:pt x="9153" y="6167"/>
                  </a:cubicBezTo>
                  <a:lnTo>
                    <a:pt x="9153" y="5899"/>
                  </a:lnTo>
                  <a:lnTo>
                    <a:pt x="8599" y="5899"/>
                  </a:lnTo>
                  <a:lnTo>
                    <a:pt x="8599" y="1609"/>
                  </a:lnTo>
                  <a:lnTo>
                    <a:pt x="6845" y="1609"/>
                  </a:lnTo>
                  <a:cubicBezTo>
                    <a:pt x="6718" y="1388"/>
                    <a:pt x="6521" y="1229"/>
                    <a:pt x="6297" y="1143"/>
                  </a:cubicBezTo>
                  <a:cubicBezTo>
                    <a:pt x="6004" y="454"/>
                    <a:pt x="5330" y="0"/>
                    <a:pt x="4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856991" y="1857817"/>
              <a:ext cx="19417" cy="19417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1" y="1"/>
                  </a:moveTo>
                  <a:lnTo>
                    <a:pt x="1" y="537"/>
                  </a:lnTo>
                  <a:lnTo>
                    <a:pt x="537" y="53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5818194" y="1857817"/>
              <a:ext cx="19453" cy="19417"/>
            </a:xfrm>
            <a:custGeom>
              <a:avLst/>
              <a:gdLst/>
              <a:ahLst/>
              <a:cxnLst/>
              <a:rect l="l" t="t" r="r" b="b"/>
              <a:pathLst>
                <a:path w="538" h="537" extrusionOk="0">
                  <a:moveTo>
                    <a:pt x="1" y="1"/>
                  </a:moveTo>
                  <a:lnTo>
                    <a:pt x="1" y="537"/>
                  </a:lnTo>
                  <a:lnTo>
                    <a:pt x="538" y="537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895752" y="1857817"/>
              <a:ext cx="19453" cy="19417"/>
            </a:xfrm>
            <a:custGeom>
              <a:avLst/>
              <a:gdLst/>
              <a:ahLst/>
              <a:cxnLst/>
              <a:rect l="l" t="t" r="r" b="b"/>
              <a:pathLst>
                <a:path w="538" h="537" extrusionOk="0">
                  <a:moveTo>
                    <a:pt x="1" y="1"/>
                  </a:moveTo>
                  <a:lnTo>
                    <a:pt x="1" y="537"/>
                  </a:lnTo>
                  <a:lnTo>
                    <a:pt x="537" y="53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5934549" y="1857817"/>
              <a:ext cx="19453" cy="19417"/>
            </a:xfrm>
            <a:custGeom>
              <a:avLst/>
              <a:gdLst/>
              <a:ahLst/>
              <a:cxnLst/>
              <a:rect l="l" t="t" r="r" b="b"/>
              <a:pathLst>
                <a:path w="538" h="537" extrusionOk="0">
                  <a:moveTo>
                    <a:pt x="0" y="1"/>
                  </a:moveTo>
                  <a:lnTo>
                    <a:pt x="0" y="537"/>
                  </a:lnTo>
                  <a:lnTo>
                    <a:pt x="537" y="53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062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Overview</a:t>
            </a:r>
            <a:endParaRPr dirty="0"/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 idx="2"/>
          </p:nvPr>
        </p:nvSpPr>
        <p:spPr>
          <a:xfrm>
            <a:off x="4047175" y="14743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8" name="Google Shape;17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5" r="18311"/>
          <a:stretch/>
        </p:blipFill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7351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Overview</a:t>
            </a:r>
            <a:endParaRPr dirty="0"/>
          </a:p>
        </p:txBody>
      </p:sp>
      <p:graphicFrame>
        <p:nvGraphicFramePr>
          <p:cNvPr id="144" name="Google Shape;144;p29"/>
          <p:cNvGraphicFramePr/>
          <p:nvPr>
            <p:extLst>
              <p:ext uri="{D42A27DB-BD31-4B8C-83A1-F6EECF244321}">
                <p14:modId xmlns:p14="http://schemas.microsoft.com/office/powerpoint/2010/main" val="3160077988"/>
              </p:ext>
            </p:extLst>
          </p:nvPr>
        </p:nvGraphicFramePr>
        <p:xfrm>
          <a:off x="720000" y="16148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{6FB4501D-B175-417C-B625-90A4D215F7F9}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Demographic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G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ender,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Usia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, 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endidikan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,  Status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Pernikahan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Limit Balance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Batas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kredit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nasabah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Repay Status (Apr-Sep)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Status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pembayaran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dari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A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pril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– 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S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eptember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Pay Amount (Apr-Sep)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Jumlah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pembayaran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dari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April - September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Bill Amount (Apr-Sep)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Nilai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tagihan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dari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bulan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April - September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Default Payment</a:t>
                      </a:r>
                      <a:endParaRPr sz="11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Nilai biner, 1 =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akan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gagal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bayar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; 0 =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tidak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gagal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Alegreya Sans"/>
                          <a:ea typeface="Alegreya Sans"/>
                          <a:cs typeface="Alegreya Sans"/>
                          <a:sym typeface="Alegreya Sans"/>
                        </a:rPr>
                        <a:t>bayar</a:t>
                      </a:r>
                      <a:endParaRPr sz="1000" dirty="0">
                        <a:solidFill>
                          <a:schemeClr val="dk1"/>
                        </a:solidFill>
                        <a:latin typeface="Alegreya Sans"/>
                        <a:ea typeface="Alegreya Sans"/>
                        <a:cs typeface="Alegreya Sans"/>
                        <a:sym typeface="Alegrey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Google Shape;145;p29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Berikut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kolom-kolom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awal</a:t>
            </a:r>
            <a:r>
              <a:rPr lang="en-US" sz="1200" dirty="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 di dataset </a:t>
            </a:r>
            <a:r>
              <a:rPr lang="en-US" sz="1200" dirty="0" err="1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ini</a:t>
            </a:r>
            <a:endParaRPr sz="1200" dirty="0">
              <a:solidFill>
                <a:schemeClr val="dk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Overview</a:t>
            </a:r>
            <a:endParaRPr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1CADE50-F099-EB88-263E-766149D0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7" y="1912045"/>
            <a:ext cx="3644718" cy="27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D5B3562-35CB-DD94-B8DA-C082AEA5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18" y="1912045"/>
            <a:ext cx="3999181" cy="27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6B80DD-E802-93BD-0D4F-DE03F0592397}"/>
              </a:ext>
            </a:extLst>
          </p:cNvPr>
          <p:cNvCxnSpPr>
            <a:cxnSpLocks/>
          </p:cNvCxnSpPr>
          <p:nvPr/>
        </p:nvCxnSpPr>
        <p:spPr>
          <a:xfrm>
            <a:off x="4310741" y="1668026"/>
            <a:ext cx="0" cy="31953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2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Overview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74BF24-D5D6-69FE-4DA0-0C2547AD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1928635"/>
            <a:ext cx="3858567" cy="21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229AB16-471B-3E10-6BA8-79DF0D83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51" y="1940646"/>
            <a:ext cx="3587262" cy="21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CCCF24-95BC-A4CC-E1ED-F545070319EB}"/>
              </a:ext>
            </a:extLst>
          </p:cNvPr>
          <p:cNvCxnSpPr>
            <a:cxnSpLocks/>
          </p:cNvCxnSpPr>
          <p:nvPr/>
        </p:nvCxnSpPr>
        <p:spPr>
          <a:xfrm>
            <a:off x="4572000" y="1587639"/>
            <a:ext cx="0" cy="31953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Overview</a:t>
            </a:r>
            <a:endParaRPr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CCCF24-95BC-A4CC-E1ED-F545070319EB}"/>
              </a:ext>
            </a:extLst>
          </p:cNvPr>
          <p:cNvCxnSpPr>
            <a:cxnSpLocks/>
          </p:cNvCxnSpPr>
          <p:nvPr/>
        </p:nvCxnSpPr>
        <p:spPr>
          <a:xfrm>
            <a:off x="4572000" y="1587639"/>
            <a:ext cx="0" cy="31953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C8E8C-99A0-9687-2496-4DB178BF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8" y="1948123"/>
            <a:ext cx="3954113" cy="22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543848-2CAB-8709-4B43-53AB990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7" y="1948123"/>
            <a:ext cx="3748035" cy="22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7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062600" cy="1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 idx="2"/>
          </p:nvPr>
        </p:nvSpPr>
        <p:spPr>
          <a:xfrm>
            <a:off x="4047175" y="14743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78" name="Google Shape;17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8305" r="18311"/>
          <a:stretch/>
        </p:blipFill>
        <p:spPr>
          <a:xfrm>
            <a:off x="1018025" y="913275"/>
            <a:ext cx="2760600" cy="33171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2289893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Privacy Software Pitch Deck by Slidesgo">
  <a:themeElements>
    <a:clrScheme name="Simple Light">
      <a:dk1>
        <a:srgbClr val="FFFFFF"/>
      </a:dk1>
      <a:lt1>
        <a:srgbClr val="0C1763"/>
      </a:lt1>
      <a:dk2>
        <a:srgbClr val="030619"/>
      </a:dk2>
      <a:lt2>
        <a:srgbClr val="00DFFC"/>
      </a:lt2>
      <a:accent1>
        <a:srgbClr val="00AEEF"/>
      </a:accent1>
      <a:accent2>
        <a:srgbClr val="0074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508</Words>
  <Application>Microsoft Macintosh PowerPoint</Application>
  <PresentationFormat>On-screen Show 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Bebas Neue</vt:lpstr>
      <vt:lpstr>Roboto</vt:lpstr>
      <vt:lpstr>Manrope</vt:lpstr>
      <vt:lpstr>Arial</vt:lpstr>
      <vt:lpstr>Alegreya Sans</vt:lpstr>
      <vt:lpstr>Nunito Light</vt:lpstr>
      <vt:lpstr>Data Privacy Software Pitch Deck by Slidesgo</vt:lpstr>
      <vt:lpstr>Credit Card  Clients Clustering with K-means</vt:lpstr>
      <vt:lpstr>Introduction</vt:lpstr>
      <vt:lpstr>Introduction</vt:lpstr>
      <vt:lpstr>Datasets Overview</vt:lpstr>
      <vt:lpstr>Datasets Overview</vt:lpstr>
      <vt:lpstr>Datasets Overview</vt:lpstr>
      <vt:lpstr>Datasets Overview</vt:lpstr>
      <vt:lpstr>Datasets Overview</vt:lpstr>
      <vt:lpstr>Feature Engineering</vt:lpstr>
      <vt:lpstr>Feature Engineering</vt:lpstr>
      <vt:lpstr>Exploratory Data Analysis </vt:lpstr>
      <vt:lpstr>EDA Deployment</vt:lpstr>
      <vt:lpstr>Conclusion  Business advice Development</vt:lpstr>
      <vt:lpstr>Conclusion</vt:lpstr>
      <vt:lpstr>Business Advice</vt:lpstr>
      <vt:lpstr>Next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Clients Clustering with K-means</dc:title>
  <cp:lastModifiedBy>Mitra Marona Putra Gurusinga</cp:lastModifiedBy>
  <cp:revision>4</cp:revision>
  <dcterms:modified xsi:type="dcterms:W3CDTF">2023-08-14T04:26:32Z</dcterms:modified>
</cp:coreProperties>
</file>