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8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o-RO" sz="1800" spc="-1" strike="noStrike">
                <a:latin typeface="Arial"/>
              </a:rPr>
              <a:t>Apasă pentru editare format text titlu</a:t>
            </a:r>
            <a:endParaRPr b="0" lang="ro-RO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latin typeface="Arial"/>
              </a:rPr>
              <a:t>Apasă pentru editare format text contur</a:t>
            </a:r>
            <a:endParaRPr b="0" lang="ro-RO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latin typeface="Arial"/>
              </a:rPr>
              <a:t>Al doilea nivel de schițare</a:t>
            </a:r>
            <a:endParaRPr b="0" lang="ro-RO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latin typeface="Arial"/>
              </a:rPr>
              <a:t>Al treilea nivel de schițare</a:t>
            </a:r>
            <a:endParaRPr b="0" lang="ro-RO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latin typeface="Arial"/>
              </a:rPr>
              <a:t>Al patrules nivel de schițare</a:t>
            </a:r>
            <a:endParaRPr b="0" lang="ro-RO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latin typeface="Arial"/>
              </a:rPr>
              <a:t>Al cincilea nivel de schițare</a:t>
            </a:r>
            <a:endParaRPr b="0" lang="ro-RO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latin typeface="Arial"/>
              </a:rPr>
              <a:t>Al șaselea nivel de schițare</a:t>
            </a:r>
            <a:endParaRPr b="0" lang="ro-RO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latin typeface="Arial"/>
              </a:rPr>
              <a:t>Al șaptelea nivel de schițare</a:t>
            </a:r>
            <a:endParaRPr b="0" lang="ro-RO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o-RO" sz="4400" spc="-1" strike="noStrike">
                <a:latin typeface="Arial"/>
              </a:rPr>
              <a:t>Apasă pentru editare format text titlu</a:t>
            </a:r>
            <a:endParaRPr b="0" lang="ro-RO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3200" spc="-1" strike="noStrike">
                <a:latin typeface="Arial"/>
              </a:rPr>
              <a:t>Apasă pentru editare format text contur</a:t>
            </a:r>
            <a:endParaRPr b="0" lang="ro-R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2800" spc="-1" strike="noStrike">
                <a:latin typeface="Arial"/>
              </a:rPr>
              <a:t>Al doilea nivel de schițare</a:t>
            </a:r>
            <a:endParaRPr b="0" lang="ro-R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latin typeface="Arial"/>
              </a:rPr>
              <a:t>Al treilea nivel de schițare</a:t>
            </a:r>
            <a:endParaRPr b="0" lang="ro-R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2000" spc="-1" strike="noStrike">
                <a:latin typeface="Arial"/>
              </a:rPr>
              <a:t>Al patrules nivel de schițare</a:t>
            </a:r>
            <a:endParaRPr b="0" lang="ro-R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cincilea nivel de schițare</a:t>
            </a:r>
            <a:endParaRPr b="0" lang="ro-R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șaselea nivel de schițare</a:t>
            </a:r>
            <a:endParaRPr b="0" lang="ro-R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șaptelea nivel de schițare</a:t>
            </a:r>
            <a:endParaRPr b="0" lang="ro-R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65240" y="1828800"/>
            <a:ext cx="8228520" cy="28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065240" y="4800600"/>
            <a:ext cx="82285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523160" y="1122840"/>
            <a:ext cx="9140760" cy="16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r>
              <a:rPr b="1" lang="en-US" sz="3600" spc="92" strike="noStrike">
                <a:solidFill>
                  <a:srgbClr val="ffffff"/>
                </a:solidFill>
                <a:latin typeface="Corbel"/>
              </a:rPr>
              <a:t>Documentation for</a:t>
            </a:r>
            <a:br/>
            <a:r>
              <a:rPr b="1" lang="en-US" sz="3600" spc="92" strike="noStrike">
                <a:solidFill>
                  <a:srgbClr val="ffffff"/>
                </a:solidFill>
                <a:latin typeface="Corbel"/>
              </a:rPr>
              <a:t>Pocket Plane App</a:t>
            </a:r>
            <a:br/>
            <a:r>
              <a:rPr b="1" lang="en-US" sz="3600" spc="92" strike="noStrike">
                <a:solidFill>
                  <a:srgbClr val="ffffff"/>
                </a:solidFill>
                <a:latin typeface="Corbel"/>
              </a:rPr>
              <a:t>Tests</a:t>
            </a:r>
            <a:br/>
            <a:endParaRPr b="0" lang="ro-RO" sz="36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250280" y="3270960"/>
            <a:ext cx="9143280" cy="29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Group Name: Echipa Racheta</a:t>
            </a:r>
            <a:endParaRPr b="0" lang="ro-RO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Barbu Mircea-Alexandru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CEN 3.1</a:t>
            </a:r>
            <a:endParaRPr b="0" lang="ro-RO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Efrem Ion-Ștefan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CEN 3.1</a:t>
            </a:r>
            <a:endParaRPr b="0" lang="ro-RO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Hagiu Teodora-Adriana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CEN 3.1</a:t>
            </a:r>
            <a:endParaRPr b="0" lang="ro-RO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Mitre Flavia-Antonia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</a:rPr>
              <a:t>CEN 3.1</a:t>
            </a:r>
            <a:endParaRPr b="0" lang="ro-RO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o-RO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Microsoft YaHei"/>
              </a:rPr>
              <a:t>Instructor: 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Microsoft YaHei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Microsoft YaHei"/>
              </a:rPr>
              <a:t>Stoica Spahiu Cosmin</a:t>
            </a:r>
            <a:endParaRPr b="0" lang="ro-RO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Microsoft YaHei"/>
              </a:rPr>
              <a:t>Course: 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Microsoft YaHei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Microsoft YaHei"/>
              </a:rPr>
              <a:t>	</a:t>
            </a: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Microsoft YaHei"/>
              </a:rPr>
              <a:t>Project II – Use of Databases</a:t>
            </a:r>
            <a:endParaRPr b="0" lang="ro-RO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o-RO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92" strike="noStrike">
                <a:solidFill>
                  <a:srgbClr val="ffffff"/>
                </a:solidFill>
                <a:latin typeface="Corbel"/>
                <a:ea typeface="Consolas"/>
              </a:rPr>
              <a:t>GetPlaneTypeById_Returns_PlaneTypeExists()</a:t>
            </a:r>
            <a:endParaRPr b="0" lang="ro-RO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GetPlaneTypeById method returns a result different than null, for an existing plane type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72000" y="2880000"/>
            <a:ext cx="7905960" cy="32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200" spc="92" strike="noStrike">
                <a:solidFill>
                  <a:srgbClr val="ffffff"/>
                </a:solidFill>
                <a:latin typeface="Corbel"/>
                <a:ea typeface="Consolas"/>
              </a:rPr>
              <a:t>GetPlaneTypeById_ThrowsEntityNotFound_PlaneTypeDoesntExist()</a:t>
            </a:r>
            <a:endParaRPr b="0" lang="ro-RO" sz="2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entity not found exception for a non existing plane type (an incorrect ID)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13680" y="2836080"/>
            <a:ext cx="7905960" cy="35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92" strike="noStrike">
                <a:solidFill>
                  <a:srgbClr val="ffffff"/>
                </a:solidFill>
                <a:latin typeface="Corbel"/>
                <a:ea typeface="Consolas"/>
              </a:rPr>
              <a:t>GetPlaneTypeById_ThrowsException_InvalidId()</a:t>
            </a:r>
            <a:endParaRPr b="0" lang="ro-RO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exception for the function GetPlaneTypeById, using an invalid ID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65000" y="3024000"/>
            <a:ext cx="8847000" cy="25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GetFlightByNO_ExistingFlightNo_ValidCollection()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returns a non null result for the method GetFlightByNO, for the given NO, that exists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32400" y="2736000"/>
            <a:ext cx="7239240" cy="372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GetFlightByNO_InexistentFlightNo_EmptyCollection()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GetFlightByNO method returns zero objects when the search is performed for a NO that does not correspond to any of the existing ones</a:t>
            </a:r>
            <a:endParaRPr b="0" lang="ro-RO" sz="2400" spc="-1" strike="noStrike">
              <a:latin typeface="Arial"/>
            </a:endParaRPr>
          </a:p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726560" y="3009960"/>
            <a:ext cx="7201080" cy="36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92" strike="noStrike">
                <a:solidFill>
                  <a:srgbClr val="ffffff"/>
                </a:solidFill>
                <a:latin typeface="Corbel"/>
                <a:ea typeface="Consolas"/>
              </a:rPr>
              <a:t>GetFlightByNO_NullFlightNo_ThrowsException()</a:t>
            </a:r>
            <a:endParaRPr b="0" lang="ro-RO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exception for the function GetFlightByNO, using a null parameter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718280" y="3168000"/>
            <a:ext cx="7137360" cy="24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400" spc="92" strike="noStrike">
                <a:solidFill>
                  <a:srgbClr val="ffffff"/>
                </a:solidFill>
                <a:latin typeface="Corbel"/>
                <a:ea typeface="Consolas"/>
              </a:rPr>
              <a:t>GetFlightByArrivalCity_ExistentArrivalCity_ValidCollection()</a:t>
            </a:r>
            <a:endParaRPr b="0" lang="ro-RO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returns a non null result for the method GetFlightByArrivalCity, for the given arrival city, that exists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800000" y="2923560"/>
            <a:ext cx="7632000" cy="38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400" spc="92" strike="noStrike">
                <a:solidFill>
                  <a:srgbClr val="ffffff"/>
                </a:solidFill>
                <a:latin typeface="Corbel"/>
                <a:ea typeface="Consolas"/>
              </a:rPr>
              <a:t>GetFlightByArrivalCity_InexistentArrivalCity_EmptyCollection()</a:t>
            </a:r>
            <a:endParaRPr b="0" lang="ro-RO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GetFlightBy</a:t>
            </a:r>
            <a:r>
              <a:rPr b="0" lang="en-US" sz="2400" spc="92" strike="noStrike">
                <a:solidFill>
                  <a:srgbClr val="ffffff"/>
                </a:solidFill>
                <a:latin typeface="Corbel"/>
                <a:ea typeface="Consolas"/>
              </a:rPr>
              <a:t>ArrivalCity</a:t>
            </a: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 method returns zero objects when the search is performed for an arrival city that does not correspond to any of the existing ones</a:t>
            </a:r>
            <a:endParaRPr b="0" lang="ro-RO" sz="2400" spc="-1" strike="noStrike">
              <a:latin typeface="Arial"/>
            </a:endParaRPr>
          </a:p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00000" y="3024000"/>
            <a:ext cx="7488000" cy="36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600" spc="92" strike="noStrike">
                <a:solidFill>
                  <a:srgbClr val="ffffff"/>
                </a:solidFill>
                <a:latin typeface="Corbel"/>
                <a:ea typeface="Consolas"/>
              </a:rPr>
              <a:t>GetFlightByArrivalCity_NullArrivalCity_ThrowsException()</a:t>
            </a:r>
            <a:endParaRPr b="0" lang="ro-RO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exception for the function GetFlightByArrivalCity, using a null parameter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792440" y="2834280"/>
            <a:ext cx="8066520" cy="263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GetFlightByDepCity_ExistentDepCity_ValidCollection()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returns a non null result for the method GetFlightByDepartureCity, for the given departure city, that exists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04320" y="2736000"/>
            <a:ext cx="719568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DejaVu Sans"/>
              </a:rPr>
              <a:t>Pocket Plane App Tests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2440" y="1905120"/>
            <a:ext cx="28519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Admins Service Tests</a:t>
            </a:r>
            <a:endParaRPr b="0" lang="ro-RO" sz="1800" spc="-1" strike="noStrike">
              <a:latin typeface="Arial"/>
            </a:endParaRPr>
          </a:p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Clients Service Tests</a:t>
            </a: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600" spc="92" strike="noStrike">
                <a:solidFill>
                  <a:srgbClr val="ffffff"/>
                </a:solidFill>
                <a:latin typeface="Corbel"/>
                <a:ea typeface="Consolas"/>
              </a:rPr>
              <a:t>GetFlightByDepCity_InexistentDepCity_EmptyCollection()</a:t>
            </a:r>
            <a:endParaRPr b="0" lang="ro-RO" sz="2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GetFlightByDepartureCity method returns zero objects when the search is performed for a departure city that does not correspond to any of the existing ones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69840" y="3096000"/>
            <a:ext cx="7274160" cy="375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GetFlightByDepCity_NullDepCity_ThrowsException()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exception for the function GetFlightByDepartureCity, using a null parameter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482120" y="3096000"/>
            <a:ext cx="8957880" cy="27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92" strike="noStrike">
                <a:solidFill>
                  <a:srgbClr val="ffffff"/>
                </a:solidFill>
                <a:latin typeface="Corbel"/>
                <a:ea typeface="DejaVu Sans"/>
              </a:rPr>
              <a:t>Clients Service Tests</a:t>
            </a:r>
            <a:endParaRPr b="0" lang="ro-RO" sz="4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Consolas"/>
              </a:rPr>
              <a:t>GetClientById_ThrowsException_InvalidId()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GetClientById method throws an entitiy not found exception for a client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756440" y="3240000"/>
            <a:ext cx="8323200" cy="25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600" spc="92" strike="noStrike">
                <a:solidFill>
                  <a:srgbClr val="ffffff"/>
                </a:solidFill>
                <a:latin typeface="Corbel"/>
                <a:ea typeface="Consolas"/>
              </a:rPr>
              <a:t>GetClientById_ThrowsEntityNotFound_ClientDoesntExist()</a:t>
            </a:r>
            <a:endParaRPr b="0" lang="ro-RO" sz="2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entity not found exception for the method GetClientById for a client with an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48800" y="2693160"/>
            <a:ext cx="8286840" cy="371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Consolas"/>
              </a:rPr>
              <a:t>GetClientById_Returns_ClientExists()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The test checks if the GetClientById method returns a non null result for an existing client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728000" y="2664000"/>
            <a:ext cx="8382240" cy="350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Consolas"/>
              </a:rPr>
              <a:t>GetReservations()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GetReservations method returns a result different than null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872000" y="3152160"/>
            <a:ext cx="8504280" cy="203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GetReservations_ThrowsNullReferenceException()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returns a null reference exception for using the GetReservations method with an invalid client service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872000" y="3045240"/>
            <a:ext cx="7221240" cy="26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ClientEditAccount_ClientDoesntExist()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returns a null reference exception for using the EditAccount method for a client that has no account yet</a:t>
            </a:r>
            <a:endParaRPr b="0" lang="ro-RO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872000" y="2808000"/>
            <a:ext cx="7229520" cy="35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BuyTicket_Returns_FlightExists()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returns a non null result when searching a certain flight to buy ticket to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872000" y="2964600"/>
            <a:ext cx="3095640" cy="337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92" strike="noStrike">
                <a:solidFill>
                  <a:srgbClr val="ffffff"/>
                </a:solidFill>
                <a:latin typeface="Corbel"/>
                <a:ea typeface="DejaVu Sans"/>
              </a:rPr>
              <a:t>Admins Service Tests</a:t>
            </a:r>
            <a:endParaRPr b="0" lang="ro-RO" sz="4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92" strike="noStrike">
                <a:solidFill>
                  <a:srgbClr val="ffffff"/>
                </a:solidFill>
                <a:latin typeface="Corbel"/>
                <a:ea typeface="Consolas"/>
              </a:rPr>
              <a:t>BuyTicket_Returns_Flight_Doesnt_Exist()</a:t>
            </a:r>
            <a:endParaRPr b="0" lang="ro-RO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entity not found exception when searching a certain flight to buy ticket to, but the flight ID doesn’t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802880" y="2790000"/>
            <a:ext cx="3452760" cy="390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Consolas"/>
              </a:rPr>
              <a:t>GetAdminById_ThrowsException_InvalidId()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GetAdminById method throws an entitiy not found exception for an admin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716120" y="3024000"/>
            <a:ext cx="9515520" cy="28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600" spc="92" strike="noStrike">
                <a:solidFill>
                  <a:srgbClr val="ffffff"/>
                </a:solidFill>
                <a:latin typeface="Corbel"/>
                <a:ea typeface="Consolas"/>
              </a:rPr>
              <a:t>GetAdminById_ThrowsEntityNotFound_AdminDoesntExist()</a:t>
            </a:r>
            <a:endParaRPr b="0" lang="ro-RO" sz="2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entity not found exception for the method GetAdminById for an admin with an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944000" y="3024000"/>
            <a:ext cx="7248600" cy="31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Consolas"/>
              </a:rPr>
              <a:t>GetAdminById_Returns_AdminExists()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The test checks if the GetAdminById method returns a non null result for an existing admin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00000" y="3024000"/>
            <a:ext cx="7363080" cy="31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Consolas"/>
              </a:rPr>
              <a:t>GetFlightById_Returns_FlightExists()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checks if the GetFlightById method returns a result different than null, for an existing flight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872000" y="2952000"/>
            <a:ext cx="7305840" cy="30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600" spc="92" strike="noStrike">
                <a:solidFill>
                  <a:srgbClr val="ffffff"/>
                </a:solidFill>
                <a:latin typeface="Corbel"/>
                <a:ea typeface="Consolas"/>
              </a:rPr>
              <a:t>GetFlightById_ThrowsEntityNotFound_FlightDoesntExist()</a:t>
            </a:r>
            <a:endParaRPr b="0" lang="ro-RO" sz="2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entity not found exception for a non existing flight (an incorrect ID)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00000" y="2952000"/>
            <a:ext cx="7305840" cy="336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22440" y="380880"/>
            <a:ext cx="9142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2" strike="noStrike">
                <a:solidFill>
                  <a:srgbClr val="ffffff"/>
                </a:solidFill>
                <a:latin typeface="Corbel"/>
                <a:ea typeface="Consolas"/>
              </a:rPr>
              <a:t>GetFlightById_ThrowsException_InvalidId()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22440" y="1905120"/>
            <a:ext cx="91332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48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  <a:ea typeface="DejaVu Sans"/>
              </a:rPr>
              <a:t>This test throws an exception for the function GetFlightById, using an invalid ID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514880" y="2957760"/>
            <a:ext cx="9429120" cy="265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LibreOffice/6.4.2.2$Windows_X86_64 LibreOffice_project/4e471d8c02c9c90f512f7f9ead8875b57fcb1ec3</Application>
  <Words>93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2020-05-18T17:32:56Z</dcterms:created>
  <dc:creator/>
  <dc:description/>
  <dc:language>ro-RO</dc:language>
  <cp:lastModifiedBy/>
  <dcterms:modified xsi:type="dcterms:W3CDTF">2020-05-21T18:16:54Z</dcterms:modified>
  <cp:revision>266</cp:revision>
  <dc:subject/>
  <dc:title>Title 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Particularizare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