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hurdmitr@rambler.ru" userId="49f9e30dbdcd9cd3" providerId="LiveId" clId="{81811019-375F-40F0-8DEF-C8591CC60FA1}"/>
    <pc:docChg chg="custSel modSld">
      <pc:chgData name="koshurdmitr@rambler.ru" userId="49f9e30dbdcd9cd3" providerId="LiveId" clId="{81811019-375F-40F0-8DEF-C8591CC60FA1}" dt="2022-11-11T17:06:10.114" v="85" actId="1076"/>
      <pc:docMkLst>
        <pc:docMk/>
      </pc:docMkLst>
      <pc:sldChg chg="addSp modSp mod">
        <pc:chgData name="koshurdmitr@rambler.ru" userId="49f9e30dbdcd9cd3" providerId="LiveId" clId="{81811019-375F-40F0-8DEF-C8591CC60FA1}" dt="2022-11-11T16:53:48.571" v="60" actId="14100"/>
        <pc:sldMkLst>
          <pc:docMk/>
          <pc:sldMk cId="0" sldId="258"/>
        </pc:sldMkLst>
        <pc:picChg chg="add mod">
          <ac:chgData name="koshurdmitr@rambler.ru" userId="49f9e30dbdcd9cd3" providerId="LiveId" clId="{81811019-375F-40F0-8DEF-C8591CC60FA1}" dt="2022-11-11T16:53:44.835" v="58" actId="14100"/>
          <ac:picMkLst>
            <pc:docMk/>
            <pc:sldMk cId="0" sldId="258"/>
            <ac:picMk id="3" creationId="{B6BBC70A-9909-CBDD-C067-1AA24BAA5593}"/>
          </ac:picMkLst>
        </pc:picChg>
        <pc:picChg chg="add mod">
          <ac:chgData name="koshurdmitr@rambler.ru" userId="49f9e30dbdcd9cd3" providerId="LiveId" clId="{81811019-375F-40F0-8DEF-C8591CC60FA1}" dt="2022-11-11T16:53:48.571" v="60" actId="14100"/>
          <ac:picMkLst>
            <pc:docMk/>
            <pc:sldMk cId="0" sldId="258"/>
            <ac:picMk id="5" creationId="{618C63C9-060E-CF99-91BF-C230ABC1BF77}"/>
          </ac:picMkLst>
        </pc:picChg>
        <pc:picChg chg="mod">
          <ac:chgData name="koshurdmitr@rambler.ru" userId="49f9e30dbdcd9cd3" providerId="LiveId" clId="{81811019-375F-40F0-8DEF-C8591CC60FA1}" dt="2022-11-11T16:52:59.971" v="53" actId="1076"/>
          <ac:picMkLst>
            <pc:docMk/>
            <pc:sldMk cId="0" sldId="258"/>
            <ac:picMk id="132" creationId="{00000000-0000-0000-0000-000000000000}"/>
          </ac:picMkLst>
        </pc:picChg>
      </pc:sldChg>
      <pc:sldChg chg="modSp mod">
        <pc:chgData name="koshurdmitr@rambler.ru" userId="49f9e30dbdcd9cd3" providerId="LiveId" clId="{81811019-375F-40F0-8DEF-C8591CC60FA1}" dt="2022-11-11T16:49:14.379" v="47" actId="1076"/>
        <pc:sldMkLst>
          <pc:docMk/>
          <pc:sldMk cId="0" sldId="259"/>
        </pc:sldMkLst>
        <pc:spChg chg="mod">
          <ac:chgData name="koshurdmitr@rambler.ru" userId="49f9e30dbdcd9cd3" providerId="LiveId" clId="{81811019-375F-40F0-8DEF-C8591CC60FA1}" dt="2022-11-11T16:48:48.140" v="44" actId="1076"/>
          <ac:spMkLst>
            <pc:docMk/>
            <pc:sldMk cId="0" sldId="259"/>
            <ac:spMk id="139" creationId="{00000000-0000-0000-0000-000000000000}"/>
          </ac:spMkLst>
        </pc:spChg>
        <pc:spChg chg="mod">
          <ac:chgData name="koshurdmitr@rambler.ru" userId="49f9e30dbdcd9cd3" providerId="LiveId" clId="{81811019-375F-40F0-8DEF-C8591CC60FA1}" dt="2022-11-11T16:48:21.574" v="41" actId="122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koshurdmitr@rambler.ru" userId="49f9e30dbdcd9cd3" providerId="LiveId" clId="{81811019-375F-40F0-8DEF-C8591CC60FA1}" dt="2022-11-11T16:49:14.379" v="47" actId="1076"/>
          <ac:spMkLst>
            <pc:docMk/>
            <pc:sldMk cId="0" sldId="259"/>
            <ac:spMk id="141" creationId="{00000000-0000-0000-0000-000000000000}"/>
          </ac:spMkLst>
        </pc:spChg>
      </pc:sldChg>
      <pc:sldChg chg="modSp mod">
        <pc:chgData name="koshurdmitr@rambler.ru" userId="49f9e30dbdcd9cd3" providerId="LiveId" clId="{81811019-375F-40F0-8DEF-C8591CC60FA1}" dt="2022-11-11T16:59:49.938" v="76" actId="14100"/>
        <pc:sldMkLst>
          <pc:docMk/>
          <pc:sldMk cId="0" sldId="262"/>
        </pc:sldMkLst>
        <pc:picChg chg="mod">
          <ac:chgData name="koshurdmitr@rambler.ru" userId="49f9e30dbdcd9cd3" providerId="LiveId" clId="{81811019-375F-40F0-8DEF-C8591CC60FA1}" dt="2022-11-11T16:59:49.938" v="76" actId="14100"/>
          <ac:picMkLst>
            <pc:docMk/>
            <pc:sldMk cId="0" sldId="262"/>
            <ac:picMk id="159" creationId="{00000000-0000-0000-0000-000000000000}"/>
          </ac:picMkLst>
        </pc:picChg>
      </pc:sldChg>
      <pc:sldChg chg="modSp mod">
        <pc:chgData name="koshurdmitr@rambler.ru" userId="49f9e30dbdcd9cd3" providerId="LiveId" clId="{81811019-375F-40F0-8DEF-C8591CC60FA1}" dt="2022-11-11T16:59:44.370" v="75" actId="14100"/>
        <pc:sldMkLst>
          <pc:docMk/>
          <pc:sldMk cId="0" sldId="263"/>
        </pc:sldMkLst>
        <pc:picChg chg="mod">
          <ac:chgData name="koshurdmitr@rambler.ru" userId="49f9e30dbdcd9cd3" providerId="LiveId" clId="{81811019-375F-40F0-8DEF-C8591CC60FA1}" dt="2022-11-11T16:59:44.370" v="75" actId="14100"/>
          <ac:picMkLst>
            <pc:docMk/>
            <pc:sldMk cId="0" sldId="263"/>
            <ac:picMk id="164" creationId="{00000000-0000-0000-0000-000000000000}"/>
          </ac:picMkLst>
        </pc:picChg>
      </pc:sldChg>
      <pc:sldChg chg="addSp delSp modSp mod">
        <pc:chgData name="koshurdmitr@rambler.ru" userId="49f9e30dbdcd9cd3" providerId="LiveId" clId="{81811019-375F-40F0-8DEF-C8591CC60FA1}" dt="2022-11-11T16:59:33.554" v="74" actId="1076"/>
        <pc:sldMkLst>
          <pc:docMk/>
          <pc:sldMk cId="0" sldId="264"/>
        </pc:sldMkLst>
        <pc:picChg chg="add mod modCrop">
          <ac:chgData name="koshurdmitr@rambler.ru" userId="49f9e30dbdcd9cd3" providerId="LiveId" clId="{81811019-375F-40F0-8DEF-C8591CC60FA1}" dt="2022-11-11T16:59:29.611" v="73" actId="14100"/>
          <ac:picMkLst>
            <pc:docMk/>
            <pc:sldMk cId="0" sldId="264"/>
            <ac:picMk id="3" creationId="{AE6007A2-FECF-50DE-1374-9D76115ADFDB}"/>
          </ac:picMkLst>
        </pc:picChg>
        <pc:picChg chg="add mod">
          <ac:chgData name="koshurdmitr@rambler.ru" userId="49f9e30dbdcd9cd3" providerId="LiveId" clId="{81811019-375F-40F0-8DEF-C8591CC60FA1}" dt="2022-11-11T16:59:33.554" v="74" actId="1076"/>
          <ac:picMkLst>
            <pc:docMk/>
            <pc:sldMk cId="0" sldId="264"/>
            <ac:picMk id="5" creationId="{37D55700-EF87-DE26-67AA-BE5926BF0E4D}"/>
          </ac:picMkLst>
        </pc:picChg>
        <pc:picChg chg="del">
          <ac:chgData name="koshurdmitr@rambler.ru" userId="49f9e30dbdcd9cd3" providerId="LiveId" clId="{81811019-375F-40F0-8DEF-C8591CC60FA1}" dt="2022-11-11T16:57:45.401" v="61" actId="478"/>
          <ac:picMkLst>
            <pc:docMk/>
            <pc:sldMk cId="0" sldId="264"/>
            <ac:picMk id="169" creationId="{00000000-0000-0000-0000-000000000000}"/>
          </ac:picMkLst>
        </pc:picChg>
      </pc:sldChg>
      <pc:sldChg chg="addSp delSp modSp mod">
        <pc:chgData name="koshurdmitr@rambler.ru" userId="49f9e30dbdcd9cd3" providerId="LiveId" clId="{81811019-375F-40F0-8DEF-C8591CC60FA1}" dt="2022-11-11T17:05:21.042" v="83" actId="1076"/>
        <pc:sldMkLst>
          <pc:docMk/>
          <pc:sldMk cId="0" sldId="265"/>
        </pc:sldMkLst>
        <pc:picChg chg="add mod">
          <ac:chgData name="koshurdmitr@rambler.ru" userId="49f9e30dbdcd9cd3" providerId="LiveId" clId="{81811019-375F-40F0-8DEF-C8591CC60FA1}" dt="2022-11-11T17:02:08.298" v="81" actId="14100"/>
          <ac:picMkLst>
            <pc:docMk/>
            <pc:sldMk cId="0" sldId="265"/>
            <ac:picMk id="3" creationId="{DF51E684-8CEB-B073-5B50-C0BEB6502F14}"/>
          </ac:picMkLst>
        </pc:picChg>
        <pc:picChg chg="add mod">
          <ac:chgData name="koshurdmitr@rambler.ru" userId="49f9e30dbdcd9cd3" providerId="LiveId" clId="{81811019-375F-40F0-8DEF-C8591CC60FA1}" dt="2022-11-11T17:05:21.042" v="83" actId="1076"/>
          <ac:picMkLst>
            <pc:docMk/>
            <pc:sldMk cId="0" sldId="265"/>
            <ac:picMk id="5" creationId="{4898CEED-F9FC-DA66-B2ED-7B004CB1458D}"/>
          </ac:picMkLst>
        </pc:picChg>
        <pc:picChg chg="del">
          <ac:chgData name="koshurdmitr@rambler.ru" userId="49f9e30dbdcd9cd3" providerId="LiveId" clId="{81811019-375F-40F0-8DEF-C8591CC60FA1}" dt="2022-11-11T17:01:59.092" v="77" actId="478"/>
          <ac:picMkLst>
            <pc:docMk/>
            <pc:sldMk cId="0" sldId="265"/>
            <ac:picMk id="174" creationId="{00000000-0000-0000-0000-000000000000}"/>
          </ac:picMkLst>
        </pc:picChg>
      </pc:sldChg>
      <pc:sldChg chg="modSp mod">
        <pc:chgData name="koshurdmitr@rambler.ru" userId="49f9e30dbdcd9cd3" providerId="LiveId" clId="{81811019-375F-40F0-8DEF-C8591CC60FA1}" dt="2022-11-11T17:06:10.114" v="85" actId="1076"/>
        <pc:sldMkLst>
          <pc:docMk/>
          <pc:sldMk cId="0" sldId="270"/>
        </pc:sldMkLst>
        <pc:spChg chg="mod">
          <ac:chgData name="koshurdmitr@rambler.ru" userId="49f9e30dbdcd9cd3" providerId="LiveId" clId="{81811019-375F-40F0-8DEF-C8591CC60FA1}" dt="2022-11-11T17:06:05.107" v="84" actId="1076"/>
          <ac:spMkLst>
            <pc:docMk/>
            <pc:sldMk cId="0" sldId="270"/>
            <ac:spMk id="218" creationId="{00000000-0000-0000-0000-000000000000}"/>
          </ac:spMkLst>
        </pc:spChg>
        <pc:spChg chg="mod">
          <ac:chgData name="koshurdmitr@rambler.ru" userId="49f9e30dbdcd9cd3" providerId="LiveId" clId="{81811019-375F-40F0-8DEF-C8591CC60FA1}" dt="2022-11-11T17:06:10.114" v="85" actId="1076"/>
          <ac:spMkLst>
            <pc:docMk/>
            <pc:sldMk cId="0" sldId="270"/>
            <ac:spMk id="219" creationId="{00000000-0000-0000-0000-000000000000}"/>
          </ac:spMkLst>
        </pc:spChg>
      </pc:sldChg>
      <pc:sldChg chg="addSp delSp modSp mod">
        <pc:chgData name="koshurdmitr@rambler.ru" userId="49f9e30dbdcd9cd3" providerId="LiveId" clId="{81811019-375F-40F0-8DEF-C8591CC60FA1}" dt="2022-11-11T16:22:40.861" v="21" actId="14100"/>
        <pc:sldMkLst>
          <pc:docMk/>
          <pc:sldMk cId="0" sldId="271"/>
        </pc:sldMkLst>
        <pc:picChg chg="add del mod">
          <ac:chgData name="koshurdmitr@rambler.ru" userId="49f9e30dbdcd9cd3" providerId="LiveId" clId="{81811019-375F-40F0-8DEF-C8591CC60FA1}" dt="2022-11-11T16:19:11.492" v="9" actId="478"/>
          <ac:picMkLst>
            <pc:docMk/>
            <pc:sldMk cId="0" sldId="271"/>
            <ac:picMk id="3" creationId="{58C33508-E9EC-679B-8CFB-CBD65B224B1F}"/>
          </ac:picMkLst>
        </pc:picChg>
        <pc:picChg chg="add del mod ord">
          <ac:chgData name="koshurdmitr@rambler.ru" userId="49f9e30dbdcd9cd3" providerId="LiveId" clId="{81811019-375F-40F0-8DEF-C8591CC60FA1}" dt="2022-11-11T16:21:32.207" v="14" actId="478"/>
          <ac:picMkLst>
            <pc:docMk/>
            <pc:sldMk cId="0" sldId="271"/>
            <ac:picMk id="5" creationId="{84B2DC04-5238-6FA9-921E-575143A3F7C0}"/>
          </ac:picMkLst>
        </pc:picChg>
        <pc:picChg chg="add mod">
          <ac:chgData name="koshurdmitr@rambler.ru" userId="49f9e30dbdcd9cd3" providerId="LiveId" clId="{81811019-375F-40F0-8DEF-C8591CC60FA1}" dt="2022-11-11T16:20:25.389" v="11" actId="1076"/>
          <ac:picMkLst>
            <pc:docMk/>
            <pc:sldMk cId="0" sldId="271"/>
            <ac:picMk id="7" creationId="{E26A77C2-387F-E26B-C5E2-E93F291C8942}"/>
          </ac:picMkLst>
        </pc:picChg>
        <pc:picChg chg="add mod">
          <ac:chgData name="koshurdmitr@rambler.ru" userId="49f9e30dbdcd9cd3" providerId="LiveId" clId="{81811019-375F-40F0-8DEF-C8591CC60FA1}" dt="2022-11-11T16:22:40.861" v="21" actId="14100"/>
          <ac:picMkLst>
            <pc:docMk/>
            <pc:sldMk cId="0" sldId="271"/>
            <ac:picMk id="9" creationId="{D21E3478-8603-FA6A-2A91-E86DABC6EDA3}"/>
          </ac:picMkLst>
        </pc:picChg>
        <pc:picChg chg="del">
          <ac:chgData name="koshurdmitr@rambler.ru" userId="49f9e30dbdcd9cd3" providerId="LiveId" clId="{81811019-375F-40F0-8DEF-C8591CC60FA1}" dt="2022-11-11T16:07:26.072" v="0" actId="478"/>
          <ac:picMkLst>
            <pc:docMk/>
            <pc:sldMk cId="0" sldId="271"/>
            <ac:picMk id="223" creationId="{00000000-0000-0000-0000-000000000000}"/>
          </ac:picMkLst>
        </pc:picChg>
      </pc:sldChg>
      <pc:sldChg chg="addSp delSp modSp mod">
        <pc:chgData name="koshurdmitr@rambler.ru" userId="49f9e30dbdcd9cd3" providerId="LiveId" clId="{81811019-375F-40F0-8DEF-C8591CC60FA1}" dt="2022-11-11T16:45:19.564" v="25" actId="14100"/>
        <pc:sldMkLst>
          <pc:docMk/>
          <pc:sldMk cId="0" sldId="272"/>
        </pc:sldMkLst>
        <pc:picChg chg="add mod">
          <ac:chgData name="koshurdmitr@rambler.ru" userId="49f9e30dbdcd9cd3" providerId="LiveId" clId="{81811019-375F-40F0-8DEF-C8591CC60FA1}" dt="2022-11-11T16:45:19.564" v="25" actId="14100"/>
          <ac:picMkLst>
            <pc:docMk/>
            <pc:sldMk cId="0" sldId="272"/>
            <ac:picMk id="3" creationId="{04F75646-40A1-3D5D-99AC-FCCA72ACBAAB}"/>
          </ac:picMkLst>
        </pc:picChg>
        <pc:picChg chg="del">
          <ac:chgData name="koshurdmitr@rambler.ru" userId="49f9e30dbdcd9cd3" providerId="LiveId" clId="{81811019-375F-40F0-8DEF-C8591CC60FA1}" dt="2022-11-11T16:44:38.816" v="22" actId="478"/>
          <ac:picMkLst>
            <pc:docMk/>
            <pc:sldMk cId="0" sldId="272"/>
            <ac:picMk id="23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4"/>
          <p:cNvPicPr/>
          <p:nvPr/>
        </p:nvPicPr>
        <p:blipFill>
          <a:blip r:embed="rId15"/>
          <a:stretch/>
        </p:blipFill>
        <p:spPr>
          <a:xfrm>
            <a:off x="9582480" y="6278760"/>
            <a:ext cx="1940400" cy="4460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3;p5"/>
          <p:cNvPicPr/>
          <p:nvPr/>
        </p:nvPicPr>
        <p:blipFill>
          <a:blip r:embed="rId16"/>
          <a:stretch/>
        </p:blipFill>
        <p:spPr>
          <a:xfrm>
            <a:off x="694440" y="624960"/>
            <a:ext cx="9501840" cy="4705560"/>
          </a:xfrm>
          <a:prstGeom prst="rect">
            <a:avLst/>
          </a:prstGeom>
          <a:ln>
            <a:noFill/>
          </a:ln>
        </p:spPr>
      </p:pic>
      <p:pic>
        <p:nvPicPr>
          <p:cNvPr id="2" name="Google Shape;14;p5"/>
          <p:cNvPicPr/>
          <p:nvPr/>
        </p:nvPicPr>
        <p:blipFill>
          <a:blip r:embed="rId17"/>
          <a:stretch/>
        </p:blipFill>
        <p:spPr>
          <a:xfrm>
            <a:off x="7122240" y="591480"/>
            <a:ext cx="3990240" cy="9334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4"/>
          <p:cNvPicPr/>
          <p:nvPr/>
        </p:nvPicPr>
        <p:blipFill>
          <a:blip r:embed="rId14"/>
          <a:stretch/>
        </p:blipFill>
        <p:spPr>
          <a:xfrm>
            <a:off x="9582480" y="6278760"/>
            <a:ext cx="1940400" cy="446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9;p4"/>
          <p:cNvPicPr/>
          <p:nvPr/>
        </p:nvPicPr>
        <p:blipFill>
          <a:blip r:embed="rId14"/>
          <a:stretch/>
        </p:blipFill>
        <p:spPr>
          <a:xfrm>
            <a:off x="9582480" y="6278760"/>
            <a:ext cx="1940400" cy="446040"/>
          </a:xfrm>
          <a:prstGeom prst="rect">
            <a:avLst/>
          </a:prstGeom>
          <a:ln>
            <a:noFill/>
          </a:ln>
        </p:spPr>
      </p:pic>
      <p:pic>
        <p:nvPicPr>
          <p:cNvPr id="81" name="Google Shape;21;p7"/>
          <p:cNvPicPr/>
          <p:nvPr/>
        </p:nvPicPr>
        <p:blipFill>
          <a:blip r:embed="rId15"/>
          <a:stretch/>
        </p:blipFill>
        <p:spPr>
          <a:xfrm>
            <a:off x="4485240" y="188640"/>
            <a:ext cx="3807000" cy="27860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 rot="10800000">
            <a:off x="3033720" y="3136680"/>
            <a:ext cx="638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 rot="10800000">
            <a:off x="3032280" y="3139200"/>
            <a:ext cx="360" cy="29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 rot="10800000">
            <a:off x="3033720" y="6076440"/>
            <a:ext cx="1912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edu@bmstu.ru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78200" y="804240"/>
            <a:ext cx="9118080" cy="365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2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ВЫПУСКНАЯ КВАЛИФИКАЦИОННАЯ РАБОТА</a:t>
            </a:r>
            <a:br/>
            <a:r>
              <a:rPr lang="ru-RU" sz="18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по курсу</a:t>
            </a:r>
            <a:br/>
            <a:r>
              <a:rPr lang="ru-RU" sz="18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«Data Science»</a:t>
            </a:r>
            <a:br/>
            <a:r>
              <a:rPr lang="ru-RU" sz="18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 </a:t>
            </a:r>
            <a:r>
              <a:rPr lang="ru-RU" sz="2400" b="1" strike="noStrike" spc="-1">
                <a:solidFill>
                  <a:srgbClr val="FFFFFF"/>
                </a:solidFill>
                <a:latin typeface="Times New Roman"/>
                <a:ea typeface="Calibri"/>
              </a:rPr>
              <a:t>Тема:</a:t>
            </a:r>
            <a:r>
              <a:rPr lang="ru-RU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 «</a:t>
            </a:r>
            <a:r>
              <a:rPr lang="ru-RU" sz="2400" b="1" strike="noStrike" spc="-1">
                <a:solidFill>
                  <a:srgbClr val="FFFFFF"/>
                </a:solidFill>
                <a:latin typeface="Times New Roman"/>
                <a:ea typeface="Calibri"/>
              </a:rPr>
              <a:t>Прогнозирование конечных свойств новых материалов </a:t>
            </a:r>
            <a:br/>
            <a:r>
              <a:rPr lang="ru-RU" sz="2400" b="1" strike="noStrike" spc="-1">
                <a:solidFill>
                  <a:srgbClr val="FFFFFF"/>
                </a:solidFill>
                <a:latin typeface="Times New Roman"/>
                <a:ea typeface="Calibri"/>
              </a:rPr>
              <a:t>(композиционных материалов)»</a:t>
            </a:r>
            <a:br/>
            <a:endParaRPr lang="ru-RU" sz="2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78200" y="4673880"/>
            <a:ext cx="911808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ru-RU" sz="2800" b="0" strike="noStrike" spc="-1">
                <a:solidFill>
                  <a:srgbClr val="FFFFFF"/>
                </a:solidFill>
                <a:latin typeface="Open Sans"/>
                <a:ea typeface="Open Sans"/>
              </a:rPr>
              <a:t>Слушатель: Кошурников Д.С.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0E5DAB"/>
                </a:solidFill>
                <a:latin typeface="Open Sans"/>
                <a:ea typeface="Open Sans"/>
              </a:rPr>
              <a:t>Гистограммы распределения признаков после стандартизации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7012BFDB-45BE-4F0B-8964-4CA957EE420B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10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73" name="Рисунок 3"/>
          <p:cNvPicPr/>
          <p:nvPr/>
        </p:nvPicPr>
        <p:blipFill>
          <a:blip r:embed="rId2"/>
          <a:stretch/>
        </p:blipFill>
        <p:spPr>
          <a:xfrm>
            <a:off x="291600" y="857520"/>
            <a:ext cx="6004440" cy="586728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51E684-8CEB-B073-5B50-C0BEB650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73" y="857520"/>
            <a:ext cx="5637675" cy="19428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8CEED-F9FC-DA66-B2ED-7B004CB14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173" y="2996105"/>
            <a:ext cx="4168501" cy="632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Машинное обучение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A978077E-AD4E-4124-B3C1-0ACC0BC60E35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11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965880" y="1081440"/>
            <a:ext cx="10442520" cy="52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Разделение датасета на обучающую (70% данных) и тестовую (30% данных) выборки: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Методы машинного обучения: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 опорных векторов (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Support Vector Regression)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Метод случайного леса (Random Forest Regression)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Множественная линейная регрессия (Linear Regression)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 К ближайших соседей 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(К-Nearest Neighbors)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179" name="Рисунок 173"/>
          <p:cNvPicPr/>
          <p:nvPr/>
        </p:nvPicPr>
        <p:blipFill>
          <a:blip r:embed="rId2"/>
          <a:stretch/>
        </p:blipFill>
        <p:spPr>
          <a:xfrm>
            <a:off x="1086840" y="1476360"/>
            <a:ext cx="9171000" cy="12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200" b="0" strike="noStrike" spc="-1">
                <a:solidFill>
                  <a:srgbClr val="0E5DAB"/>
                </a:solidFill>
                <a:latin typeface="Open Sans"/>
                <a:ea typeface="Open Sans"/>
              </a:rPr>
              <a:t>Реальные и прогнозные значения на тестовой выборке (прочность при растяжении)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 rot="11400">
            <a:off x="342360" y="108972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91AB307-9CE4-4BDC-AB49-09E8065B630F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12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83" name="Рисунок 160"/>
          <p:cNvPicPr/>
          <p:nvPr/>
        </p:nvPicPr>
        <p:blipFill>
          <a:blip r:embed="rId2"/>
          <a:stretch/>
        </p:blipFill>
        <p:spPr>
          <a:xfrm>
            <a:off x="432000" y="1081440"/>
            <a:ext cx="3599280" cy="2533320"/>
          </a:xfrm>
          <a:prstGeom prst="rect">
            <a:avLst/>
          </a:prstGeom>
          <a:ln>
            <a:noFill/>
          </a:ln>
        </p:spPr>
      </p:pic>
      <p:pic>
        <p:nvPicPr>
          <p:cNvPr id="184" name="Рисунок 161"/>
          <p:cNvPicPr/>
          <p:nvPr/>
        </p:nvPicPr>
        <p:blipFill>
          <a:blip r:embed="rId3"/>
          <a:stretch/>
        </p:blipFill>
        <p:spPr>
          <a:xfrm>
            <a:off x="3960000" y="1081440"/>
            <a:ext cx="3599280" cy="2582280"/>
          </a:xfrm>
          <a:prstGeom prst="rect">
            <a:avLst/>
          </a:prstGeom>
          <a:ln>
            <a:noFill/>
          </a:ln>
        </p:spPr>
      </p:pic>
      <p:pic>
        <p:nvPicPr>
          <p:cNvPr id="185" name="Рисунок 162"/>
          <p:cNvPicPr/>
          <p:nvPr/>
        </p:nvPicPr>
        <p:blipFill>
          <a:blip r:embed="rId4"/>
          <a:stretch/>
        </p:blipFill>
        <p:spPr>
          <a:xfrm>
            <a:off x="432720" y="3600000"/>
            <a:ext cx="3670560" cy="2563920"/>
          </a:xfrm>
          <a:prstGeom prst="rect">
            <a:avLst/>
          </a:prstGeom>
          <a:ln>
            <a:noFill/>
          </a:ln>
        </p:spPr>
      </p:pic>
      <p:pic>
        <p:nvPicPr>
          <p:cNvPr id="186" name="Рисунок 163"/>
          <p:cNvPicPr/>
          <p:nvPr/>
        </p:nvPicPr>
        <p:blipFill>
          <a:blip r:embed="rId5"/>
          <a:stretch/>
        </p:blipFill>
        <p:spPr>
          <a:xfrm>
            <a:off x="3951720" y="3664080"/>
            <a:ext cx="3612960" cy="2512080"/>
          </a:xfrm>
          <a:prstGeom prst="rect">
            <a:avLst/>
          </a:prstGeom>
          <a:ln>
            <a:noFill/>
          </a:ln>
        </p:spPr>
      </p:pic>
      <p:pic>
        <p:nvPicPr>
          <p:cNvPr id="187" name="Рисунок 164"/>
          <p:cNvPicPr/>
          <p:nvPr/>
        </p:nvPicPr>
        <p:blipFill>
          <a:blip r:embed="rId6"/>
          <a:stretch/>
        </p:blipFill>
        <p:spPr>
          <a:xfrm>
            <a:off x="7616160" y="3956040"/>
            <a:ext cx="4047120" cy="2246760"/>
          </a:xfrm>
          <a:prstGeom prst="rect">
            <a:avLst/>
          </a:prstGeom>
          <a:ln>
            <a:noFill/>
          </a:ln>
        </p:spPr>
      </p:pic>
      <p:pic>
        <p:nvPicPr>
          <p:cNvPr id="188" name="Рисунок 165"/>
          <p:cNvPicPr/>
          <p:nvPr/>
        </p:nvPicPr>
        <p:blipFill>
          <a:blip r:embed="rId7"/>
          <a:stretch/>
        </p:blipFill>
        <p:spPr>
          <a:xfrm>
            <a:off x="7459920" y="1118520"/>
            <a:ext cx="4203360" cy="226476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7488000" y="2725200"/>
            <a:ext cx="3527280" cy="13060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363960" y="1011960"/>
            <a:ext cx="6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SVМ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045680" y="9885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RFR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336960" y="350928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LR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4020480" y="35776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KNN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94" name="Рисунок 6"/>
          <p:cNvPicPr/>
          <p:nvPr/>
        </p:nvPicPr>
        <p:blipFill>
          <a:blip r:embed="rId8"/>
          <a:stretch/>
        </p:blipFill>
        <p:spPr>
          <a:xfrm>
            <a:off x="7516440" y="2754000"/>
            <a:ext cx="3471120" cy="12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200" b="0" strike="noStrike" spc="-1">
                <a:solidFill>
                  <a:srgbClr val="0E5DAB"/>
                </a:solidFill>
                <a:latin typeface="Open Sans"/>
                <a:ea typeface="Open Sans"/>
              </a:rPr>
              <a:t>Результаты работы моделей на тестовой выборке (модуль упругости при растяжении)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04280" y="10832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B91528E-A7B6-4FB5-BDAF-6D368E363FDF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13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98" name="Рисунок 170"/>
          <p:cNvPicPr/>
          <p:nvPr/>
        </p:nvPicPr>
        <p:blipFill>
          <a:blip r:embed="rId2"/>
          <a:stretch/>
        </p:blipFill>
        <p:spPr>
          <a:xfrm>
            <a:off x="404280" y="1081440"/>
            <a:ext cx="3555000" cy="2523600"/>
          </a:xfrm>
          <a:prstGeom prst="rect">
            <a:avLst/>
          </a:prstGeom>
          <a:ln>
            <a:noFill/>
          </a:ln>
        </p:spPr>
      </p:pic>
      <p:pic>
        <p:nvPicPr>
          <p:cNvPr id="199" name="Рисунок 171"/>
          <p:cNvPicPr/>
          <p:nvPr/>
        </p:nvPicPr>
        <p:blipFill>
          <a:blip r:embed="rId3"/>
          <a:stretch/>
        </p:blipFill>
        <p:spPr>
          <a:xfrm>
            <a:off x="3974760" y="1105920"/>
            <a:ext cx="3512520" cy="2525760"/>
          </a:xfrm>
          <a:prstGeom prst="rect">
            <a:avLst/>
          </a:prstGeom>
          <a:ln>
            <a:noFill/>
          </a:ln>
        </p:spPr>
      </p:pic>
      <p:pic>
        <p:nvPicPr>
          <p:cNvPr id="200" name="Рисунок 172"/>
          <p:cNvPicPr/>
          <p:nvPr/>
        </p:nvPicPr>
        <p:blipFill>
          <a:blip r:embed="rId4"/>
          <a:stretch/>
        </p:blipFill>
        <p:spPr>
          <a:xfrm>
            <a:off x="441720" y="3600000"/>
            <a:ext cx="3567600" cy="2577600"/>
          </a:xfrm>
          <a:prstGeom prst="rect">
            <a:avLst/>
          </a:prstGeom>
          <a:ln>
            <a:noFill/>
          </a:ln>
        </p:spPr>
      </p:pic>
      <p:pic>
        <p:nvPicPr>
          <p:cNvPr id="201" name="Рисунок 173"/>
          <p:cNvPicPr/>
          <p:nvPr/>
        </p:nvPicPr>
        <p:blipFill>
          <a:blip r:embed="rId5"/>
          <a:stretch/>
        </p:blipFill>
        <p:spPr>
          <a:xfrm>
            <a:off x="4022640" y="3603600"/>
            <a:ext cx="3536640" cy="2549880"/>
          </a:xfrm>
          <a:prstGeom prst="rect">
            <a:avLst/>
          </a:prstGeom>
          <a:ln>
            <a:noFill/>
          </a:ln>
        </p:spPr>
      </p:pic>
      <p:pic>
        <p:nvPicPr>
          <p:cNvPr id="202" name="Рисунок 174"/>
          <p:cNvPicPr/>
          <p:nvPr/>
        </p:nvPicPr>
        <p:blipFill>
          <a:blip r:embed="rId6"/>
          <a:stretch/>
        </p:blipFill>
        <p:spPr>
          <a:xfrm>
            <a:off x="7495920" y="1080720"/>
            <a:ext cx="4266000" cy="2389680"/>
          </a:xfrm>
          <a:prstGeom prst="rect">
            <a:avLst/>
          </a:prstGeom>
          <a:ln>
            <a:noFill/>
          </a:ln>
        </p:spPr>
      </p:pic>
      <p:pic>
        <p:nvPicPr>
          <p:cNvPr id="203" name="Рисунок 175"/>
          <p:cNvPicPr/>
          <p:nvPr/>
        </p:nvPicPr>
        <p:blipFill>
          <a:blip r:embed="rId7"/>
          <a:stretch/>
        </p:blipFill>
        <p:spPr>
          <a:xfrm>
            <a:off x="7488000" y="3471120"/>
            <a:ext cx="4266000" cy="222768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342720" y="995040"/>
            <a:ext cx="6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SVМ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3875760" y="99504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RFR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341640" y="351216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LR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964320" y="352764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83C70"/>
                </a:solidFill>
                <a:latin typeface="Arial"/>
                <a:ea typeface="DejaVu Sans"/>
              </a:rPr>
              <a:t>KNN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Точность моделей (прочность при растяжении)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E0791EB2-CD7E-42E1-ABF1-C3E5AFBB29B5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14</a:t>
            </a:fld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211" name="Table 4"/>
          <p:cNvGraphicFramePr/>
          <p:nvPr/>
        </p:nvGraphicFramePr>
        <p:xfrm>
          <a:off x="436680" y="1081440"/>
          <a:ext cx="11639880" cy="5095080"/>
        </p:xfrm>
        <a:graphic>
          <a:graphicData uri="http://schemas.openxmlformats.org/drawingml/2006/table">
            <a:tbl>
              <a:tblPr/>
              <a:tblGrid>
                <a:gridCol w="344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8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Support 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Vector Regression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Random Forest 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Regression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Multiple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Linear Regression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Nearest Neighbors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Коэффициент детерминации (R</a:t>
                      </a:r>
                      <a:r>
                        <a:rPr lang="ru-RU" sz="1400" b="1" strike="noStrike" spc="-1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обучающая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0.39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0.44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0.23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Коэффициент детерминации (R</a:t>
                      </a:r>
                      <a:r>
                        <a:rPr lang="ru-RU" sz="1400" b="1" strike="noStrike" spc="-1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 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тестовая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-0.12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-0.06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-0.03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-0.15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Средняя абсолютная ошибка (MAE)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обучающая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366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327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Средняя абсолютная ошибка (MAE)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тестовая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392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" name="CustomShape 5"/>
          <p:cNvSpPr/>
          <p:nvPr/>
        </p:nvSpPr>
        <p:spPr>
          <a:xfrm>
            <a:off x="436680" y="3108960"/>
            <a:ext cx="11639520" cy="104616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436680" y="5136480"/>
            <a:ext cx="11639520" cy="104616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Точность моделей (модуль упругости при растяжении)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002DB709-6620-4E8C-AF73-94E219DF47CD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15</a:t>
            </a:fld>
            <a:endParaRPr lang="ru-RU" sz="2400" b="0" strike="noStrike" spc="-1">
              <a:latin typeface="Arial"/>
            </a:endParaRPr>
          </a:p>
        </p:txBody>
      </p:sp>
      <p:graphicFrame>
        <p:nvGraphicFramePr>
          <p:cNvPr id="217" name="Table 4"/>
          <p:cNvGraphicFramePr/>
          <p:nvPr/>
        </p:nvGraphicFramePr>
        <p:xfrm>
          <a:off x="404280" y="1081440"/>
          <a:ext cx="11350440" cy="5096520"/>
        </p:xfrm>
        <a:graphic>
          <a:graphicData uri="http://schemas.openxmlformats.org/drawingml/2006/table">
            <a:tbl>
              <a:tblPr/>
              <a:tblGrid>
                <a:gridCol w="35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22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Support Vector Regression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Random Forest Regression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Multiple Linear Regression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K Nearest Neighbors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Коэффициент детерминации (R</a:t>
                      </a:r>
                      <a:r>
                        <a:rPr lang="ru-RU" sz="1400" b="1" strike="noStrike" spc="-1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обучающая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0.91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0.42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0.01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0.16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3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Коэффициент детерминации (R</a:t>
                      </a:r>
                      <a:r>
                        <a:rPr lang="ru-RU" sz="1400" b="1" strike="noStrike" spc="-1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) 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тестовая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-0.65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-0.06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-0.02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-0.18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Средняя абсолютная ошибка (MAE)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обучающая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0.92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0.14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Средняя абсолютная ошибка (MAE)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тестовая выборка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E5D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3.07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0.16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8" name="CustomShape 5"/>
          <p:cNvSpPr/>
          <p:nvPr/>
        </p:nvSpPr>
        <p:spPr>
          <a:xfrm>
            <a:off x="420840" y="3264005"/>
            <a:ext cx="11316600" cy="10216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420960" y="5286240"/>
            <a:ext cx="11350080" cy="89064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Нейронная сеть: предсказание параметра матрица-наполнитель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97D616A3-2320-4D82-9610-843FFA345FA8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16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5"/>
          <p:cNvPicPr/>
          <p:nvPr/>
        </p:nvPicPr>
        <p:blipFill>
          <a:blip r:embed="rId2"/>
          <a:stretch/>
        </p:blipFill>
        <p:spPr>
          <a:xfrm>
            <a:off x="306360" y="957600"/>
            <a:ext cx="4739040" cy="2976120"/>
          </a:xfrm>
          <a:prstGeom prst="rect">
            <a:avLst/>
          </a:prstGeom>
          <a:ln>
            <a:noFill/>
          </a:ln>
        </p:spPr>
      </p:pic>
      <p:pic>
        <p:nvPicPr>
          <p:cNvPr id="225" name="Рисунок 2"/>
          <p:cNvPicPr/>
          <p:nvPr/>
        </p:nvPicPr>
        <p:blipFill>
          <a:blip r:embed="rId3"/>
          <a:stretch/>
        </p:blipFill>
        <p:spPr>
          <a:xfrm>
            <a:off x="5143680" y="957600"/>
            <a:ext cx="7009200" cy="2713680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6A77C2-387F-E26B-C5E2-E93F291C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60" y="3933720"/>
            <a:ext cx="9373412" cy="29110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1E3478-8603-FA6A-2A91-E86DABC6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758" y="3524677"/>
            <a:ext cx="3564728" cy="33494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Веб-приложение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A02246C-687B-479F-A899-3384556024A3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17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229" name="Рисунок 2"/>
          <p:cNvPicPr/>
          <p:nvPr/>
        </p:nvPicPr>
        <p:blipFill>
          <a:blip r:embed="rId2"/>
          <a:stretch/>
        </p:blipFill>
        <p:spPr>
          <a:xfrm>
            <a:off x="437760" y="1003680"/>
            <a:ext cx="3439080" cy="4772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F75646-40A1-3D5D-99AC-FCCA72AC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86" y="980080"/>
            <a:ext cx="5728858" cy="5288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Выводы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1. Разведочный анализ данных установил высокий разброс данных по всем признакам, приближённо нормальное распределение большинства признаков, отсутствие существенной корреляционной зависимости между значениями признаков.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2. При обучении на предложенном датасете с помощью четырёх методов машинного обучения точность обучения была низкой на обучающей и тестовой выборках.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3. При обучении на представленных данных с помощью нейронной сети не удалось найти оптимальную архитектуру нейронной сети и эффективно обучить её.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4. Произведённые разведочный анализ данных, результаты обучения с помощью классических методов машинного обучения и с помощью нейронной сети свидетельствуют о нерепрезентативности предложенных для исследования данных (недостатке данных в разных диапазонах признаков, некачественном сборе данных).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ABCE9C0-35A4-4314-853B-F5190707903C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18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27680" y="3429000"/>
            <a:ext cx="6289200" cy="25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1360" indent="-170280"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7C7C7C"/>
                </a:solidFill>
                <a:latin typeface="Open Sans"/>
                <a:ea typeface="Open Sans"/>
              </a:rPr>
              <a:t>edu.bmstu.ru</a:t>
            </a:r>
            <a:endParaRPr lang="ru-RU" sz="2800" b="0" strike="noStrike" spc="-1">
              <a:latin typeface="Arial"/>
            </a:endParaRPr>
          </a:p>
          <a:p>
            <a:pPr marL="171360" indent="-170280" algn="ctr">
              <a:lnSpc>
                <a:spcPct val="90000"/>
              </a:lnSpc>
              <a:spcBef>
                <a:spcPts val="751"/>
              </a:spcBef>
            </a:pPr>
            <a:r>
              <a:rPr lang="ru-RU" sz="2800" b="1" strike="noStrike" spc="-1">
                <a:solidFill>
                  <a:srgbClr val="7C7C7C"/>
                </a:solidFill>
                <a:latin typeface="Open Sans"/>
                <a:ea typeface="Open Sans"/>
              </a:rPr>
              <a:t>+7 495 182-83-85</a:t>
            </a:r>
            <a:endParaRPr lang="ru-RU" sz="2800" b="0" strike="noStrike" spc="-1">
              <a:latin typeface="Arial"/>
            </a:endParaRPr>
          </a:p>
          <a:p>
            <a:pPr marL="171360" indent="-170280" algn="ctr">
              <a:lnSpc>
                <a:spcPct val="90000"/>
              </a:lnSpc>
              <a:spcBef>
                <a:spcPts val="751"/>
              </a:spcBef>
            </a:pPr>
            <a:r>
              <a:rPr lang="ru-RU" sz="2800" b="0" u="sng" strike="noStrike" spc="-1">
                <a:solidFill>
                  <a:srgbClr val="1F75E2"/>
                </a:solidFill>
                <a:uFillTx/>
                <a:latin typeface="Open Sans"/>
                <a:ea typeface="Open Sans"/>
                <a:hlinkClick r:id="rId2"/>
              </a:rPr>
              <a:t>edu@bmstu.ru</a:t>
            </a:r>
            <a:endParaRPr lang="ru-RU" sz="2800" b="0" strike="noStrike" spc="-1">
              <a:latin typeface="Arial"/>
            </a:endParaRPr>
          </a:p>
          <a:p>
            <a:pPr marL="171360" indent="-170280" algn="ctr">
              <a:lnSpc>
                <a:spcPct val="90000"/>
              </a:lnSpc>
              <a:spcBef>
                <a:spcPts val="751"/>
              </a:spcBef>
            </a:pPr>
            <a:r>
              <a:rPr lang="ru-RU" sz="2800" b="0" strike="noStrike" spc="-1">
                <a:solidFill>
                  <a:srgbClr val="7C7C7C"/>
                </a:solidFill>
                <a:latin typeface="Open Sans"/>
                <a:ea typeface="Open Sans"/>
              </a:rPr>
              <a:t>Москва, Госпитальный переулок , д. 4-6, с.3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42680" y="837360"/>
            <a:ext cx="3163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400" b="0" strike="noStrike" spc="-1">
                <a:solidFill>
                  <a:srgbClr val="0E5DAB"/>
                </a:solidFill>
                <a:latin typeface="Comic Sans MS"/>
                <a:ea typeface="DejaVu Sans"/>
              </a:rPr>
              <a:t>Благодарю за </a:t>
            </a:r>
            <a:endParaRPr lang="ru-RU" sz="3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400" b="0" strike="noStrike" spc="-1">
                <a:solidFill>
                  <a:srgbClr val="0E5DAB"/>
                </a:solidFill>
                <a:latin typeface="Comic Sans MS"/>
                <a:ea typeface="DejaVu Sans"/>
              </a:rPr>
              <a:t>внимание</a:t>
            </a:r>
            <a:endParaRPr lang="ru-RU" sz="3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Актуальность работы: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0" strike="noStrike" spc="-1">
                <a:solidFill>
                  <a:srgbClr val="262626"/>
                </a:solidFill>
                <a:latin typeface="Times New Roman"/>
                <a:ea typeface="Calibri"/>
              </a:rPr>
              <a:t>прогнозные модели сокращают количество проводимых испытаний, а также пополняют базу данных материалов новыми характеристиками материалов и цифровыми двойниками новых композитов.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Цель работы:</a:t>
            </a:r>
            <a:endParaRPr lang="ru-RU" sz="36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r>
              <a:rPr lang="ru-RU" sz="2800" b="0" strike="noStrike" spc="-1">
                <a:solidFill>
                  <a:srgbClr val="262626"/>
                </a:solidFill>
                <a:latin typeface="Times New Roman"/>
                <a:ea typeface="Calibri"/>
              </a:rPr>
              <a:t>с помощью методов машинного обучения разработать модели для прогноза модуля упругости при растяжении и прочности при растяжении в зависимости от значений параметров композиционного материала, а также предсказать значение параметра матрица-наполнитель по известным характеристикам композита.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27BA72B-2592-4425-91E1-04E75DC49B57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456D33A-1DD3-44CE-8488-AED54CE33B47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3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Объединённый датасет (фрагмент)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31" name="Рисунок 1"/>
          <p:cNvPicPr/>
          <p:nvPr/>
        </p:nvPicPr>
        <p:blipFill>
          <a:blip r:embed="rId2"/>
          <a:stretch/>
        </p:blipFill>
        <p:spPr>
          <a:xfrm>
            <a:off x="337680" y="1081440"/>
            <a:ext cx="6968160" cy="4115880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2"/>
          <p:cNvPicPr/>
          <p:nvPr/>
        </p:nvPicPr>
        <p:blipFill>
          <a:blip r:embed="rId3"/>
          <a:stretch/>
        </p:blipFill>
        <p:spPr>
          <a:xfrm>
            <a:off x="7241722" y="1081440"/>
            <a:ext cx="4950278" cy="825121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BBC70A-9909-CBDD-C067-1AA24BAA5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26" y="2030761"/>
            <a:ext cx="3201595" cy="28200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C63C9-060E-CF99-91BF-C230ABC1B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026" y="4975018"/>
            <a:ext cx="2966432" cy="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Выбросы в значениях признаков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C289BE0-3EA8-421E-983A-C7AF0A1B9371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4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36" name="Рисунок 1"/>
          <p:cNvPicPr/>
          <p:nvPr/>
        </p:nvPicPr>
        <p:blipFill>
          <a:blip r:embed="rId2"/>
          <a:stretch/>
        </p:blipFill>
        <p:spPr>
          <a:xfrm>
            <a:off x="0" y="1081440"/>
            <a:ext cx="10141920" cy="509436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1"/>
          <p:cNvPicPr/>
          <p:nvPr/>
        </p:nvPicPr>
        <p:blipFill>
          <a:blip r:embed="rId3"/>
          <a:stretch/>
        </p:blipFill>
        <p:spPr>
          <a:xfrm>
            <a:off x="7128000" y="1089000"/>
            <a:ext cx="4915080" cy="224784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7128000" y="1089000"/>
            <a:ext cx="4915080" cy="224784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7654731" y="1854954"/>
            <a:ext cx="112233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400" b="1" strike="noStrike" spc="-1" dirty="0">
                <a:solidFill>
                  <a:srgbClr val="0E5DAB"/>
                </a:solidFill>
                <a:latin typeface="Arial"/>
                <a:ea typeface="DejaVu Sans"/>
              </a:rPr>
              <a:t>Модуль</a:t>
            </a:r>
            <a:endParaRPr lang="ru-RU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1" strike="noStrike" spc="-1" dirty="0">
                <a:solidFill>
                  <a:srgbClr val="0E5DAB"/>
                </a:solidFill>
                <a:latin typeface="Arial"/>
                <a:ea typeface="DejaVu Sans"/>
              </a:rPr>
              <a:t> упругости</a:t>
            </a:r>
            <a:endParaRPr lang="ru-RU" sz="1400" b="1" strike="noStrike" spc="-1" dirty="0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9032760" y="2698560"/>
            <a:ext cx="114195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400" b="1" strike="noStrike" spc="-1" dirty="0">
                <a:solidFill>
                  <a:srgbClr val="0E5DAB"/>
                </a:solidFill>
                <a:latin typeface="Arial"/>
                <a:ea typeface="DejaVu Sans"/>
              </a:rPr>
              <a:t>Прочность</a:t>
            </a:r>
            <a:endParaRPr lang="ru-RU" sz="1400" b="1" strike="noStrike" spc="-1" dirty="0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10286262" y="2851721"/>
            <a:ext cx="1612278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400" b="1" strike="noStrike" spc="-1" dirty="0">
                <a:solidFill>
                  <a:srgbClr val="0E5DAB"/>
                </a:solidFill>
                <a:latin typeface="Arial"/>
                <a:ea typeface="DejaVu Sans"/>
              </a:rPr>
              <a:t>Модуль</a:t>
            </a:r>
            <a:endParaRPr lang="ru-RU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1" spc="-1" dirty="0">
                <a:solidFill>
                  <a:srgbClr val="0E5DAB"/>
                </a:solidFill>
                <a:latin typeface="Arial"/>
                <a:ea typeface="DejaVu Sans"/>
              </a:rPr>
              <a:t>у</a:t>
            </a:r>
            <a:r>
              <a:rPr lang="ru-RU" sz="1400" b="1" strike="noStrike" spc="-1" dirty="0">
                <a:solidFill>
                  <a:srgbClr val="0E5DAB"/>
                </a:solidFill>
                <a:latin typeface="Arial"/>
                <a:ea typeface="DejaVu Sans"/>
              </a:rPr>
              <a:t>пругости</a:t>
            </a:r>
            <a:endParaRPr lang="ru-RU" sz="1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400" b="1" spc="-1" dirty="0">
                <a:solidFill>
                  <a:srgbClr val="0E5DAB"/>
                </a:solidFill>
                <a:latin typeface="Arial"/>
                <a:ea typeface="DejaVu Sans"/>
              </a:rPr>
              <a:t>п</a:t>
            </a:r>
            <a:r>
              <a:rPr lang="ru-RU" sz="1400" b="1" strike="noStrike" spc="-1" dirty="0">
                <a:solidFill>
                  <a:srgbClr val="0E5DAB"/>
                </a:solidFill>
                <a:latin typeface="Arial"/>
                <a:ea typeface="DejaVu Sans"/>
              </a:rPr>
              <a:t>ри растяжении</a:t>
            </a:r>
            <a:endParaRPr lang="ru-RU" sz="14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Описательная статистика датасета после удаления выбросов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178A551-5024-48F7-A960-BACB073C57B1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5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45" name="Рисунок 2"/>
          <p:cNvPicPr/>
          <p:nvPr/>
        </p:nvPicPr>
        <p:blipFill>
          <a:blip r:embed="rId2"/>
          <a:stretch/>
        </p:blipFill>
        <p:spPr>
          <a:xfrm>
            <a:off x="404280" y="1081440"/>
            <a:ext cx="10867680" cy="475668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4"/>
          <p:cNvPicPr/>
          <p:nvPr/>
        </p:nvPicPr>
        <p:blipFill>
          <a:blip r:embed="rId3"/>
          <a:stretch/>
        </p:blipFill>
        <p:spPr>
          <a:xfrm>
            <a:off x="754920" y="5861160"/>
            <a:ext cx="2420640" cy="43812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4106520" y="1273680"/>
            <a:ext cx="1069200" cy="456444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6095880" y="1273680"/>
            <a:ext cx="1069200" cy="456444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10127880" y="1273680"/>
            <a:ext cx="1069200" cy="456444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Гистограммы распределений признаков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2098CC9-6D3A-405B-A9F0-983AD347DCC0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6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53" name="Рисунок 2"/>
          <p:cNvPicPr/>
          <p:nvPr/>
        </p:nvPicPr>
        <p:blipFill>
          <a:blip r:embed="rId2"/>
          <a:stretch/>
        </p:blipFill>
        <p:spPr>
          <a:xfrm>
            <a:off x="668160" y="819360"/>
            <a:ext cx="6134040" cy="5905440"/>
          </a:xfrm>
          <a:prstGeom prst="rect">
            <a:avLst/>
          </a:prstGeom>
          <a:ln>
            <a:noFill/>
          </a:ln>
        </p:spPr>
      </p:pic>
      <p:pic>
        <p:nvPicPr>
          <p:cNvPr id="154" name="Рисунок 4"/>
          <p:cNvPicPr/>
          <p:nvPr/>
        </p:nvPicPr>
        <p:blipFill>
          <a:blip r:embed="rId3"/>
          <a:stretch/>
        </p:blipFill>
        <p:spPr>
          <a:xfrm>
            <a:off x="7066800" y="904680"/>
            <a:ext cx="4584240" cy="56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Зависимости между всеми парами признаков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BB11E25A-EA58-4E29-8972-AF0783A34426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7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58" name="Рисунок 2"/>
          <p:cNvPicPr/>
          <p:nvPr/>
        </p:nvPicPr>
        <p:blipFill>
          <a:blip r:embed="rId2"/>
          <a:stretch/>
        </p:blipFill>
        <p:spPr>
          <a:xfrm>
            <a:off x="587880" y="1078200"/>
            <a:ext cx="6290280" cy="5097600"/>
          </a:xfrm>
          <a:prstGeom prst="rect">
            <a:avLst/>
          </a:prstGeom>
          <a:ln>
            <a:noFill/>
          </a:ln>
        </p:spPr>
      </p:pic>
      <p:pic>
        <p:nvPicPr>
          <p:cNvPr id="159" name="Рисунок 2"/>
          <p:cNvPicPr/>
          <p:nvPr/>
        </p:nvPicPr>
        <p:blipFill>
          <a:blip r:embed="rId3"/>
          <a:stretch/>
        </p:blipFill>
        <p:spPr>
          <a:xfrm>
            <a:off x="6955971" y="1078199"/>
            <a:ext cx="5002149" cy="88939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Корреляционные зависимости между признаками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FF331F7-8DFD-4882-B610-5DCF5923B34B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8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63" name="Рисунок 2"/>
          <p:cNvPicPr/>
          <p:nvPr/>
        </p:nvPicPr>
        <p:blipFill>
          <a:blip r:embed="rId2"/>
          <a:stretch/>
        </p:blipFill>
        <p:spPr>
          <a:xfrm>
            <a:off x="742320" y="1081440"/>
            <a:ext cx="7265160" cy="5094360"/>
          </a:xfrm>
          <a:prstGeom prst="rect">
            <a:avLst/>
          </a:prstGeom>
          <a:ln>
            <a:noFill/>
          </a:ln>
        </p:spPr>
      </p:pic>
      <p:pic>
        <p:nvPicPr>
          <p:cNvPr id="164" name="Рисунок 2"/>
          <p:cNvPicPr/>
          <p:nvPr/>
        </p:nvPicPr>
        <p:blipFill>
          <a:blip r:embed="rId3"/>
          <a:stretch/>
        </p:blipFill>
        <p:spPr>
          <a:xfrm>
            <a:off x="8157599" y="1081440"/>
            <a:ext cx="3770421" cy="9188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04280" y="132120"/>
            <a:ext cx="1134972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0000"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spc="-1">
                <a:solidFill>
                  <a:srgbClr val="0E5DAB"/>
                </a:solidFill>
                <a:latin typeface="Open Sans"/>
                <a:ea typeface="Open Sans"/>
              </a:rPr>
              <a:t>Гистограммы распределения признаков после нормализации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04280" y="1081440"/>
            <a:ext cx="11349720" cy="50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668160" y="6360840"/>
            <a:ext cx="837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54B2EF3-73F3-42AC-935B-ED4EBD34F6C1}" type="slidenum">
              <a:rPr lang="ru-RU" sz="2400" b="0" strike="noStrike" spc="-1">
                <a:solidFill>
                  <a:srgbClr val="898989"/>
                </a:solidFill>
                <a:latin typeface="Open Sans"/>
                <a:ea typeface="Open Sans"/>
              </a:rPr>
              <a:t>9</a:t>
            </a:fld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2"/>
          <p:cNvPicPr/>
          <p:nvPr/>
        </p:nvPicPr>
        <p:blipFill>
          <a:blip r:embed="rId2"/>
          <a:stretch/>
        </p:blipFill>
        <p:spPr>
          <a:xfrm>
            <a:off x="342360" y="858240"/>
            <a:ext cx="5725440" cy="5438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6007A2-FECF-50DE-1374-9D76115AD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75"/>
          <a:stretch/>
        </p:blipFill>
        <p:spPr>
          <a:xfrm>
            <a:off x="6067800" y="794159"/>
            <a:ext cx="6091888" cy="19245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55700-EF87-DE26-67AA-BE5926BF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202" y="2885462"/>
            <a:ext cx="3398815" cy="358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542</Words>
  <Application>Microsoft Office PowerPoint</Application>
  <PresentationFormat>Широкоэкранный</PresentationFormat>
  <Paragraphs>141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Calibri</vt:lpstr>
      <vt:lpstr>Comic Sans MS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Фомина Ольга</dc:creator>
  <dc:description/>
  <cp:lastModifiedBy>koshurdmitr@rambler.ru</cp:lastModifiedBy>
  <cp:revision>20</cp:revision>
  <dcterms:created xsi:type="dcterms:W3CDTF">2021-02-24T09:03:25Z</dcterms:created>
  <dcterms:modified xsi:type="dcterms:W3CDTF">2022-11-11T17:06:14Z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