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58" r:id="rId7"/>
    <p:sldId id="259" r:id="rId8"/>
    <p:sldId id="617" r:id="rId9"/>
    <p:sldId id="618" r:id="rId10"/>
    <p:sldId id="619" r:id="rId11"/>
    <p:sldId id="620" r:id="rId12"/>
    <p:sldId id="264" r:id="rId13"/>
    <p:sldId id="306" r:id="rId14"/>
    <p:sldId id="266" r:id="rId15"/>
    <p:sldId id="621" r:id="rId16"/>
    <p:sldId id="622" r:id="rId17"/>
    <p:sldId id="623" r:id="rId18"/>
    <p:sldId id="270" r:id="rId19"/>
    <p:sldId id="271" r:id="rId20"/>
    <p:sldId id="272" r:id="rId21"/>
    <p:sldId id="273" r:id="rId22"/>
    <p:sldId id="274" r:id="rId23"/>
    <p:sldId id="275" r:id="rId24"/>
    <p:sldId id="624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292" r:id="rId36"/>
    <p:sldId id="305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613" r:id="rId45"/>
    <p:sldId id="608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What is Spring Boot?" id="{F919626E-5749-4A71-B45C-F9EABB5CA0E2}">
          <p14:sldIdLst>
            <p14:sldId id="259"/>
            <p14:sldId id="617"/>
            <p14:sldId id="618"/>
            <p14:sldId id="619"/>
            <p14:sldId id="620"/>
            <p14:sldId id="264"/>
            <p14:sldId id="306"/>
            <p14:sldId id="266"/>
            <p14:sldId id="621"/>
            <p14:sldId id="622"/>
            <p14:sldId id="623"/>
            <p14:sldId id="270"/>
            <p14:sldId id="271"/>
            <p14:sldId id="272"/>
            <p14:sldId id="273"/>
            <p14:sldId id="274"/>
            <p14:sldId id="275"/>
            <p14:sldId id="624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613"/>
            <p14:sldId id="608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475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2" name="Google Shape;232;p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76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1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5.jpe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Starters</a:t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3738682" y="1154656"/>
            <a:ext cx="4714636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spring-boot-starter-web</a:t>
            </a:r>
          </a:p>
        </p:txBody>
      </p:sp>
      <p:sp>
        <p:nvSpPr>
          <p:cNvPr id="266" name="Google Shape;266;p10"/>
          <p:cNvSpPr/>
          <p:nvPr/>
        </p:nvSpPr>
        <p:spPr>
          <a:xfrm>
            <a:off x="179961" y="2274653"/>
            <a:ext cx="4161450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spring-boot-starter-tomcat</a:t>
            </a:r>
          </a:p>
        </p:txBody>
      </p:sp>
      <p:cxnSp>
        <p:nvCxnSpPr>
          <p:cNvPr id="272" name="Google Shape;272;p10"/>
          <p:cNvCxnSpPr>
            <a:cxnSpLocks/>
          </p:cNvCxnSpPr>
          <p:nvPr/>
        </p:nvCxnSpPr>
        <p:spPr>
          <a:xfrm flipH="1">
            <a:off x="3473163" y="1768390"/>
            <a:ext cx="679749" cy="3905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64;p10">
            <a:extLst>
              <a:ext uri="{FF2B5EF4-FFF2-40B4-BE49-F238E27FC236}">
                <a16:creationId xmlns:a16="http://schemas.microsoft.com/office/drawing/2014/main" id="{182EBC81-AFE7-4D24-A71D-EB02EA18490F}"/>
              </a:ext>
            </a:extLst>
          </p:cNvPr>
          <p:cNvSpPr/>
          <p:nvPr/>
        </p:nvSpPr>
        <p:spPr>
          <a:xfrm>
            <a:off x="179961" y="5123648"/>
            <a:ext cx="1775149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spring-aop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64;p10">
            <a:extLst>
              <a:ext uri="{FF2B5EF4-FFF2-40B4-BE49-F238E27FC236}">
                <a16:creationId xmlns:a16="http://schemas.microsoft.com/office/drawing/2014/main" id="{E952861B-9423-4125-B181-5803B29F462C}"/>
              </a:ext>
            </a:extLst>
          </p:cNvPr>
          <p:cNvSpPr/>
          <p:nvPr/>
        </p:nvSpPr>
        <p:spPr>
          <a:xfrm>
            <a:off x="2252184" y="5141430"/>
            <a:ext cx="206456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spring-beans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64;p10">
            <a:extLst>
              <a:ext uri="{FF2B5EF4-FFF2-40B4-BE49-F238E27FC236}">
                <a16:creationId xmlns:a16="http://schemas.microsoft.com/office/drawing/2014/main" id="{C84E429F-5A39-4CA0-B27F-207EBBEFADA8}"/>
              </a:ext>
            </a:extLst>
          </p:cNvPr>
          <p:cNvSpPr/>
          <p:nvPr/>
        </p:nvSpPr>
        <p:spPr>
          <a:xfrm>
            <a:off x="4609317" y="5123649"/>
            <a:ext cx="2455967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spring-context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64;p10">
            <a:extLst>
              <a:ext uri="{FF2B5EF4-FFF2-40B4-BE49-F238E27FC236}">
                <a16:creationId xmlns:a16="http://schemas.microsoft.com/office/drawing/2014/main" id="{A4BF66F0-B99F-4ADE-9199-82C21D324A0F}"/>
              </a:ext>
            </a:extLst>
          </p:cNvPr>
          <p:cNvSpPr/>
          <p:nvPr/>
        </p:nvSpPr>
        <p:spPr>
          <a:xfrm>
            <a:off x="7405848" y="5123649"/>
            <a:ext cx="1918106" cy="45955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spring-core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64;p10">
            <a:extLst>
              <a:ext uri="{FF2B5EF4-FFF2-40B4-BE49-F238E27FC236}">
                <a16:creationId xmlns:a16="http://schemas.microsoft.com/office/drawing/2014/main" id="{5725F359-1B8F-4C5A-8821-C7D9D3A08AA0}"/>
              </a:ext>
            </a:extLst>
          </p:cNvPr>
          <p:cNvSpPr/>
          <p:nvPr/>
        </p:nvSpPr>
        <p:spPr>
          <a:xfrm>
            <a:off x="9575016" y="5123648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63;p10">
            <a:extLst>
              <a:ext uri="{FF2B5EF4-FFF2-40B4-BE49-F238E27FC236}">
                <a16:creationId xmlns:a16="http://schemas.microsoft.com/office/drawing/2014/main" id="{6D387EB5-C357-4F24-A105-7BE6591CD92F}"/>
              </a:ext>
            </a:extLst>
          </p:cNvPr>
          <p:cNvSpPr/>
          <p:nvPr/>
        </p:nvSpPr>
        <p:spPr>
          <a:xfrm>
            <a:off x="4614807" y="3397709"/>
            <a:ext cx="2450477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spring-webmvc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74;p10">
            <a:extLst>
              <a:ext uri="{FF2B5EF4-FFF2-40B4-BE49-F238E27FC236}">
                <a16:creationId xmlns:a16="http://schemas.microsoft.com/office/drawing/2014/main" id="{874DD579-ED2E-4933-B855-5DEF3935F8A6}"/>
              </a:ext>
            </a:extLst>
          </p:cNvPr>
          <p:cNvCxnSpPr>
            <a:cxnSpLocks/>
          </p:cNvCxnSpPr>
          <p:nvPr/>
        </p:nvCxnSpPr>
        <p:spPr>
          <a:xfrm>
            <a:off x="5840046" y="2858127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274;p10">
            <a:extLst>
              <a:ext uri="{FF2B5EF4-FFF2-40B4-BE49-F238E27FC236}">
                <a16:creationId xmlns:a16="http://schemas.microsoft.com/office/drawing/2014/main" id="{152A77C7-E535-4482-8C95-18D43BC5C35E}"/>
              </a:ext>
            </a:extLst>
          </p:cNvPr>
          <p:cNvCxnSpPr>
            <a:cxnSpLocks/>
          </p:cNvCxnSpPr>
          <p:nvPr/>
        </p:nvCxnSpPr>
        <p:spPr>
          <a:xfrm flipH="1">
            <a:off x="1285592" y="3979756"/>
            <a:ext cx="3888466" cy="98767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" name="Google Shape;274;p10">
            <a:extLst>
              <a:ext uri="{FF2B5EF4-FFF2-40B4-BE49-F238E27FC236}">
                <a16:creationId xmlns:a16="http://schemas.microsoft.com/office/drawing/2014/main" id="{DE9E2C90-E39B-463F-AE1B-4DA6F459C4AB}"/>
              </a:ext>
            </a:extLst>
          </p:cNvPr>
          <p:cNvCxnSpPr>
            <a:cxnSpLocks/>
          </p:cNvCxnSpPr>
          <p:nvPr/>
        </p:nvCxnSpPr>
        <p:spPr>
          <a:xfrm flipH="1">
            <a:off x="3390465" y="4062265"/>
            <a:ext cx="2179948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274;p10">
            <a:extLst>
              <a:ext uri="{FF2B5EF4-FFF2-40B4-BE49-F238E27FC236}">
                <a16:creationId xmlns:a16="http://schemas.microsoft.com/office/drawing/2014/main" id="{DE7D2BD0-315C-4218-84B7-95E9B42A4DD7}"/>
              </a:ext>
            </a:extLst>
          </p:cNvPr>
          <p:cNvCxnSpPr>
            <a:cxnSpLocks/>
          </p:cNvCxnSpPr>
          <p:nvPr/>
        </p:nvCxnSpPr>
        <p:spPr>
          <a:xfrm>
            <a:off x="5837300" y="4062265"/>
            <a:ext cx="9732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274;p10">
            <a:extLst>
              <a:ext uri="{FF2B5EF4-FFF2-40B4-BE49-F238E27FC236}">
                <a16:creationId xmlns:a16="http://schemas.microsoft.com/office/drawing/2014/main" id="{B4909052-23A6-4BBC-98EE-55E9561140FF}"/>
              </a:ext>
            </a:extLst>
          </p:cNvPr>
          <p:cNvCxnSpPr>
            <a:cxnSpLocks/>
          </p:cNvCxnSpPr>
          <p:nvPr/>
        </p:nvCxnSpPr>
        <p:spPr>
          <a:xfrm>
            <a:off x="6623740" y="3989821"/>
            <a:ext cx="3122318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263;p10">
            <a:extLst>
              <a:ext uri="{FF2B5EF4-FFF2-40B4-BE49-F238E27FC236}">
                <a16:creationId xmlns:a16="http://schemas.microsoft.com/office/drawing/2014/main" id="{C2E41E44-D030-4C5C-AC2E-8EEFC4D67AA8}"/>
              </a:ext>
            </a:extLst>
          </p:cNvPr>
          <p:cNvSpPr/>
          <p:nvPr/>
        </p:nvSpPr>
        <p:spPr>
          <a:xfrm>
            <a:off x="4614807" y="2290660"/>
            <a:ext cx="3252291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4;p10">
            <a:extLst>
              <a:ext uri="{FF2B5EF4-FFF2-40B4-BE49-F238E27FC236}">
                <a16:creationId xmlns:a16="http://schemas.microsoft.com/office/drawing/2014/main" id="{23AD219C-35BF-4BE5-9B60-BD23B6F0196D}"/>
              </a:ext>
            </a:extLst>
          </p:cNvPr>
          <p:cNvCxnSpPr>
            <a:cxnSpLocks/>
          </p:cNvCxnSpPr>
          <p:nvPr/>
        </p:nvCxnSpPr>
        <p:spPr>
          <a:xfrm>
            <a:off x="5847032" y="1739775"/>
            <a:ext cx="0" cy="44782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274;p10">
            <a:extLst>
              <a:ext uri="{FF2B5EF4-FFF2-40B4-BE49-F238E27FC236}">
                <a16:creationId xmlns:a16="http://schemas.microsoft.com/office/drawing/2014/main" id="{9E544491-D389-4886-92B5-6757B16CCD47}"/>
              </a:ext>
            </a:extLst>
          </p:cNvPr>
          <p:cNvCxnSpPr>
            <a:cxnSpLocks/>
          </p:cNvCxnSpPr>
          <p:nvPr/>
        </p:nvCxnSpPr>
        <p:spPr>
          <a:xfrm>
            <a:off x="6123651" y="4062265"/>
            <a:ext cx="2197312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63;p10">
            <a:extLst>
              <a:ext uri="{FF2B5EF4-FFF2-40B4-BE49-F238E27FC236}">
                <a16:creationId xmlns:a16="http://schemas.microsoft.com/office/drawing/2014/main" id="{C92B8486-A85E-4075-B9BC-9BD8A66F3A4A}"/>
              </a:ext>
            </a:extLst>
          </p:cNvPr>
          <p:cNvSpPr/>
          <p:nvPr/>
        </p:nvSpPr>
        <p:spPr>
          <a:xfrm>
            <a:off x="8229084" y="2296919"/>
            <a:ext cx="2753809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spring-data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2;p10">
            <a:extLst>
              <a:ext uri="{FF2B5EF4-FFF2-40B4-BE49-F238E27FC236}">
                <a16:creationId xmlns:a16="http://schemas.microsoft.com/office/drawing/2014/main" id="{8B32B6D8-A68E-4817-B73F-ECD764DCE69A}"/>
              </a:ext>
            </a:extLst>
          </p:cNvPr>
          <p:cNvCxnSpPr>
            <a:cxnSpLocks/>
          </p:cNvCxnSpPr>
          <p:nvPr/>
        </p:nvCxnSpPr>
        <p:spPr>
          <a:xfrm>
            <a:off x="7668285" y="1766337"/>
            <a:ext cx="1329165" cy="374578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264;p10">
            <a:extLst>
              <a:ext uri="{FF2B5EF4-FFF2-40B4-BE49-F238E27FC236}">
                <a16:creationId xmlns:a16="http://schemas.microsoft.com/office/drawing/2014/main" id="{C5AB9CD9-3FFA-4FAF-B086-270FDD6851F5}"/>
              </a:ext>
            </a:extLst>
          </p:cNvPr>
          <p:cNvSpPr/>
          <p:nvPr/>
        </p:nvSpPr>
        <p:spPr>
          <a:xfrm>
            <a:off x="3708211" y="3404420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4;p10">
            <a:extLst>
              <a:ext uri="{FF2B5EF4-FFF2-40B4-BE49-F238E27FC236}">
                <a16:creationId xmlns:a16="http://schemas.microsoft.com/office/drawing/2014/main" id="{487C512A-0BFF-46FA-8062-52D25557AFE7}"/>
              </a:ext>
            </a:extLst>
          </p:cNvPr>
          <p:cNvSpPr/>
          <p:nvPr/>
        </p:nvSpPr>
        <p:spPr>
          <a:xfrm>
            <a:off x="179961" y="3403710"/>
            <a:ext cx="311444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tomcat-embed-core​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74;p10">
            <a:extLst>
              <a:ext uri="{FF2B5EF4-FFF2-40B4-BE49-F238E27FC236}">
                <a16:creationId xmlns:a16="http://schemas.microsoft.com/office/drawing/2014/main" id="{11283471-608C-45E1-B448-EC1BE838736F}"/>
              </a:ext>
            </a:extLst>
          </p:cNvPr>
          <p:cNvCxnSpPr>
            <a:cxnSpLocks/>
          </p:cNvCxnSpPr>
          <p:nvPr/>
        </p:nvCxnSpPr>
        <p:spPr>
          <a:xfrm>
            <a:off x="4024811" y="2864974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74;p10">
            <a:extLst>
              <a:ext uri="{FF2B5EF4-FFF2-40B4-BE49-F238E27FC236}">
                <a16:creationId xmlns:a16="http://schemas.microsoft.com/office/drawing/2014/main" id="{48421E5D-0074-417B-B87D-13BBE7A88954}"/>
              </a:ext>
            </a:extLst>
          </p:cNvPr>
          <p:cNvCxnSpPr>
            <a:cxnSpLocks/>
          </p:cNvCxnSpPr>
          <p:nvPr/>
        </p:nvCxnSpPr>
        <p:spPr>
          <a:xfrm>
            <a:off x="1938111" y="2857621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272;p10">
            <a:extLst>
              <a:ext uri="{FF2B5EF4-FFF2-40B4-BE49-F238E27FC236}">
                <a16:creationId xmlns:a16="http://schemas.microsoft.com/office/drawing/2014/main" id="{85BB6C0E-DE5C-405A-B2E5-97066DBF068A}"/>
              </a:ext>
            </a:extLst>
          </p:cNvPr>
          <p:cNvCxnSpPr>
            <a:cxnSpLocks/>
          </p:cNvCxnSpPr>
          <p:nvPr/>
        </p:nvCxnSpPr>
        <p:spPr>
          <a:xfrm>
            <a:off x="8673220" y="1644738"/>
            <a:ext cx="2906162" cy="49617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264;p10">
            <a:extLst>
              <a:ext uri="{FF2B5EF4-FFF2-40B4-BE49-F238E27FC236}">
                <a16:creationId xmlns:a16="http://schemas.microsoft.com/office/drawing/2014/main" id="{6ED6DA6E-82EC-4C32-9018-8E13FCA90D3E}"/>
              </a:ext>
            </a:extLst>
          </p:cNvPr>
          <p:cNvSpPr/>
          <p:nvPr/>
        </p:nvSpPr>
        <p:spPr>
          <a:xfrm>
            <a:off x="11466943" y="2290660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272;p10">
            <a:extLst>
              <a:ext uri="{FF2B5EF4-FFF2-40B4-BE49-F238E27FC236}">
                <a16:creationId xmlns:a16="http://schemas.microsoft.com/office/drawing/2014/main" id="{70E7B128-9B2A-4674-A73F-F1BF6FA7C960}"/>
              </a:ext>
            </a:extLst>
          </p:cNvPr>
          <p:cNvCxnSpPr>
            <a:cxnSpLocks/>
          </p:cNvCxnSpPr>
          <p:nvPr/>
        </p:nvCxnSpPr>
        <p:spPr>
          <a:xfrm>
            <a:off x="8997450" y="2871821"/>
            <a:ext cx="0" cy="463832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264;p10">
            <a:extLst>
              <a:ext uri="{FF2B5EF4-FFF2-40B4-BE49-F238E27FC236}">
                <a16:creationId xmlns:a16="http://schemas.microsoft.com/office/drawing/2014/main" id="{D5EC1D32-93C5-4230-BF2B-4692B4C55EED}"/>
              </a:ext>
            </a:extLst>
          </p:cNvPr>
          <p:cNvSpPr/>
          <p:nvPr/>
        </p:nvSpPr>
        <p:spPr>
          <a:xfrm>
            <a:off x="8229084" y="3402504"/>
            <a:ext cx="1918106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spring-jpa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64;p10">
            <a:extLst>
              <a:ext uri="{FF2B5EF4-FFF2-40B4-BE49-F238E27FC236}">
                <a16:creationId xmlns:a16="http://schemas.microsoft.com/office/drawing/2014/main" id="{C556D2D1-5876-417E-AF3C-93B109E4D30D}"/>
              </a:ext>
            </a:extLst>
          </p:cNvPr>
          <p:cNvSpPr/>
          <p:nvPr/>
        </p:nvSpPr>
        <p:spPr>
          <a:xfrm>
            <a:off x="10413794" y="3375243"/>
            <a:ext cx="572174" cy="46864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72;p10">
            <a:extLst>
              <a:ext uri="{FF2B5EF4-FFF2-40B4-BE49-F238E27FC236}">
                <a16:creationId xmlns:a16="http://schemas.microsoft.com/office/drawing/2014/main" id="{40EA3B79-7FE2-438E-974E-602707A6477F}"/>
              </a:ext>
            </a:extLst>
          </p:cNvPr>
          <p:cNvCxnSpPr>
            <a:cxnSpLocks/>
          </p:cNvCxnSpPr>
          <p:nvPr/>
        </p:nvCxnSpPr>
        <p:spPr>
          <a:xfrm>
            <a:off x="10699881" y="2857621"/>
            <a:ext cx="0" cy="435834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264;p10">
            <a:extLst>
              <a:ext uri="{FF2B5EF4-FFF2-40B4-BE49-F238E27FC236}">
                <a16:creationId xmlns:a16="http://schemas.microsoft.com/office/drawing/2014/main" id="{396A7D6C-5F75-482A-9CBE-79C045B43352}"/>
              </a:ext>
            </a:extLst>
          </p:cNvPr>
          <p:cNvSpPr/>
          <p:nvPr/>
        </p:nvSpPr>
        <p:spPr>
          <a:xfrm>
            <a:off x="7233899" y="3390552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274;p10">
            <a:extLst>
              <a:ext uri="{FF2B5EF4-FFF2-40B4-BE49-F238E27FC236}">
                <a16:creationId xmlns:a16="http://schemas.microsoft.com/office/drawing/2014/main" id="{075B4FFA-AB2D-40A7-BD51-771B2DED6DF0}"/>
              </a:ext>
            </a:extLst>
          </p:cNvPr>
          <p:cNvCxnSpPr>
            <a:cxnSpLocks/>
          </p:cNvCxnSpPr>
          <p:nvPr/>
        </p:nvCxnSpPr>
        <p:spPr>
          <a:xfrm>
            <a:off x="7550499" y="2870744"/>
            <a:ext cx="0" cy="43497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83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6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37" grpId="0" animBg="1"/>
      <p:bldP spid="21" grpId="0" animBg="1"/>
      <p:bldP spid="25" grpId="0" animBg="1"/>
      <p:bldP spid="26" grpId="0" animBg="1"/>
      <p:bldP spid="40" grpId="0" animBg="1"/>
      <p:bldP spid="46" grpId="0" animBg="1"/>
      <p:bldP spid="51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lt1"/>
                </a:solidFill>
              </a:rPr>
              <a:t>running</a:t>
            </a:r>
            <a:r>
              <a:rPr lang="en-US" dirty="0">
                <a:solidFill>
                  <a:schemeClr val="lt1"/>
                </a:solidFill>
              </a:rPr>
              <a:t>            </a:t>
            </a:r>
            <a:r>
              <a:rPr lang="en-US" b="1" dirty="0">
                <a:solidFill>
                  <a:schemeClr val="lt1"/>
                </a:solidFill>
              </a:rPr>
              <a:t>application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Actuator</a:t>
            </a:r>
            <a:endParaRPr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269" y="4615327"/>
            <a:ext cx="9713554" cy="198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7">
            <a:extLst>
              <a:ext uri="{FF2B5EF4-FFF2-40B4-BE49-F238E27FC236}">
                <a16:creationId xmlns:a16="http://schemas.microsoft.com/office/drawing/2014/main" id="{4CCF62D1-BB1B-489E-A3B9-7FDDFB52146C}"/>
              </a:ext>
            </a:extLst>
          </p:cNvPr>
          <p:cNvSpPr/>
          <p:nvPr/>
        </p:nvSpPr>
        <p:spPr>
          <a:xfrm>
            <a:off x="338223" y="2711535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1DD21F45-BB88-40BE-8250-088F91EC8E61}"/>
              </a:ext>
            </a:extLst>
          </p:cNvPr>
          <p:cNvSpPr/>
          <p:nvPr/>
        </p:nvSpPr>
        <p:spPr>
          <a:xfrm>
            <a:off x="338223" y="3084419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>
              <a:lnSpc>
                <a:spcPct val="105000"/>
              </a:lnSpc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dirty="0" err="1">
                <a:solidFill>
                  <a:schemeClr val="lt1"/>
                </a:solidFill>
                <a:latin typeface="Consolas"/>
                <a:ea typeface="Consolas"/>
                <a:sym typeface="Consolas"/>
              </a:rPr>
              <a:t>spring-boot-starter-actuator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500" b="1" dirty="0">
              <a:solidFill>
                <a:schemeClr val="dk2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400" dirty="0"/>
              <a:t>Spring provides </a:t>
            </a:r>
            <a:r>
              <a:rPr lang="en-US" sz="3400" b="1" dirty="0">
                <a:solidFill>
                  <a:schemeClr val="lt1"/>
                </a:solidFill>
              </a:rPr>
              <a:t>Inversion of Control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lt1"/>
                </a:solidFill>
              </a:rPr>
              <a:t>Dependency Injection</a:t>
            </a:r>
            <a:endParaRPr lang="bg-BG" sz="3400" b="1" dirty="0">
              <a:solidFill>
                <a:schemeClr val="lt1"/>
              </a:solidFill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Inversion of Control</a:t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304800" y="2528504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//Traditional Way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UserServiceImpl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8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UserRepositoryImpl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304800" y="2098392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6281822" y="2528503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//Dependency Injection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UserServiceImpl implements UserService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UserRepository userRepository;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6292850" y="2092248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IoC</a:t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90406" y="1376127"/>
            <a:ext cx="3962400" cy="1371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Meta Data: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XML Config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Java Config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Automatic Beans: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@Repository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181600" y="4653915"/>
            <a:ext cx="6717127" cy="166497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Fully Configured System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Explicit Beans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@Bean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14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14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IoC</a:t>
            </a: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14;p14">
            <a:extLst>
              <a:ext uri="{FF2B5EF4-FFF2-40B4-BE49-F238E27FC236}">
                <a16:creationId xmlns:a16="http://schemas.microsoft.com/office/drawing/2014/main" id="{0E0B02A0-7EE9-4C17-8423-B43A69C439ED}"/>
              </a:ext>
            </a:extLst>
          </p:cNvPr>
          <p:cNvSpPr/>
          <p:nvPr/>
        </p:nvSpPr>
        <p:spPr>
          <a:xfrm>
            <a:off x="190406" y="2941942"/>
            <a:ext cx="3962400" cy="944258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15" grpId="0" animBg="1"/>
      <p:bldP spid="316" grpId="0" animBg="1"/>
      <p:bldP spid="317" grpId="0" animBg="1"/>
      <p:bldP spid="3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part of Beans scopes: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Session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cached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scope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@Scope("singleton") &lt;- Can be omitted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return a different instance every time it is requested from the container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default one is </a:t>
            </a:r>
            <a:r>
              <a:rPr lang="en-US" b="1" dirty="0">
                <a:solidFill>
                  <a:schemeClr val="lt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lt1"/>
                </a:solidFill>
              </a:rPr>
              <a:t>Prototype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Bean Scope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1"/>
          <p:cNvCxnSpPr/>
          <p:nvPr/>
        </p:nvCxnSpPr>
        <p:spPr>
          <a:xfrm>
            <a:off x="6096000" y="3124200"/>
            <a:ext cx="0" cy="3200400"/>
          </a:xfrm>
          <a:prstGeom prst="straightConnector1">
            <a:avLst/>
          </a:prstGeom>
          <a:noFill/>
          <a:ln w="25400" cap="flat" cmpd="sng">
            <a:solidFill>
              <a:srgbClr val="FF9D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1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cxnSp>
        <p:nvCxnSpPr>
          <p:cNvPr id="393" name="Google Shape;393;p21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4" name="Google Shape;394;p21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5" name="Google Shape;395;p21"/>
          <p:cNvCxnSpPr/>
          <p:nvPr/>
        </p:nvCxnSpPr>
        <p:spPr>
          <a:xfrm rot="10800000" flipH="1">
            <a:off x="2105887" y="5033342"/>
            <a:ext cx="631196" cy="494471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7" name="Google Shape;397;p21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8" name="Google Shape;398;p21"/>
          <p:cNvCxnSpPr/>
          <p:nvPr/>
        </p:nvCxnSpPr>
        <p:spPr>
          <a:xfrm rot="10800000" flipH="1">
            <a:off x="8749979" y="5519530"/>
            <a:ext cx="669614" cy="8282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9" name="Google Shape;399;p21"/>
          <p:cNvSpPr/>
          <p:nvPr/>
        </p:nvSpPr>
        <p:spPr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State-full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State-less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  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		 	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initialization of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PostConstruct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final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PreDestroy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container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@Bean 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object</a:t>
            </a:r>
          </a:p>
          <a:p>
            <a:r>
              <a:rPr lang="en-US" dirty="0"/>
              <a:t>With the </a:t>
            </a:r>
            <a:r>
              <a:rPr lang="en-US" b="1" dirty="0">
                <a:solidFill>
                  <a:schemeClr val="bg1"/>
                </a:solidFill>
              </a:rPr>
              <a:t>setBeanFactory()</a:t>
            </a:r>
            <a:r>
              <a:rPr lang="en-US" dirty="0"/>
              <a:t> method, we assign the BeanFactory reference from the IoC container to the beanFactory property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beanFactory;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beanFactory)throws 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beanFactory;}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br>
              <a:rPr lang="en-US" dirty="0"/>
            </a:br>
            <a:r>
              <a:rPr lang="en-US" dirty="0"/>
              <a:t>your </a:t>
            </a:r>
            <a:r>
              <a:rPr lang="en-US" b="1" dirty="0" err="1">
                <a:solidFill>
                  <a:schemeClr val="lt1"/>
                </a:solidFill>
              </a:rPr>
              <a:t>application.yaml</a:t>
            </a:r>
            <a:r>
              <a:rPr lang="en-US" dirty="0"/>
              <a:t> file</a:t>
            </a:r>
          </a:p>
          <a:p>
            <a:r>
              <a:rPr lang="en-US" dirty="0"/>
              <a:t>Property contributions can come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files</a:t>
            </a:r>
          </a:p>
          <a:p>
            <a:r>
              <a:rPr lang="en-US" dirty="0"/>
              <a:t>You can define your </a:t>
            </a:r>
            <a:r>
              <a:rPr lang="en-US" b="1" dirty="0">
                <a:solidFill>
                  <a:schemeClr val="bg1"/>
                </a:solidFill>
              </a:rPr>
              <a:t>own properties </a:t>
            </a:r>
          </a:p>
          <a:p>
            <a:r>
              <a:rPr lang="en-US" b="1" dirty="0">
                <a:hlinkClick r:id="rId2"/>
              </a:rPr>
              <a:t>Link to documentation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Yaml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</a:t>
            </a:r>
            <a:r>
              <a:rPr lang="en-US" b="1">
                <a:latin typeface="Consolas" panose="020B0609020204030204" pitchFamily="49" charset="0"/>
              </a:rPr>
              <a:t>: 12345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jpa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database-platform: org.hibernate.dialect.MySQL8Dialect</a:t>
            </a:r>
          </a:p>
          <a:p>
            <a:r>
              <a:rPr lang="en-US" b="1" dirty="0">
                <a:latin typeface="Consolas" panose="020B0609020204030204" pitchFamily="49" charset="0"/>
              </a:rPr>
              <a:t>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open-in-view: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properties: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JpaRepository&lt;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Layer</a:t>
            </a:r>
            <a:r>
              <a:rPr lang="en-US" dirty="0"/>
              <a:t> -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the method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database related operations</a:t>
            </a: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lt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dirty="0"/>
          </a:p>
        </p:txBody>
      </p:sp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</a:t>
            </a:r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4" y="3505200"/>
            <a:ext cx="1363952" cy="136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8123" y="1914557"/>
            <a:ext cx="1425859" cy="92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1412" y="1951375"/>
            <a:ext cx="1133526" cy="11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2439" y="4713828"/>
            <a:ext cx="1511012" cy="151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5904100" y="2721725"/>
            <a:ext cx="15023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Tomcat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8900636" y="2905780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pom.xml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configuration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5"/>
          <p:cNvCxnSpPr>
            <a:cxnSpLocks/>
          </p:cNvCxnSpPr>
          <p:nvPr/>
        </p:nvCxnSpPr>
        <p:spPr>
          <a:xfrm flipV="1">
            <a:off x="2926009" y="2905780"/>
            <a:ext cx="2741338" cy="90730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5"/>
          <p:cNvCxnSpPr>
            <a:cxnSpLocks/>
          </p:cNvCxnSpPr>
          <p:nvPr/>
        </p:nvCxnSpPr>
        <p:spPr>
          <a:xfrm flipV="1">
            <a:off x="2974061" y="3260313"/>
            <a:ext cx="5590517" cy="7654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5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7;p5">
            <a:extLst>
              <a:ext uri="{FF2B5EF4-FFF2-40B4-BE49-F238E27FC236}">
                <a16:creationId xmlns:a16="http://schemas.microsoft.com/office/drawing/2014/main" id="{99E13265-09FA-40AB-B9AB-FB9920011041}"/>
              </a:ext>
            </a:extLst>
          </p:cNvPr>
          <p:cNvCxnSpPr>
            <a:cxnSpLocks/>
          </p:cNvCxnSpPr>
          <p:nvPr/>
        </p:nvCxnSpPr>
        <p:spPr>
          <a:xfrm>
            <a:off x="2974061" y="4238523"/>
            <a:ext cx="5997923" cy="19832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26" name="Picture 2" descr="Gradle Build Tool">
            <a:extLst>
              <a:ext uri="{FF2B5EF4-FFF2-40B4-BE49-F238E27FC236}">
                <a16:creationId xmlns:a16="http://schemas.microsoft.com/office/drawing/2014/main" id="{80DE3503-D2CD-4D49-897A-A2392F51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43" y="3599320"/>
            <a:ext cx="1133526" cy="11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14;p5">
            <a:extLst>
              <a:ext uri="{FF2B5EF4-FFF2-40B4-BE49-F238E27FC236}">
                <a16:creationId xmlns:a16="http://schemas.microsoft.com/office/drawing/2014/main" id="{BA6C3FF9-99CE-47A3-8016-8B9921EDDE04}"/>
              </a:ext>
            </a:extLst>
          </p:cNvPr>
          <p:cNvSpPr txBox="1"/>
          <p:nvPr/>
        </p:nvSpPr>
        <p:spPr>
          <a:xfrm>
            <a:off x="9296399" y="4510791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Just go to </a:t>
            </a:r>
            <a:r>
              <a:rPr lang="en-US" b="1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Creating Spring Boot Project</a:t>
            </a:r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9084344-C7AA-4391-95BD-EFB0DBA3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5" y="1964604"/>
            <a:ext cx="10041029" cy="428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400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Additional set of </a:t>
            </a:r>
            <a:r>
              <a:rPr lang="en-US" sz="3200" b="1" dirty="0">
                <a:solidFill>
                  <a:schemeClr val="lt1"/>
                </a:solidFill>
              </a:rPr>
              <a:t>tools</a:t>
            </a:r>
            <a:r>
              <a:rPr lang="en-US" sz="3200" dirty="0"/>
              <a:t> that can make the application                   development </a:t>
            </a:r>
            <a:r>
              <a:rPr lang="en-US" sz="3200" b="1" dirty="0">
                <a:solidFill>
                  <a:schemeClr val="lt1"/>
                </a:solidFill>
              </a:rPr>
              <a:t>faster</a:t>
            </a:r>
            <a:r>
              <a:rPr lang="en-US" sz="3200" dirty="0"/>
              <a:t> and more </a:t>
            </a:r>
            <a:r>
              <a:rPr lang="en-US" sz="3200" b="1" dirty="0">
                <a:solidFill>
                  <a:schemeClr val="lt1"/>
                </a:solidFill>
              </a:rPr>
              <a:t>enjoyable</a:t>
            </a: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Maven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Gradle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Dev Tools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225258" y="3012716"/>
            <a:ext cx="11658600" cy="13041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&lt;groupId&gt;org.springframework.boot&lt;/groupId&gt;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&lt;artifactId&gt;</a:t>
            </a:r>
            <a:r>
              <a:rPr lang="en-US" sz="1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&lt;scope&gt;runtime&lt;/scope&gt;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500"/>
          </a:p>
        </p:txBody>
      </p:sp>
      <p:sp>
        <p:nvSpPr>
          <p:cNvPr id="237" name="Google Shape;237;p7"/>
          <p:cNvSpPr/>
          <p:nvPr/>
        </p:nvSpPr>
        <p:spPr>
          <a:xfrm>
            <a:off x="225258" y="2639836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7;p7">
            <a:extLst>
              <a:ext uri="{FF2B5EF4-FFF2-40B4-BE49-F238E27FC236}">
                <a16:creationId xmlns:a16="http://schemas.microsoft.com/office/drawing/2014/main" id="{5DAE46FA-7E4C-4D45-9525-685531F630ED}"/>
              </a:ext>
            </a:extLst>
          </p:cNvPr>
          <p:cNvSpPr/>
          <p:nvPr/>
        </p:nvSpPr>
        <p:spPr>
          <a:xfrm>
            <a:off x="225258" y="4936242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F2596CE3-EDA4-4D10-BC84-8FBB6A829868}"/>
              </a:ext>
            </a:extLst>
          </p:cNvPr>
          <p:cNvSpPr/>
          <p:nvPr/>
        </p:nvSpPr>
        <p:spPr>
          <a:xfrm>
            <a:off x="225258" y="5307864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Resources</a:t>
            </a: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8BC4971-3BBF-47E5-A55B-5A7E0F0F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2557299"/>
            <a:ext cx="4448175" cy="2457450"/>
          </a:xfrm>
          <a:prstGeom prst="rect">
            <a:avLst/>
          </a:prstGeom>
        </p:spPr>
      </p:pic>
      <p:sp>
        <p:nvSpPr>
          <p:cNvPr id="245" name="Google Shape;245;p8"/>
          <p:cNvSpPr/>
          <p:nvPr/>
        </p:nvSpPr>
        <p:spPr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HTML, CSS, JS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Thymeleaf templates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Yaml configuration</a:t>
            </a:r>
            <a:endParaRPr lang="bg-BG"/>
          </a:p>
        </p:txBody>
      </p:sp>
      <p:sp>
        <p:nvSpPr>
          <p:cNvPr id="248" name="Google Shape;248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</a:pPr>
            <a:r>
              <a:rPr lang="en-US" b="1" dirty="0">
                <a:solidFill>
                  <a:schemeClr val="lt1"/>
                </a:solidFill>
              </a:rPr>
              <a:t>Spring Data </a:t>
            </a:r>
            <a:r>
              <a:rPr lang="en-US" dirty="0"/>
              <a:t>– unify and ease the access to </a:t>
            </a:r>
          </a:p>
          <a:p>
            <a:pPr marL="442912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dirty="0"/>
              <a:t>    different kinds of database systems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7B93F2-F428-4DC6-8F3A-60358B603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89D618-EF0C-4CBA-B422-F832595DDD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F6EB77-D9BE-4B02-A7DD-4C3E45F8C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1599</Words>
  <Application>Microsoft Office PowerPoint</Application>
  <PresentationFormat>Widescreen</PresentationFormat>
  <Paragraphs>446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Bean Lifecycle</vt:lpstr>
      <vt:lpstr>Bean Lifecycle Demo (1)</vt:lpstr>
      <vt:lpstr>Bean Lifecycle Demo (2)</vt:lpstr>
      <vt:lpstr>PostConstruct Annotation</vt:lpstr>
      <vt:lpstr>PreDestroy Annotation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46</cp:revision>
  <dcterms:created xsi:type="dcterms:W3CDTF">2018-05-23T13:08:44Z</dcterms:created>
  <dcterms:modified xsi:type="dcterms:W3CDTF">2022-12-31T11:14:18Z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