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58" r:id="rId7"/>
    <p:sldId id="259" r:id="rId8"/>
    <p:sldId id="260" r:id="rId9"/>
    <p:sldId id="617" r:id="rId10"/>
    <p:sldId id="263" r:id="rId11"/>
    <p:sldId id="264" r:id="rId12"/>
    <p:sldId id="265" r:id="rId13"/>
    <p:sldId id="315" r:id="rId14"/>
    <p:sldId id="312" r:id="rId15"/>
    <p:sldId id="266" r:id="rId16"/>
    <p:sldId id="314" r:id="rId17"/>
    <p:sldId id="313" r:id="rId18"/>
    <p:sldId id="267" r:id="rId19"/>
    <p:sldId id="316" r:id="rId20"/>
    <p:sldId id="317" r:id="rId21"/>
    <p:sldId id="318" r:id="rId22"/>
    <p:sldId id="319" r:id="rId23"/>
    <p:sldId id="268" r:id="rId24"/>
    <p:sldId id="300" r:id="rId25"/>
    <p:sldId id="306" r:id="rId26"/>
    <p:sldId id="307" r:id="rId27"/>
    <p:sldId id="311" r:id="rId28"/>
    <p:sldId id="303" r:id="rId29"/>
    <p:sldId id="309" r:id="rId30"/>
    <p:sldId id="310" r:id="rId31"/>
    <p:sldId id="299" r:id="rId32"/>
    <p:sldId id="301" r:id="rId33"/>
    <p:sldId id="323" r:id="rId34"/>
    <p:sldId id="324" r:id="rId35"/>
    <p:sldId id="325" r:id="rId36"/>
    <p:sldId id="329" r:id="rId37"/>
    <p:sldId id="326" r:id="rId38"/>
    <p:sldId id="327" r:id="rId39"/>
    <p:sldId id="328" r:id="rId40"/>
    <p:sldId id="320" r:id="rId41"/>
    <p:sldId id="321" r:id="rId42"/>
    <p:sldId id="322" r:id="rId43"/>
    <p:sldId id="285" r:id="rId44"/>
    <p:sldId id="289" r:id="rId45"/>
    <p:sldId id="613" r:id="rId46"/>
    <p:sldId id="608" r:id="rId47"/>
    <p:sldId id="291" r:id="rId48"/>
    <p:sldId id="29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B0A24F2-E0BC-4F43-8317-6ECFF3A822AE}">
          <p14:sldIdLst>
            <p14:sldId id="256"/>
            <p14:sldId id="257"/>
            <p14:sldId id="258"/>
          </p14:sldIdLst>
        </p14:section>
        <p14:section name="Thymeleaf" id="{22471642-D35A-40A3-AD2E-AF816CDEB81B}">
          <p14:sldIdLst>
            <p14:sldId id="259"/>
            <p14:sldId id="260"/>
            <p14:sldId id="617"/>
            <p14:sldId id="263"/>
            <p14:sldId id="264"/>
            <p14:sldId id="265"/>
            <p14:sldId id="315"/>
            <p14:sldId id="312"/>
            <p14:sldId id="266"/>
            <p14:sldId id="314"/>
            <p14:sldId id="313"/>
            <p14:sldId id="267"/>
            <p14:sldId id="316"/>
            <p14:sldId id="317"/>
            <p14:sldId id="318"/>
            <p14:sldId id="319"/>
            <p14:sldId id="268"/>
          </p14:sldIdLst>
        </p14:section>
        <p14:section name="Additional Spring Components and Extras" id="{CE4C83B6-1440-4810-9E42-0F4F7AB786CD}">
          <p14:sldIdLst>
            <p14:sldId id="300"/>
            <p14:sldId id="306"/>
            <p14:sldId id="307"/>
            <p14:sldId id="311"/>
            <p14:sldId id="303"/>
            <p14:sldId id="309"/>
            <p14:sldId id="310"/>
            <p14:sldId id="299"/>
            <p14:sldId id="301"/>
          </p14:sldIdLst>
        </p14:section>
        <p14:section name="Working with Http Sessions, Cookies and Headers" id="{DFF27F5C-84D1-447C-A6C4-E675ED63668D}">
          <p14:sldIdLst>
            <p14:sldId id="323"/>
            <p14:sldId id="324"/>
            <p14:sldId id="325"/>
            <p14:sldId id="329"/>
            <p14:sldId id="326"/>
            <p14:sldId id="327"/>
            <p14:sldId id="328"/>
          </p14:sldIdLst>
        </p14:section>
        <p14:section name="Request &amp; Response Body" id="{CEF15DF8-D551-4E01-9C22-6711FE175158}">
          <p14:sldIdLst>
            <p14:sldId id="320"/>
            <p14:sldId id="321"/>
            <p14:sldId id="322"/>
          </p14:sldIdLst>
        </p14:section>
        <p14:section name="Conclusion" id="{E69E5FC3-9715-4811-A789-A2D9F43D90CA}">
          <p14:sldIdLst>
            <p14:sldId id="285"/>
            <p14:sldId id="289"/>
            <p14:sldId id="613"/>
            <p14:sldId id="608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" initials="C" lastIdx="1" clrIdx="0">
    <p:extLst>
      <p:ext uri="{19B8F6BF-5375-455C-9EA6-DF929625EA0E}">
        <p15:presenceInfo xmlns:p15="http://schemas.microsoft.com/office/powerpoint/2012/main" userId="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8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09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8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Essentials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221985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If – else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75000"/>
                </a:schemeClr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Switch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else &amp; switch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621234" y="4002547"/>
            <a:ext cx="10949531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th:switch</a:t>
            </a:r>
            <a:r>
              <a:rPr lang="en-US" dirty="0"/>
              <a:t>="${</a:t>
            </a:r>
            <a:r>
              <a:rPr lang="en-US" dirty="0" err="1"/>
              <a:t>user.role</a:t>
            </a:r>
            <a:r>
              <a:rPr lang="en-US" dirty="0"/>
              <a:t>}"&gt;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="'admin'"&gt;User is an administrator&lt;/p&gt;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="#{</a:t>
            </a:r>
            <a:r>
              <a:rPr lang="en-US" dirty="0" err="1"/>
              <a:t>roles.manager</a:t>
            </a:r>
            <a:r>
              <a:rPr lang="en-US" dirty="0"/>
              <a:t>}"&gt;User is a manager&lt;/p&gt;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993065"/>
          </a:xfrm>
        </p:spPr>
        <p:txBody>
          <a:bodyPr/>
          <a:lstStyle/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th:if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}"&gt;Show results&lt;/div&gt;</a:t>
            </a:r>
          </a:p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th:unless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}"&gt;Not pass&lt;/div&gt;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05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special kind of conditional value </a:t>
            </a:r>
            <a:r>
              <a:rPr lang="en-US" b="1" dirty="0">
                <a:solidFill>
                  <a:schemeClr val="bg1"/>
                </a:solidFill>
              </a:rPr>
              <a:t>without a 'then' part</a:t>
            </a:r>
            <a:r>
              <a:rPr lang="en-US" dirty="0"/>
              <a:t>. It is equivalent to the </a:t>
            </a:r>
            <a:r>
              <a:rPr lang="en-US" b="1" dirty="0">
                <a:solidFill>
                  <a:schemeClr val="bg1"/>
                </a:solidFill>
              </a:rPr>
              <a:t>Elvis</a:t>
            </a:r>
            <a:r>
              <a:rPr lang="en-US" dirty="0"/>
              <a:t> operator present in some languages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Equivalent to: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expressions (Elvis operator)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6000" y="2394000"/>
            <a:ext cx="10949531" cy="1380543"/>
          </a:xfrm>
        </p:spPr>
        <p:txBody>
          <a:bodyPr/>
          <a:lstStyle/>
          <a:p>
            <a:r>
              <a:rPr lang="en-US" dirty="0"/>
              <a:t>&lt;p&gt;Age: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="*{age} </a:t>
            </a:r>
            <a:r>
              <a:rPr lang="en-US" dirty="0">
                <a:solidFill>
                  <a:schemeClr val="bg1"/>
                </a:solidFill>
              </a:rPr>
              <a:t>?: </a:t>
            </a:r>
            <a:r>
              <a:rPr lang="en-US" dirty="0"/>
              <a:t>'missing age'"&gt; 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000" y="4566776"/>
            <a:ext cx="1094953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&lt;p&gt;Age: 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 != null}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dirty="0"/>
              <a:t>*{age}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'missing age'"&gt;&lt;/span&gt;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634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1" y="1108911"/>
            <a:ext cx="9752030" cy="5546589"/>
          </a:xfrm>
        </p:spPr>
        <p:txBody>
          <a:bodyPr/>
          <a:lstStyle/>
          <a:p>
            <a:r>
              <a:rPr lang="en-US" sz="2800" dirty="0"/>
              <a:t>Link Expressions are used to build URLs</a:t>
            </a:r>
          </a:p>
          <a:p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bg-BG" sz="2800" dirty="0"/>
          </a:p>
          <a:p>
            <a:r>
              <a:rPr lang="en-US" sz="2800" dirty="0"/>
              <a:t>You can also pass query string parameters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dynamic URLs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2006" y="1730346"/>
            <a:ext cx="121524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2006" y="2782668"/>
            <a:ext cx="612841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@{/register}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20714" y="4014000"/>
            <a:ext cx="81288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@{/details(id=${game.id})}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0714" y="5306654"/>
            <a:ext cx="883466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@{/games/{id}/edit(id=${game.id})}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"&gt;Edit&lt;/a&gt;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681000" y="4503640"/>
            <a:ext cx="39685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/details?id=3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85600" y="5981077"/>
            <a:ext cx="39639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/games/3/edit  </a:t>
            </a:r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When we want to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collection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We can attach 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the parent element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1821189"/>
            <a:ext cx="10949531" cy="215549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{s.name}"&gt;&lt;/td&gt;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s.score</a:t>
            </a:r>
            <a:r>
              <a:rPr lang="en-US" dirty="0"/>
              <a:t>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s.age</a:t>
            </a:r>
            <a:r>
              <a:rPr lang="en-US" dirty="0"/>
              <a:t>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464691" y="4601751"/>
            <a:ext cx="10949531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 </a:t>
            </a:r>
            <a:r>
              <a:rPr lang="en-US" dirty="0" err="1">
                <a:solidFill>
                  <a:schemeClr val="bg1"/>
                </a:solidFill>
              </a:rPr>
              <a:t>th:object</a:t>
            </a:r>
            <a:r>
              <a:rPr lang="en-US" dirty="0"/>
              <a:t>="${s}"&gt;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{score}"&gt;&lt;/td&gt;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{age}"&gt;&lt;/td&gt;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1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th:attrprepend</a:t>
            </a:r>
            <a:r>
              <a:rPr lang="en-US" dirty="0"/>
              <a:t> attributes, which append (suffix) or prepend (prefix) the result of their evaluation to the existing attribute values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th:classappend</a:t>
            </a:r>
            <a:r>
              <a:rPr lang="en-US" dirty="0"/>
              <a:t>: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Appending and prepending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8746" y="3114000"/>
            <a:ext cx="10949531" cy="993065"/>
          </a:xfrm>
        </p:spPr>
        <p:txBody>
          <a:bodyPr/>
          <a:lstStyle/>
          <a:p>
            <a:r>
              <a:rPr lang="en-US" dirty="0"/>
              <a:t>&lt;input type="button" value="Play" </a:t>
            </a:r>
            <a:br>
              <a:rPr lang="en-US" dirty="0"/>
            </a:br>
            <a:r>
              <a:rPr lang="en-US" dirty="0"/>
              <a:t>         class="</a:t>
            </a:r>
            <a:r>
              <a:rPr lang="en-US" dirty="0" err="1"/>
              <a:t>btn</a:t>
            </a:r>
            <a:r>
              <a:rPr lang="en-US" dirty="0"/>
              <a:t>" </a:t>
            </a:r>
            <a:r>
              <a:rPr lang="en-US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="class=${' ' + </a:t>
            </a:r>
            <a:r>
              <a:rPr lang="en-US" dirty="0" err="1"/>
              <a:t>cssStyle</a:t>
            </a:r>
            <a:r>
              <a:rPr lang="en-US" dirty="0"/>
              <a:t>}" /&gt;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691" y="5004000"/>
            <a:ext cx="1094953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&lt;li </a:t>
            </a:r>
            <a:r>
              <a:rPr lang="en-GB" dirty="0" err="1">
                <a:solidFill>
                  <a:schemeClr val="bg1"/>
                </a:solidFill>
              </a:rPr>
              <a:t>th:classappend</a:t>
            </a:r>
            <a:r>
              <a:rPr lang="en-GB" dirty="0"/>
              <a:t>="${module == 'home' ? 'active' : ''}"&gt;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940053" cy="5201066"/>
          </a:xfrm>
        </p:spPr>
        <p:txBody>
          <a:bodyPr/>
          <a:lstStyle/>
          <a:p>
            <a:r>
              <a:rPr lang="en-US" dirty="0"/>
              <a:t>In Thymeleaf you can create almost normal HTML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75" y="1865549"/>
            <a:ext cx="7602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="@{/users}"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type="number" name="id"/&gt;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type="text" name="name"/&gt;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&lt;button type="submit"/&gt;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075" y="5196862"/>
            <a:ext cx="98518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@PostMapping("/user")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public ModelAndView register(User user) { ...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 we want to include in our templates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r>
              <a:rPr lang="en-US" dirty="0"/>
              <a:t> from other </a:t>
            </a:r>
            <a:r>
              <a:rPr lang="en-US" b="1" dirty="0">
                <a:solidFill>
                  <a:schemeClr val="bg1"/>
                </a:solidFill>
              </a:rPr>
              <a:t>templates	</a:t>
            </a:r>
          </a:p>
          <a:p>
            <a:pPr lvl="1"/>
            <a:r>
              <a:rPr lang="en-US" dirty="0"/>
              <a:t>Common uses for this are footers, headers, menus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Define the fragments available for inclusion, which we can do </a:t>
            </a:r>
            <a:br>
              <a:rPr lang="en-US" dirty="0"/>
            </a:br>
            <a:r>
              <a:rPr lang="en-US" dirty="0"/>
              <a:t>by using the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After than we can easily include in our home page using one of the </a:t>
            </a: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class with fragments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236" y="2394000"/>
            <a:ext cx="7589764" cy="3317932"/>
          </a:xfrm>
        </p:spPr>
        <p:txBody>
          <a:bodyPr/>
          <a:lstStyle/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r>
              <a:rPr lang="en-US" dirty="0"/>
              <a:t>      </a:t>
            </a:r>
            <a:r>
              <a:rPr lang="en-US" dirty="0" err="1"/>
              <a:t>xmlns:th</a:t>
            </a:r>
            <a:r>
              <a:rPr lang="en-US" dirty="0"/>
              <a:t>="http://www.thymeleaf.org"&gt;</a:t>
            </a:r>
          </a:p>
          <a:p>
            <a:r>
              <a:rPr lang="en-US" dirty="0"/>
              <a:t>  &lt;body&gt;  </a:t>
            </a:r>
          </a:p>
          <a:p>
            <a:r>
              <a:rPr lang="en-US" dirty="0"/>
              <a:t>    &lt;div </a:t>
            </a:r>
            <a:r>
              <a:rPr lang="en-US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="copy"&gt;</a:t>
            </a:r>
          </a:p>
          <a:p>
            <a:r>
              <a:rPr lang="en-US" dirty="0"/>
              <a:t>      &amp;copy; Spring Team 2021</a:t>
            </a:r>
          </a:p>
          <a:p>
            <a:r>
              <a:rPr lang="en-US" dirty="0"/>
              <a:t>    &lt;/div&gt;  </a:t>
            </a:r>
          </a:p>
          <a:p>
            <a:r>
              <a:rPr lang="en-US" dirty="0"/>
              <a:t>  &lt;/body&gt; 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36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Easily include in our home page using one of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966000" y="2844000"/>
            <a:ext cx="8624764" cy="2930455"/>
          </a:xfrm>
        </p:spPr>
        <p:txBody>
          <a:bodyPr/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//OR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4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The result is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include and replace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000" y="1539000"/>
            <a:ext cx="8190000" cy="1380543"/>
          </a:xfrm>
        </p:spPr>
        <p:txBody>
          <a:bodyPr/>
          <a:lstStyle/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 :: copy"&gt;&lt;/footer&gt;</a:t>
            </a:r>
          </a:p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 :: copy"&gt;&lt;/ footer&gt;</a:t>
            </a:r>
          </a:p>
          <a:p>
            <a:r>
              <a:rPr lang="en-US" dirty="0"/>
              <a:t> ...</a:t>
            </a:r>
          </a:p>
        </p:txBody>
      </p:sp>
      <p:sp>
        <p:nvSpPr>
          <p:cNvPr id="6" name="Текстов контейнер 4"/>
          <p:cNvSpPr txBox="1">
            <a:spLocks/>
          </p:cNvSpPr>
          <p:nvPr/>
        </p:nvSpPr>
        <p:spPr>
          <a:xfrm>
            <a:off x="3306000" y="3474000"/>
            <a:ext cx="5212383" cy="29304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&lt;footer&gt;</a:t>
            </a:r>
          </a:p>
          <a:p>
            <a:r>
              <a:rPr lang="en-US" dirty="0"/>
              <a:t>    &amp;copy; Spring Team 2021</a:t>
            </a:r>
          </a:p>
          <a:p>
            <a:r>
              <a:rPr lang="en-US" dirty="0">
                <a:solidFill>
                  <a:schemeClr val="bg1"/>
                </a:solidFill>
              </a:rPr>
              <a:t>&lt;/footer&gt;</a:t>
            </a:r>
          </a:p>
          <a:p>
            <a:r>
              <a:rPr lang="en-US" dirty="0">
                <a:solidFill>
                  <a:schemeClr val="bg1"/>
                </a:solidFill>
              </a:rPr>
              <a:t>&lt;div&gt;</a:t>
            </a:r>
          </a:p>
          <a:p>
            <a:r>
              <a:rPr lang="en-US" dirty="0"/>
              <a:t>    &amp;copy; Spring </a:t>
            </a:r>
            <a:r>
              <a:rPr lang="en-US"/>
              <a:t>Team 2021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&lt;/div&gt;  </a:t>
            </a:r>
            <a:r>
              <a:rPr lang="en-US" dirty="0"/>
              <a:t>	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29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template engine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Additional Spring Functionalities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Components and Extras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Working with HTTP Sessions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Cookies and Headers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Request and Response body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Fragment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Fragment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4655" y="2458786"/>
            <a:ext cx="1044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&lt;footer&gt; Spring Team 2020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6000" y="5136443"/>
            <a:ext cx="1044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&lt;th:block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th:include="~{/fragments/footer}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&gt;	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th:block&gt;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6000" y="4644000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84655" y="1964306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footer.html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9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Spring Functionalities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annotation is used at the </a:t>
            </a:r>
            <a:r>
              <a:rPr lang="en-US" b="1" dirty="0">
                <a:solidFill>
                  <a:schemeClr val="accent1"/>
                </a:solidFill>
              </a:rPr>
              <a:t>method level</a:t>
            </a:r>
            <a:r>
              <a:rPr lang="en-US" dirty="0"/>
              <a:t>, it indicates </a:t>
            </a:r>
            <a:r>
              <a:rPr lang="en-US" b="1" dirty="0">
                <a:solidFill>
                  <a:schemeClr val="accent1"/>
                </a:solidFill>
              </a:rPr>
              <a:t>the purpose of that 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to add one or more model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example, a method adds an attribute named message to all models defined in the controller class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(1)</a:t>
            </a:r>
          </a:p>
        </p:txBody>
      </p:sp>
      <p:sp>
        <p:nvSpPr>
          <p:cNvPr id="6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41000" y="4374000"/>
            <a:ext cx="10949531" cy="17680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void </a:t>
            </a:r>
            <a:r>
              <a:rPr lang="en-US" dirty="0" err="1"/>
              <a:t>addAttributes</a:t>
            </a:r>
            <a:r>
              <a:rPr lang="en-US" dirty="0"/>
              <a:t>(Model model) {</a:t>
            </a:r>
          </a:p>
          <a:p>
            <a:r>
              <a:rPr lang="en-US" dirty="0"/>
              <a:t>	</a:t>
            </a:r>
            <a:r>
              <a:rPr lang="en-US" dirty="0" err="1"/>
              <a:t>model.addAttribute</a:t>
            </a:r>
            <a:r>
              <a:rPr lang="en-US" dirty="0"/>
              <a:t>("message", "Welcome to </a:t>
            </a:r>
            <a:r>
              <a:rPr lang="en-US" dirty="0" err="1"/>
              <a:t>SoftUni</a:t>
            </a:r>
            <a:r>
              <a:rPr lang="en-US" dirty="0"/>
              <a:t>!");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3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used as a </a:t>
            </a:r>
            <a:r>
              <a:rPr lang="en-US" sz="3400" b="1" dirty="0">
                <a:solidFill>
                  <a:schemeClr val="bg1"/>
                </a:solidFill>
              </a:rPr>
              <a:t>method argument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indicates the argument </a:t>
            </a:r>
            <a:r>
              <a:rPr lang="en-US" sz="3400" dirty="0"/>
              <a:t>should be retrieved from the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</a:t>
            </a:r>
            <a:r>
              <a:rPr lang="en-US" sz="3400" b="1" dirty="0">
                <a:solidFill>
                  <a:schemeClr val="bg1"/>
                </a:solidFill>
              </a:rPr>
              <a:t>not present</a:t>
            </a:r>
            <a:r>
              <a:rPr lang="en-US" sz="3400" dirty="0"/>
              <a:t>, it should be </a:t>
            </a:r>
            <a:r>
              <a:rPr lang="en-US" sz="3400" b="1" dirty="0">
                <a:solidFill>
                  <a:schemeClr val="bg1"/>
                </a:solidFill>
              </a:rPr>
              <a:t>first instantiated </a:t>
            </a:r>
            <a:r>
              <a:rPr lang="en-US" sz="3400" dirty="0"/>
              <a:t>and then added to the model.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Once </a:t>
            </a:r>
            <a:r>
              <a:rPr lang="en-US" sz="3400" b="1" dirty="0">
                <a:solidFill>
                  <a:schemeClr val="bg1"/>
                </a:solidFill>
              </a:rPr>
              <a:t>present in the model</a:t>
            </a:r>
            <a:r>
              <a:rPr lang="en-US" sz="3400" dirty="0"/>
              <a:t>, the arguments </a:t>
            </a:r>
            <a:r>
              <a:rPr lang="en-US" sz="3400" b="1" dirty="0">
                <a:solidFill>
                  <a:schemeClr val="bg1"/>
                </a:solidFill>
              </a:rPr>
              <a:t>fields should be populated </a:t>
            </a:r>
            <a:r>
              <a:rPr lang="en-US" sz="3400" dirty="0"/>
              <a:t>from all request parameters that have matching names.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161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0"/>
          </p:nvPr>
        </p:nvSpPr>
        <p:spPr>
          <a:xfrm>
            <a:off x="287056" y="1296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of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ModelAttribute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as a method argument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ModelAttribute Examples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146000" y="2574000"/>
            <a:ext cx="9405000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"/cars/add", </a:t>
            </a:r>
          </a:p>
          <a:p>
            <a:r>
              <a:rPr lang="en-US" dirty="0"/>
              <a:t>	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public String submit(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"car"</a:t>
            </a:r>
            <a:r>
              <a:rPr lang="en-US" dirty="0"/>
              <a:t>)Car car)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Some code ...</a:t>
            </a:r>
          </a:p>
          <a:p>
            <a:r>
              <a:rPr lang="en-US" dirty="0"/>
              <a:t> return "</a:t>
            </a:r>
            <a:r>
              <a:rPr lang="en-US" dirty="0" err="1"/>
              <a:t>carView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7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CrossOrigin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annotated method or type as permitting </a:t>
            </a:r>
            <a:br>
              <a:rPr lang="en-US" dirty="0"/>
            </a:br>
            <a:r>
              <a:rPr lang="en-US" dirty="0"/>
              <a:t>cross origin requests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@CrossOrigin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158500" y="3654000"/>
            <a:ext cx="7875000" cy="2525279"/>
          </a:xfrm>
        </p:spPr>
        <p:txBody>
          <a:bodyPr/>
          <a:lstStyle/>
          <a:p>
            <a:pPr lvl="0">
              <a:buClr>
                <a:schemeClr val="lt1"/>
              </a:buClr>
              <a:buSzPts val="2300"/>
            </a:pPr>
            <a:r>
              <a:rPr lang="en-US" dirty="0">
                <a:solidFill>
                  <a:schemeClr val="lt1"/>
                </a:solidFill>
              </a:rPr>
              <a:t>@</a:t>
            </a:r>
            <a:r>
              <a:rPr lang="en-US" dirty="0" err="1">
                <a:solidFill>
                  <a:schemeClr val="lt1"/>
                </a:solidFill>
              </a:rPr>
              <a:t>CrossOrigin</a:t>
            </a:r>
            <a:r>
              <a:rPr lang="en-US" dirty="0">
                <a:solidFill>
                  <a:schemeClr val="lt1"/>
                </a:solidFill>
              </a:rPr>
              <a:t>(origins = "http://example.com")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("/hello")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public String hello() {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	return "Hello World!";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@Qualifier </a:t>
            </a:r>
            <a:r>
              <a:rPr lang="en-US" dirty="0"/>
              <a:t>along with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Autowired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to provide the bean id or bean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7" y="2844000"/>
            <a:ext cx="5069764" cy="2930455"/>
          </a:xfrm>
        </p:spPr>
        <p:txBody>
          <a:bodyPr/>
          <a:lstStyle/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@Qualifier("bike")</a:t>
            </a:r>
          </a:p>
          <a:p>
            <a:r>
              <a:rPr lang="en-US" dirty="0"/>
              <a:t>class Bike implements 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06000" y="2844000"/>
            <a:ext cx="5069764" cy="33179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@Qualifier("car")</a:t>
            </a:r>
          </a:p>
          <a:p>
            <a:r>
              <a:rPr lang="en-US" dirty="0"/>
              <a:t>class Car implements </a:t>
            </a:r>
            <a:br>
              <a:rPr lang="en-US" dirty="0"/>
            </a:br>
            <a:r>
              <a:rPr lang="en-US" dirty="0"/>
              <a:t>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   private Integer seats;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87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we want to get Bike, we need to specify it with adding 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+mj-lt"/>
              </a:rPr>
              <a:t>@Qualifier("bike")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before injecting Vehicle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241062" y="2934000"/>
            <a:ext cx="7709880" cy="176802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/>
              <a:t>Biker(</a:t>
            </a:r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"bike"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Vehicle vehicle) {</a:t>
            </a:r>
          </a:p>
          <a:p>
            <a:r>
              <a:rPr lang="en-US" dirty="0"/>
              <a:t>	</a:t>
            </a:r>
            <a:r>
              <a:rPr lang="en-US" dirty="0" err="1"/>
              <a:t>this.vehicle</a:t>
            </a:r>
            <a:r>
              <a:rPr lang="en-US" dirty="0"/>
              <a:t> = vehicle;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use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  <a:r>
              <a:rPr lang="en-US" dirty="0"/>
              <a:t>to simplify this case: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we mark the most frequently used bean with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71000" y="3357418"/>
            <a:ext cx="3915000" cy="1750324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>
                <a:solidFill>
                  <a:schemeClr val="bg1"/>
                </a:solidFill>
              </a:rPr>
              <a:t>@Primary</a:t>
            </a:r>
          </a:p>
          <a:p>
            <a:r>
              <a:rPr lang="fr-FR" dirty="0"/>
              <a:t>class Car implements Vehicle {...}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321000" y="3542308"/>
            <a:ext cx="3959216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 implements Vehicle {}</a:t>
            </a:r>
          </a:p>
        </p:txBody>
      </p:sp>
    </p:spTree>
    <p:extLst>
      <p:ext uri="{BB962C8B-B14F-4D97-AF65-F5344CB8AC3E}">
        <p14:creationId xmlns:p14="http://schemas.microsoft.com/office/powerpoint/2010/main" val="3338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 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21213" y="2473407"/>
            <a:ext cx="4844764" cy="2155499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/>
              <a:t>class Driver {		    	@Autowired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96002" y="2473407"/>
            <a:ext cx="4844764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Biker {</a:t>
            </a:r>
          </a:p>
          <a:p>
            <a:r>
              <a:rPr lang="fr-FR" dirty="0"/>
              <a:t>	@Autowired	    	@Qualifier("bike")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example of</a:t>
            </a:r>
            <a:r>
              <a:rPr lang="en-US" b="1" dirty="0">
                <a:solidFill>
                  <a:schemeClr val="bg1"/>
                </a:solidFill>
              </a:rPr>
              <a:t> @Primary </a:t>
            </a:r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58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606000" y="5004000"/>
            <a:ext cx="10961783" cy="768084"/>
          </a:xfrm>
        </p:spPr>
        <p:txBody>
          <a:bodyPr/>
          <a:lstStyle/>
          <a:p>
            <a:r>
              <a:rPr lang="en-US" dirty="0"/>
              <a:t> Working with Http Sessions, Cookies and Headers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10657" cy="2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76010" cy="5201066"/>
          </a:xfrm>
        </p:spPr>
        <p:txBody>
          <a:bodyPr>
            <a:normAutofit/>
          </a:bodyPr>
          <a:lstStyle/>
          <a:p>
            <a:r>
              <a:rPr lang="en-US" dirty="0"/>
              <a:t>The session will be </a:t>
            </a:r>
            <a:r>
              <a:rPr lang="en-US" b="1" dirty="0">
                <a:solidFill>
                  <a:schemeClr val="bg1"/>
                </a:solidFill>
              </a:rPr>
              <a:t>injected from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container when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bg1"/>
                </a:solidFill>
              </a:rPr>
              <a:t>#session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Session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2034000"/>
            <a:ext cx="735552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public String home(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2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httpSession.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200" b="1" noProof="1">
                <a:latin typeface="Consolas" pitchFamily="49" charset="0"/>
              </a:rPr>
              <a:t>("id",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annotation </a:t>
            </a: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HTTP Cookie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2214000"/>
            <a:ext cx="10064764" cy="21554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("/")</a:t>
            </a:r>
          </a:p>
          <a:p>
            <a:r>
              <a:rPr lang="en-US" dirty="0"/>
              <a:t>public String </a:t>
            </a:r>
            <a:r>
              <a:rPr lang="en-US" dirty="0" err="1"/>
              <a:t>readCookie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CookieValue</a:t>
            </a:r>
            <a:r>
              <a:rPr lang="en-US" dirty="0">
                <a:solidFill>
                  <a:schemeClr val="bg1"/>
                </a:solidFill>
              </a:rPr>
              <a:t>(value = "username", </a:t>
            </a:r>
            <a:r>
              <a:rPr lang="en-US" dirty="0" err="1">
                <a:solidFill>
                  <a:schemeClr val="bg1"/>
                </a:solidFill>
              </a:rPr>
              <a:t>defaultValue</a:t>
            </a:r>
            <a:r>
              <a:rPr lang="en-US" dirty="0">
                <a:solidFill>
                  <a:schemeClr val="bg1"/>
                </a:solidFill>
              </a:rPr>
              <a:t> = "Guest") </a:t>
            </a:r>
            <a:r>
              <a:rPr lang="en-US" dirty="0"/>
              <a:t>String username) {</a:t>
            </a:r>
          </a:p>
          <a:p>
            <a:r>
              <a:rPr lang="en-US" dirty="0"/>
              <a:t>    	return "login";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7581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/>
              <a:t> cookie = </a:t>
            </a:r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 err="1"/>
              <a:t>.from</a:t>
            </a:r>
            <a:r>
              <a:rPr lang="en-US" sz="2000" dirty="0"/>
              <a:t>("username", "</a:t>
            </a:r>
            <a:r>
              <a:rPr lang="en-US" sz="2000" dirty="0" err="1"/>
              <a:t>pesho</a:t>
            </a:r>
            <a:r>
              <a:rPr lang="en-US" sz="2000" dirty="0"/>
              <a:t>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httpOnly</a:t>
            </a:r>
            <a:r>
              <a:rPr lang="en-US" sz="2000" dirty="0"/>
              <a:t>(true)</a:t>
            </a:r>
          </a:p>
          <a:p>
            <a:r>
              <a:rPr lang="en-US" sz="2000" dirty="0"/>
              <a:t>    .secure(true)</a:t>
            </a:r>
          </a:p>
          <a:p>
            <a:r>
              <a:rPr lang="en-US" sz="2000" dirty="0"/>
              <a:t>    .path("/")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maxAge</a:t>
            </a:r>
            <a:r>
              <a:rPr lang="en-US" sz="2000" dirty="0"/>
              <a:t>(60)</a:t>
            </a:r>
          </a:p>
          <a:p>
            <a:r>
              <a:rPr lang="en-US" sz="2000" dirty="0"/>
              <a:t>    .domain("softuni.bg")</a:t>
            </a:r>
          </a:p>
          <a:p>
            <a:r>
              <a:rPr lang="en-US" sz="2000" dirty="0"/>
              <a:t>    .build();</a:t>
            </a:r>
          </a:p>
          <a:p>
            <a:r>
              <a:rPr lang="en-US" sz="2000" dirty="0" err="1"/>
              <a:t>ResponseEntity</a:t>
            </a:r>
            <a:endParaRPr lang="en-US" sz="2000" dirty="0"/>
          </a:p>
          <a:p>
            <a:r>
              <a:rPr lang="en-US" sz="2000" dirty="0"/>
              <a:t>    .ok()</a:t>
            </a:r>
          </a:p>
          <a:p>
            <a:r>
              <a:rPr lang="en-US" sz="2000" dirty="0"/>
              <a:t>    .header(</a:t>
            </a:r>
            <a:r>
              <a:rPr lang="en-US" sz="2000" dirty="0" err="1">
                <a:solidFill>
                  <a:schemeClr val="bg1"/>
                </a:solidFill>
              </a:rPr>
              <a:t>HttpHeaders.SET_COOKIE</a:t>
            </a:r>
            <a:r>
              <a:rPr lang="en-US" sz="2000" dirty="0"/>
              <a:t>, </a:t>
            </a:r>
            <a:r>
              <a:rPr lang="en-US" sz="2000" dirty="0" err="1"/>
              <a:t>cookie.toString</a:t>
            </a:r>
            <a:r>
              <a:rPr lang="en-US" sz="2000" dirty="0"/>
              <a:t>())</a:t>
            </a:r>
          </a:p>
          <a:p>
            <a:r>
              <a:rPr lang="en-US" sz="2000" dirty="0"/>
              <a:t>    .build();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ResponseCookie</a:t>
            </a:r>
            <a:r>
              <a:rPr lang="en-US" dirty="0"/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8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011000" y="2214000"/>
            <a:ext cx="9929764" cy="331793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("/change-username")</a:t>
            </a:r>
          </a:p>
          <a:p>
            <a:r>
              <a:rPr lang="en-US" dirty="0"/>
              <a:t>public 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 create a cookie</a:t>
            </a:r>
          </a:p>
          <a:p>
            <a:r>
              <a:rPr lang="en-US" dirty="0"/>
              <a:t>    	Cookie </a:t>
            </a:r>
            <a:r>
              <a:rPr lang="en-US" dirty="0" err="1"/>
              <a:t>cookie</a:t>
            </a:r>
            <a:r>
              <a:rPr lang="en-US" dirty="0"/>
              <a:t> = new Cookie("username", "</a:t>
            </a:r>
            <a:r>
              <a:rPr lang="en-US" dirty="0" err="1"/>
              <a:t>Pesho</a:t>
            </a:r>
            <a:r>
              <a:rPr lang="en-US" dirty="0"/>
              <a:t>");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//add cookie to response</a:t>
            </a:r>
          </a:p>
          <a:p>
            <a:r>
              <a:rPr lang="en-US" dirty="0"/>
              <a:t>    	</a:t>
            </a:r>
            <a:r>
              <a:rPr lang="en-US" dirty="0" err="1">
                <a:solidFill>
                  <a:schemeClr val="bg1"/>
                </a:solidFill>
              </a:rPr>
              <a:t>response.addCookie</a:t>
            </a:r>
            <a:r>
              <a:rPr lang="en-US" dirty="0">
                <a:solidFill>
                  <a:schemeClr val="bg1"/>
                </a:solidFill>
              </a:rPr>
              <a:t>(cookie)</a:t>
            </a:r>
            <a:r>
              <a:rPr lang="en-US" dirty="0"/>
              <a:t>;</a:t>
            </a:r>
          </a:p>
          <a:p>
            <a:r>
              <a:rPr lang="en-US" dirty="0"/>
              <a:t>    	return "index";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Reading </a:t>
            </a:r>
            <a:r>
              <a:rPr lang="en-US" b="1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RequestHeader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9987" y="2169000"/>
            <a:ext cx="11372030" cy="293045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("/greeting")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&lt;String&gt; greeting(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RequestHeader</a:t>
            </a:r>
            <a:r>
              <a:rPr lang="en-US" dirty="0">
                <a:solidFill>
                  <a:schemeClr val="bg1"/>
                </a:solidFill>
              </a:rPr>
              <a:t>("accept-language") </a:t>
            </a:r>
            <a:r>
              <a:rPr lang="en-US" dirty="0"/>
              <a:t>String language) {</a:t>
            </a:r>
          </a:p>
          <a:p>
            <a:r>
              <a:rPr lang="en-US" dirty="0"/>
              <a:t>    	// code that uses the language variable</a:t>
            </a:r>
          </a:p>
          <a:p>
            <a:r>
              <a:rPr lang="en-US" dirty="0"/>
              <a:t>    	return new </a:t>
            </a:r>
            <a:r>
              <a:rPr lang="en-US" dirty="0" err="1"/>
              <a:t>ResponseEntity</a:t>
            </a:r>
            <a:r>
              <a:rPr lang="en-US" dirty="0"/>
              <a:t>&lt;String&gt;("greeting", 		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specify the desired </a:t>
            </a:r>
            <a:r>
              <a:rPr lang="en-US" b="1" dirty="0">
                <a:solidFill>
                  <a:schemeClr val="bg1"/>
                </a:solidFill>
              </a:rPr>
              <a:t>HTTP status </a:t>
            </a:r>
            <a:r>
              <a:rPr lang="en-US" dirty="0"/>
              <a:t>of the response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ResponseStatus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6" y="2349000"/>
            <a:ext cx="10949531" cy="213780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ResponseStatus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dirty="0" err="1">
                <a:solidFill>
                  <a:schemeClr val="bg1"/>
                </a:solidFill>
              </a:rPr>
              <a:t>CREATED</a:t>
            </a:r>
            <a:r>
              <a:rPr lang="en-US" dirty="0"/>
              <a:t>)</a:t>
            </a:r>
          </a:p>
          <a:p>
            <a:r>
              <a:rPr lang="en-US" dirty="0"/>
              <a:t>public void </a:t>
            </a:r>
            <a:r>
              <a:rPr lang="en-US" dirty="0" err="1"/>
              <a:t>storeEmployee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Employee employee) 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4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Body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84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Maps the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body </a:t>
            </a:r>
            <a:r>
              <a:rPr lang="en-US" dirty="0"/>
              <a:t>to a transfer or domain object, enabling automatic deserialization of the inbound </a:t>
            </a:r>
            <a:br>
              <a:rPr lang="en-US" dirty="0"/>
            </a:br>
            <a:r>
              <a:rPr lang="en-US" dirty="0" err="1"/>
              <a:t>HttpRequest</a:t>
            </a:r>
            <a:r>
              <a:rPr lang="en-US" dirty="0"/>
              <a:t> body on to a Java objects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3339000"/>
            <a:ext cx="8624764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("/students/add")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StudentAddBindingModel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bindingModel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myService.add</a:t>
            </a:r>
            <a:r>
              <a:rPr lang="en-US" dirty="0"/>
              <a:t>(</a:t>
            </a:r>
            <a:r>
              <a:rPr lang="en-US" dirty="0" err="1"/>
              <a:t>bindingModel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ResponseEntity.ok</a:t>
            </a:r>
            <a:r>
              <a:rPr lang="en-US" dirty="0"/>
              <a:t>(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251544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Tells a controller that the object returned is automatically serialized into JSON and passed back into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HttpResponse</a:t>
            </a:r>
            <a:r>
              <a:rPr lang="en-US" b="1" dirty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3114000"/>
            <a:ext cx="6910088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("/response")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ResponseBody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Exercise </a:t>
            </a:r>
            <a:r>
              <a:rPr lang="en-US" dirty="0" err="1"/>
              <a:t>getLastEx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accent2"/>
                </a:solidFill>
              </a:rPr>
              <a:t>// Get exercise from service</a:t>
            </a:r>
          </a:p>
          <a:p>
            <a:r>
              <a:rPr lang="en-US" dirty="0"/>
              <a:t>	return exercise;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00" y="4835592"/>
            <a:ext cx="4474863" cy="10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43" y="867743"/>
            <a:ext cx="3602114" cy="360916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Thymeleaf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Templating Engine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Thymeleaf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Work with variables and objects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Create forms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HTTP Sessions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Cookies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Headers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Additional Spring Extras and Components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Thymeleaf is a modern server-side Java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template engine </a:t>
            </a:r>
            <a:r>
              <a:rPr lang="en-US" dirty="0"/>
              <a:t>used in Spring </a:t>
            </a:r>
          </a:p>
          <a:p>
            <a:r>
              <a:rPr lang="en-US" dirty="0"/>
              <a:t>It allows us to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Use Spring Initializer to import Thymeleaf, or use a dependency</a:t>
            </a: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Define the Thymeleaf library in your html file</a:t>
            </a:r>
            <a:endParaRPr sz="3200" dirty="0"/>
          </a:p>
        </p:txBody>
      </p:sp>
      <p:sp>
        <p:nvSpPr>
          <p:cNvPr id="217" name="Google Shape;217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How to Use Thymeleaf?</a:t>
            </a:r>
            <a:endParaRPr dirty="0"/>
          </a:p>
        </p:txBody>
      </p:sp>
      <p:sp>
        <p:nvSpPr>
          <p:cNvPr id="218" name="Google Shape;218;p6"/>
          <p:cNvSpPr/>
          <p:nvPr/>
        </p:nvSpPr>
        <p:spPr>
          <a:xfrm>
            <a:off x="682614" y="2241993"/>
            <a:ext cx="9957667" cy="1200288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&lt;groupId&gt;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&lt;artifactId&gt;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spring-boot-starter-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thymeleaf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1800" dirty="0"/>
          </a:p>
        </p:txBody>
      </p:sp>
      <p:sp>
        <p:nvSpPr>
          <p:cNvPr id="219" name="Google Shape;219;p6"/>
          <p:cNvSpPr/>
          <p:nvPr/>
        </p:nvSpPr>
        <p:spPr>
          <a:xfrm>
            <a:off x="682609" y="5949246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 lang="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xmlns:th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="http://www.thymeleaf.org"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/>
          </a:p>
        </p:txBody>
      </p:sp>
      <p:sp>
        <p:nvSpPr>
          <p:cNvPr id="220" name="Google Shape;220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8;p6">
            <a:extLst>
              <a:ext uri="{FF2B5EF4-FFF2-40B4-BE49-F238E27FC236}">
                <a16:creationId xmlns:a16="http://schemas.microsoft.com/office/drawing/2014/main" id="{564B0AC8-4896-4358-A2E0-6D3141E45255}"/>
              </a:ext>
            </a:extLst>
          </p:cNvPr>
          <p:cNvSpPr/>
          <p:nvPr/>
        </p:nvSpPr>
        <p:spPr>
          <a:xfrm>
            <a:off x="682614" y="4089175"/>
            <a:ext cx="9957662" cy="923289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compile("</a:t>
            </a:r>
            <a:r>
              <a:rPr lang="en-US" sz="1800" b="1" i="0" u="none" strike="noStrike" cap="none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800" b="1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spring-boot-starter-thymeleaf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/>
          </a:p>
        </p:txBody>
      </p:sp>
      <p:sp>
        <p:nvSpPr>
          <p:cNvPr id="8" name="Google Shape;218;p6">
            <a:extLst>
              <a:ext uri="{FF2B5EF4-FFF2-40B4-BE49-F238E27FC236}">
                <a16:creationId xmlns:a16="http://schemas.microsoft.com/office/drawing/2014/main" id="{29BC3931-F5AA-4FF0-9E63-02E77D2AA55E}"/>
              </a:ext>
            </a:extLst>
          </p:cNvPr>
          <p:cNvSpPr/>
          <p:nvPr/>
        </p:nvSpPr>
        <p:spPr>
          <a:xfrm>
            <a:off x="682615" y="1877167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Maven:</a:t>
            </a:r>
            <a:endParaRPr sz="1800" dirty="0"/>
          </a:p>
        </p:txBody>
      </p:sp>
      <p:sp>
        <p:nvSpPr>
          <p:cNvPr id="9" name="Google Shape;218;p6">
            <a:extLst>
              <a:ext uri="{FF2B5EF4-FFF2-40B4-BE49-F238E27FC236}">
                <a16:creationId xmlns:a16="http://schemas.microsoft.com/office/drawing/2014/main" id="{98C9988B-EDED-405D-9D6D-C675005AE86F}"/>
              </a:ext>
            </a:extLst>
          </p:cNvPr>
          <p:cNvSpPr/>
          <p:nvPr/>
        </p:nvSpPr>
        <p:spPr>
          <a:xfrm>
            <a:off x="682614" y="3714878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In Gradle: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Thymeleaf tag(element processor)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th:block</a:t>
            </a:r>
            <a:r>
              <a:rPr lang="en-US" b="1" dirty="0"/>
              <a:t> </a:t>
            </a:r>
            <a:r>
              <a:rPr lang="en-US" dirty="0"/>
              <a:t>is an attribute container that </a:t>
            </a:r>
            <a:r>
              <a:rPr lang="en-US" b="1" dirty="0">
                <a:solidFill>
                  <a:schemeClr val="bg1"/>
                </a:solidFill>
              </a:rPr>
              <a:t>disappears</a:t>
            </a:r>
            <a:r>
              <a:rPr lang="en-US" dirty="0"/>
              <a:t> in the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9370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="${user.name}"&gt;Some text&lt;/p&gt;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9327"/>
            <a:ext cx="482830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 rot="21600000">
            <a:off x="192001" y="1151122"/>
            <a:ext cx="5580726" cy="5355878"/>
          </a:xfrm>
        </p:spPr>
        <p:txBody>
          <a:bodyPr>
            <a:normAutofit/>
          </a:bodyPr>
          <a:lstStyle/>
          <a:p>
            <a:r>
              <a:rPr lang="en-US" dirty="0"/>
              <a:t>Variable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Selection Expressions</a:t>
            </a:r>
          </a:p>
          <a:p>
            <a:endParaRPr lang="en-US" dirty="0"/>
          </a:p>
          <a:p>
            <a:r>
              <a:rPr lang="en-US" dirty="0"/>
              <a:t>Accessing Bean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1207" y="2315513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207" y="4041925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078785-5D9B-48DF-A31E-4B060D11EBB9}"/>
              </a:ext>
            </a:extLst>
          </p:cNvPr>
          <p:cNvSpPr txBox="1">
            <a:spLocks/>
          </p:cNvSpPr>
          <p:nvPr/>
        </p:nvSpPr>
        <p:spPr>
          <a:xfrm rot="21600000">
            <a:off x="6611274" y="1151123"/>
            <a:ext cx="5580726" cy="456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(URL) Expressions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11000" y="2315512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1000" y="4041924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11207" y="5468780"/>
            <a:ext cx="156979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${@...}</a:t>
            </a:r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3818" y="2337431"/>
            <a:ext cx="138314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3818" y="3799941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${#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3818" y="4654306"/>
            <a:ext cx="18162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3818" y="5508672"/>
            <a:ext cx="207218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DD65E2-A61B-4707-B66C-3D17FDE79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601D94-5D49-4ED3-8659-479A8C05E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54A673-7E64-4764-984E-9D5BDE95F39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Words>2036</Words>
  <Application>Microsoft Office PowerPoint</Application>
  <PresentationFormat>Widescreen</PresentationFormat>
  <Paragraphs>431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Essentials</vt:lpstr>
      <vt:lpstr>Table of Content</vt:lpstr>
      <vt:lpstr>Questions</vt:lpstr>
      <vt:lpstr>Thymeleaf</vt:lpstr>
      <vt:lpstr>What is Thymeleaf?</vt:lpstr>
      <vt:lpstr>How to Use Thymeleaf?</vt:lpstr>
      <vt:lpstr>Thymeleaf Tags and Attributes</vt:lpstr>
      <vt:lpstr>Thymeleaf Standard Expressions</vt:lpstr>
      <vt:lpstr>Thymeleaf Variable Expressions</vt:lpstr>
      <vt:lpstr>If else &amp; switch</vt:lpstr>
      <vt:lpstr>Default expressions (Elvis operator)</vt:lpstr>
      <vt:lpstr>Thymeleaf Link Expressions</vt:lpstr>
      <vt:lpstr>Iteration</vt:lpstr>
      <vt:lpstr>Appending and prepending</vt:lpstr>
      <vt:lpstr>Forms in Thymeleaf</vt:lpstr>
      <vt:lpstr>Fragments in Thymeleaf</vt:lpstr>
      <vt:lpstr>Fragments in Thymeleaf</vt:lpstr>
      <vt:lpstr>Fragments in Thymeleaf</vt:lpstr>
      <vt:lpstr>Difference between include and replace</vt:lpstr>
      <vt:lpstr>Fragments in Thymeleaf</vt:lpstr>
      <vt:lpstr>Additional Spring Functionalities</vt:lpstr>
      <vt:lpstr>ModelAttribute (1)</vt:lpstr>
      <vt:lpstr>ModelAttribute (2)</vt:lpstr>
      <vt:lpstr>ModelAttribute Examples</vt:lpstr>
      <vt:lpstr>@CrossOrigin</vt:lpstr>
      <vt:lpstr>@Qualifier (1)</vt:lpstr>
      <vt:lpstr>@Qualifier (2)</vt:lpstr>
      <vt:lpstr>@Primary (1)</vt:lpstr>
      <vt:lpstr>@Primary (2)</vt:lpstr>
      <vt:lpstr> Working with Http Sessions, Cookies and Headers</vt:lpstr>
      <vt:lpstr>Working with the Session</vt:lpstr>
      <vt:lpstr>Reading HTTP Cookie</vt:lpstr>
      <vt:lpstr>Setting HTTP Cookie (1)</vt:lpstr>
      <vt:lpstr>Setting HTTP Cookie (2)</vt:lpstr>
      <vt:lpstr>RequestHeader</vt:lpstr>
      <vt:lpstr>ResponseStatus</vt:lpstr>
      <vt:lpstr>Request &amp; Response Body</vt:lpstr>
      <vt:lpstr>@RequestBody (1)</vt:lpstr>
      <vt:lpstr>@ResponseBody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504</cp:revision>
  <dcterms:created xsi:type="dcterms:W3CDTF">2018-05-23T13:08:44Z</dcterms:created>
  <dcterms:modified xsi:type="dcterms:W3CDTF">2022-12-31T11:15:11Z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