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617" r:id="rId29"/>
    <p:sldId id="281" r:id="rId30"/>
    <p:sldId id="285" r:id="rId31"/>
    <p:sldId id="613" r:id="rId32"/>
    <p:sldId id="608" r:id="rId33"/>
    <p:sldId id="287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51AD0B-539F-4C1E-ACF8-960459965CA4}">
          <p14:sldIdLst>
            <p14:sldId id="256"/>
            <p14:sldId id="257"/>
            <p14:sldId id="258"/>
          </p14:sldIdLst>
        </p14:section>
        <p14:section name="Thymeleaf Helpers" id="{B67A204F-A960-44C5-94E3-1FAB3B8D8A2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Validations" id="{3A10BA6A-EEB8-466B-AC3B-00FDD87390FE}">
          <p14:sldIdLst>
            <p14:sldId id="274"/>
            <p14:sldId id="275"/>
            <p14:sldId id="276"/>
            <p14:sldId id="277"/>
            <p14:sldId id="278"/>
            <p14:sldId id="279"/>
            <p14:sldId id="617"/>
          </p14:sldIdLst>
        </p14:section>
        <p14:section name="Conclusion" id="{9BF37C01-2F8D-43FC-BE71-7771319EC87D}">
          <p14:sldIdLst>
            <p14:sldId id="281"/>
            <p14:sldId id="285"/>
            <p14:sldId id="613"/>
            <p14:sldId id="608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2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9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9.jpe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Thymeleaf &amp; Validation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42" y="2135433"/>
            <a:ext cx="2346311" cy="23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To use </a:t>
            </a:r>
            <a:r>
              <a:rPr lang="en-US" sz="2400" b="1" dirty="0">
                <a:solidFill>
                  <a:schemeClr val="bg1"/>
                </a:solidFill>
              </a:rPr>
              <a:t>LocalDate</a:t>
            </a:r>
            <a:r>
              <a:rPr lang="en-US" sz="2400" dirty="0"/>
              <a:t> we need to add new </a:t>
            </a:r>
            <a:r>
              <a:rPr lang="en-US" sz="2400" b="1" dirty="0">
                <a:solidFill>
                  <a:schemeClr val="bg1"/>
                </a:solidFill>
              </a:rPr>
              <a:t>dependency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LocalDate and Thymeleaf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29688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LocalDate.now());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1961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874" y="38849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#temporals.format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'dd-MMM-yyyy')}|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874" y="345133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28" y="317572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04875" y="5096114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&lt;artifactId&gt;thymeleaf-extras-java8time&lt;/artifactId&gt;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&lt;version&gt;3.0.4.RELEASE&lt;/version&gt;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4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66581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24290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8806" y="396728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5471105"/>
            <a:ext cx="99785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,0,4)}"&gt;&lt;/div&gt;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5039046"/>
            <a:ext cx="99785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122356" y="4271789"/>
            <a:ext cx="2971800" cy="551227"/>
          </a:xfrm>
          <a:prstGeom prst="wedgeRoundRectCallout">
            <a:avLst>
              <a:gd name="adj1" fmla="val -3972"/>
              <a:gd name="adj2" fmla="val 16103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2" y="3101500"/>
            <a:ext cx="2773920" cy="1691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42325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,'-')}"&gt;&lt;/div&gt;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19407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82101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15918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248489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,1,2)}"&gt;&lt;/div&gt;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825571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–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3722443"/>
            <a:ext cx="99822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(0,2)}"&gt;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329952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Aggregates –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484753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1" y="406183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64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7" y="1314000"/>
            <a:ext cx="2736185" cy="273618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Validate?</a:t>
            </a:r>
          </a:p>
        </p:txBody>
      </p:sp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480" y="2229969"/>
            <a:ext cx="4437277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0" y="1807051"/>
            <a:ext cx="443727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2252916"/>
            <a:ext cx="6736197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String getPage(Model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if(!model.containsAttribute("bindingModel"){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model.addAttribute("bindingModel",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			new BindingModel());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28" y="1829998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46" y="2236718"/>
            <a:ext cx="1827716" cy="1256229"/>
          </a:xfrm>
          <a:prstGeom prst="wedgeRoundRectCallout">
            <a:avLst>
              <a:gd name="adj1" fmla="val 1333"/>
              <a:gd name="adj2" fmla="val 860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2423858"/>
            <a:ext cx="11582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@ModelAttribute("bindingModel") SomeModel bindingModel,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bindingResult,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RedirectAttributes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rAtt)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	rAtt.addFlashAttribute("bindingModel", 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rAtt.addFlashAttribute(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"org.springframework.validation.BindingResult.SomeModel", bindingResult);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return "redirect:/add";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this.someService.save(bindingModel);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2000935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246000" y="1777064"/>
            <a:ext cx="2299327" cy="870660"/>
          </a:xfrm>
          <a:prstGeom prst="wedgeRoundRectCallout">
            <a:avLst>
              <a:gd name="adj1" fmla="val -73435"/>
              <a:gd name="adj2" fmla="val 6362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286735" y="5398104"/>
            <a:ext cx="2108928" cy="870660"/>
          </a:xfrm>
          <a:prstGeom prst="wedgeRoundRectCallout">
            <a:avLst>
              <a:gd name="adj1" fmla="val 44387"/>
              <a:gd name="adj2" fmla="val -15066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th:object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{productBindingModel}" 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&lt;div class="justify-content-center"&gt;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&lt;label for="name" class="h4 mb-2 text-white"&gt;Name&lt;/label&gt;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&lt;input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th:field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{name}"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="bg-danger" type="text"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class="form-control" id="name" name="name"/&gt;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&lt;small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th:if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{#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fields.hasErrors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('name')}"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="*{name}" class="text-danger"&gt; Name error&lt;/small&gt;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301000" y="1687102"/>
            <a:ext cx="3150000" cy="435330"/>
          </a:xfrm>
          <a:prstGeom prst="wedgeRoundRectCallout">
            <a:avLst>
              <a:gd name="adj1" fmla="val -71515"/>
              <a:gd name="adj2" fmla="val 990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Set Binding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-249000" y="3249000"/>
            <a:ext cx="1376720" cy="1101303"/>
          </a:xfrm>
          <a:prstGeom prst="wedgeRoundRectCallout">
            <a:avLst>
              <a:gd name="adj1" fmla="val 129580"/>
              <a:gd name="adj2" fmla="val 158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281000" y="4825935"/>
            <a:ext cx="2240318" cy="435330"/>
          </a:xfrm>
          <a:prstGeom prst="wedgeRoundRectCallout">
            <a:avLst>
              <a:gd name="adj1" fmla="val -3699"/>
              <a:gd name="adj2" fmla="val -12520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fields.errors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('${someModel.*}')}"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5902" y="415109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0" y="2154863"/>
            <a:ext cx="3495681" cy="2641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(validatedBy 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EEBAE8E-0445-4F53-9FF1-08F7691536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20B76C9-196B-4ECE-95A8-495BA8A4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930042" cy="16800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can also use the </a:t>
            </a:r>
            <a:r>
              <a:rPr lang="en-US" sz="3200" b="1" dirty="0">
                <a:solidFill>
                  <a:schemeClr val="lt1"/>
                </a:solidFill>
              </a:rPr>
              <a:t>@PresentOrFuture </a:t>
            </a:r>
            <a:r>
              <a:rPr lang="en-US" sz="3200" dirty="0"/>
              <a:t>validation annotations.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will have to implement a </a:t>
            </a:r>
            <a:r>
              <a:rPr lang="en-US" sz="3200" b="1" dirty="0">
                <a:solidFill>
                  <a:schemeClr val="lt1"/>
                </a:solidFill>
              </a:rPr>
              <a:t>custom validator </a:t>
            </a:r>
            <a:r>
              <a:rPr lang="en-US" sz="3200" dirty="0"/>
              <a:t>too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4209FB-C749-4CB7-A39A-6C81EF7C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Google Shape;392;p20">
            <a:extLst>
              <a:ext uri="{FF2B5EF4-FFF2-40B4-BE49-F238E27FC236}">
                <a16:creationId xmlns:a16="http://schemas.microsoft.com/office/drawing/2014/main" id="{1443DFB1-4A72-42C7-9C28-9999BCB8AC96}"/>
              </a:ext>
            </a:extLst>
          </p:cNvPr>
          <p:cNvSpPr/>
          <p:nvPr/>
        </p:nvSpPr>
        <p:spPr>
          <a:xfrm>
            <a:off x="177850" y="3435177"/>
            <a:ext cx="11562628" cy="212823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public class SomeModel {</a:t>
            </a:r>
            <a:endParaRPr dirty="0">
              <a:solidFill>
                <a:srgbClr val="234465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344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@NotNull</a:t>
            </a: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    @PresentOrFuture</a:t>
            </a:r>
          </a:p>
          <a:p>
            <a:pPr lvl="0">
              <a:lnSpc>
                <a:spcPct val="105000"/>
              </a:lnSpc>
            </a:pPr>
            <a:r>
              <a:rPr lang="fi-FI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@DateTimeFormat(pattern = "dd/MM/yyyy")</a:t>
            </a:r>
          </a:p>
          <a:p>
            <a:pPr lvl="0">
              <a:lnSpc>
                <a:spcPct val="105000"/>
              </a:lnSpc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    private Date startDate;</a:t>
            </a:r>
            <a:endParaRPr dirty="0">
              <a:solidFill>
                <a:srgbClr val="234465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446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8" name="Google Shape;393;p20">
            <a:extLst>
              <a:ext uri="{FF2B5EF4-FFF2-40B4-BE49-F238E27FC236}">
                <a16:creationId xmlns:a16="http://schemas.microsoft.com/office/drawing/2014/main" id="{4C33F9D8-D295-4D1F-A453-435940CA044B}"/>
              </a:ext>
            </a:extLst>
          </p:cNvPr>
          <p:cNvSpPr/>
          <p:nvPr/>
        </p:nvSpPr>
        <p:spPr>
          <a:xfrm>
            <a:off x="177850" y="2992745"/>
            <a:ext cx="11562628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SomeModel.java</a:t>
            </a:r>
            <a:endParaRPr sz="1800" b="1" dirty="0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450;p25">
            <a:extLst>
              <a:ext uri="{FF2B5EF4-FFF2-40B4-BE49-F238E27FC236}">
                <a16:creationId xmlns:a16="http://schemas.microsoft.com/office/drawing/2014/main" id="{3CEA1810-2C94-4EE3-B28E-1434A382B8B1}"/>
              </a:ext>
            </a:extLst>
          </p:cNvPr>
          <p:cNvSpPr/>
          <p:nvPr/>
        </p:nvSpPr>
        <p:spPr>
          <a:xfrm flipH="1">
            <a:off x="2703546" y="3899773"/>
            <a:ext cx="2344657" cy="436255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Annotation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6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3404299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 that provide built-in functionalities that helps you enhance your view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Thymeleaf</a:t>
            </a:r>
            <a:r>
              <a:rPr lang="en-US" sz="3200" dirty="0">
                <a:solidFill>
                  <a:schemeClr val="bg2"/>
                </a:solidFill>
              </a:rPr>
              <a:t> provides helpers and validations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4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11400" b="1" noProof="1"/>
              <a:t>java-web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1" y="1385091"/>
            <a:ext cx="2465457" cy="247038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Helpers</a:t>
            </a:r>
          </a:p>
        </p:txBody>
      </p:sp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04900" y="451253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,'yyyy-MMM-dd')}"&gt;&lt;/div&gt;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4900" y="407896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53654" y="380335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242058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6800" y="381914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List of dates -&gt; 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2400" y="4598700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dates.listDay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2400" y="4177270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"whiskey-home";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59600" y="4117477"/>
            <a:ext cx="99822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600" y="369455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8AB9D8-CA78-44FC-A8E8-E8E4B70D9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25B3AE-D4E8-4629-8BB7-063D425F21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09A184-1A30-420C-A5FB-9E4481B3EF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1530</Words>
  <Application>Microsoft Office PowerPoint</Application>
  <PresentationFormat>Widescreen</PresentationFormat>
  <Paragraphs>330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Thymeleaf &amp; Validation</vt:lpstr>
      <vt:lpstr>Table of Content</vt:lpstr>
      <vt:lpstr>Have a Question?</vt:lpstr>
      <vt:lpstr>Thymeleaf Helpers</vt:lpstr>
      <vt:lpstr>Helpers</vt:lpstr>
      <vt:lpstr>Date – Custom Format</vt:lpstr>
      <vt:lpstr>Date – Week Name of Day</vt:lpstr>
      <vt:lpstr>Date – List Days</vt:lpstr>
      <vt:lpstr>Date – Get Current Date</vt:lpstr>
      <vt:lpstr>LocalDate and Thymeleaf</vt:lpstr>
      <vt:lpstr>Strings – is Empty</vt:lpstr>
      <vt:lpstr>Strings – Substring</vt:lpstr>
      <vt:lpstr>Strings – Join</vt:lpstr>
      <vt:lpstr>Strings – Capitalize</vt:lpstr>
      <vt:lpstr>Numbers – Format</vt:lpstr>
      <vt:lpstr>Numbers – Sequence</vt:lpstr>
      <vt:lpstr>Aggregates – Sum</vt:lpstr>
      <vt:lpstr>Thymeleaf in JavaScript</vt:lpstr>
      <vt:lpstr>How to Validate?</vt:lpstr>
      <vt:lpstr>Spring Validation &amp; Thymeleaf (1)</vt:lpstr>
      <vt:lpstr>Spring Validation &amp; Thymeleaf (2)</vt:lpstr>
      <vt:lpstr>Spring Validation &amp; Thymeleaf (3)</vt:lpstr>
      <vt:lpstr>List All Errors</vt:lpstr>
      <vt:lpstr>Custom Annotations (1)</vt:lpstr>
      <vt:lpstr>Custom Annotations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 and Validation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117</cp:revision>
  <dcterms:created xsi:type="dcterms:W3CDTF">2018-05-23T13:08:44Z</dcterms:created>
  <dcterms:modified xsi:type="dcterms:W3CDTF">2022-12-31T11:15:28Z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