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8"/>
  </p:notesMasterIdLst>
  <p:handoutMasterIdLst>
    <p:handoutMasterId r:id="rId49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9" r:id="rId43"/>
    <p:sldId id="613" r:id="rId44"/>
    <p:sldId id="608" r:id="rId45"/>
    <p:sldId id="301" r:id="rId46"/>
    <p:sldId id="30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3D4354E-F880-434F-860C-C9E90F53D1E3}">
          <p14:sldIdLst>
            <p14:sldId id="256"/>
            <p14:sldId id="257"/>
            <p14:sldId id="258"/>
          </p14:sldIdLst>
        </p14:section>
        <p14:section name="JavaScript" id="{7F93A494-F676-4D23-82B9-1E2214075BB5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Bootstrap" id="{41D0B6BF-2FD6-4AAB-BC82-8A3099799D4B}">
          <p14:sldIdLst>
            <p14:sldId id="278"/>
            <p14:sldId id="279"/>
            <p14:sldId id="280"/>
            <p14:sldId id="281"/>
          </p14:sldIdLst>
        </p14:section>
        <p14:section name="Grid System" id="{C81501D7-51BD-416F-AA23-48EDCE673F21}">
          <p14:sldIdLst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Bootstrap Components" id="{8C6C1B10-F7E3-4997-A490-1822ABD29A06}">
          <p14:sldIdLst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Conclusion" id="{FE0D55B4-37D8-4A99-863B-DAD687613352}">
          <p14:sldIdLst>
            <p14:sldId id="295"/>
            <p14:sldId id="299"/>
            <p14:sldId id="613"/>
            <p14:sldId id="608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04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557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6082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72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7199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6551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02295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8523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32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5691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0058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061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6990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348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8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5839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4692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027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883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getbootstrap.com/docs/4.0/components/buttons/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components/navbar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components/jumbotron/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47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42.jpeg"/><Relationship Id="rId21" Type="http://schemas.openxmlformats.org/officeDocument/2006/relationships/image" Target="../media/image51.png"/><Relationship Id="rId7" Type="http://schemas.openxmlformats.org/officeDocument/2006/relationships/image" Target="../media/image44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49.png"/><Relationship Id="rId25" Type="http://schemas.openxmlformats.org/officeDocument/2006/relationships/image" Target="../media/image53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55.jpg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46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43.png"/><Relationship Id="rId15" Type="http://schemas.openxmlformats.org/officeDocument/2006/relationships/image" Target="../media/image48.jpeg"/><Relationship Id="rId23" Type="http://schemas.openxmlformats.org/officeDocument/2006/relationships/image" Target="../media/image52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50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45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Front End Basics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70" y="1463135"/>
            <a:ext cx="3167695" cy="3167695"/>
          </a:xfrm>
          <a:prstGeom prst="rect">
            <a:avLst/>
          </a:prstGeom>
        </p:spPr>
      </p:pic>
      <p:pic>
        <p:nvPicPr>
          <p:cNvPr id="2058" name="Picture 10" descr="Image result for bootstrap">
            <a:extLst>
              <a:ext uri="{FF2B5EF4-FFF2-40B4-BE49-F238E27FC236}">
                <a16:creationId xmlns:a16="http://schemas.microsoft.com/office/drawing/2014/main" id="{9F5F57E3-868A-4D9D-9B80-5D8D4C64A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728" y="1779590"/>
            <a:ext cx="2860769" cy="273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(2) </a:t>
            </a:r>
            <a:endParaRPr lang="bg-BG" dirty="0"/>
          </a:p>
        </p:txBody>
      </p:sp>
      <p:sp>
        <p:nvSpPr>
          <p:cNvPr id="5" name="Text Placeholder 4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33401" y="1447801"/>
            <a:ext cx="6768659" cy="44007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'1'); 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'1');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</a:t>
            </a:r>
            <a:r>
              <a:rPr lang="en-US" sz="2400" b="1" dirty="0">
                <a:latin typeface="Consolas" panose="020B0609020204030204" pitchFamily="49" charset="0"/>
              </a:rPr>
              <a:t> '3'); 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!==</a:t>
            </a:r>
            <a:r>
              <a:rPr lang="en-US" sz="2400" b="1" dirty="0">
                <a:latin typeface="Consolas" panose="020B0609020204030204" pitchFamily="49" charset="0"/>
              </a:rPr>
              <a:t> '3');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latin typeface="Consolas" panose="020B0609020204030204" pitchFamily="49" charset="0"/>
              </a:rPr>
              <a:t> 5.5);  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&lt;=</a:t>
            </a:r>
            <a:r>
              <a:rPr lang="en-US" sz="2400" b="1" dirty="0">
                <a:latin typeface="Consolas" panose="020B0609020204030204" pitchFamily="49" charset="0"/>
              </a:rPr>
              <a:t> 4);   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latin typeface="Consolas" panose="020B0609020204030204" pitchFamily="49" charset="0"/>
              </a:rPr>
              <a:t> 1.5);  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400" b="1" dirty="0">
                <a:latin typeface="Consolas" panose="020B0609020204030204" pitchFamily="49" charset="0"/>
              </a:rPr>
              <a:t> 2);   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r>
              <a:rPr lang="en-US" sz="2400" b="1" dirty="0">
                <a:latin typeface="Consolas" panose="020B0609020204030204" pitchFamily="49" charset="0"/>
              </a:rPr>
              <a:t> 4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400" b="1" dirty="0">
                <a:latin typeface="Consolas" panose="020B0609020204030204" pitchFamily="49" charset="0"/>
              </a:rPr>
              <a:t> 10);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4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7680F47-2D53-48B8-A3B9-2701B50B3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110" y="2968860"/>
            <a:ext cx="2290809" cy="2290809"/>
          </a:xfrm>
          <a:prstGeom prst="rect">
            <a:avLst/>
          </a:prstGeom>
        </p:spPr>
      </p:pic>
      <p:sp>
        <p:nvSpPr>
          <p:cNvPr id="7" name="Speech Bubble: Rectangle with Corners Rounded 1">
            <a:extLst>
              <a:ext uri="{FF2B5EF4-FFF2-40B4-BE49-F238E27FC236}">
                <a16:creationId xmlns:a16="http://schemas.microsoft.com/office/drawing/2014/main" id="{F8DDD0EE-7694-4421-94B8-62021CE11D96}"/>
              </a:ext>
            </a:extLst>
          </p:cNvPr>
          <p:cNvSpPr/>
          <p:nvPr/>
        </p:nvSpPr>
        <p:spPr bwMode="auto">
          <a:xfrm>
            <a:off x="2286000" y="5809789"/>
            <a:ext cx="3581400" cy="886727"/>
          </a:xfrm>
          <a:prstGeom prst="wedgeRoundRectCallout">
            <a:avLst>
              <a:gd name="adj1" fmla="val -27774"/>
              <a:gd name="adj2" fmla="val -7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The "? " is a ternary operator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193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26000" y="1108911"/>
            <a:ext cx="9585000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Function</a:t>
            </a:r>
            <a:r>
              <a:rPr lang="en-US" sz="3199" dirty="0"/>
              <a:t> - named list of instructions (statements and expressions)</a:t>
            </a:r>
            <a:endParaRPr lang="bg-BG" sz="31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dirty="0"/>
              <a:t>Can take </a:t>
            </a:r>
            <a:r>
              <a:rPr lang="en-US" sz="2999" b="1" dirty="0">
                <a:solidFill>
                  <a:schemeClr val="bg1"/>
                </a:solidFill>
              </a:rPr>
              <a:t>parameters</a:t>
            </a:r>
            <a:r>
              <a:rPr lang="en-US" sz="2999" dirty="0"/>
              <a:t> and return </a:t>
            </a:r>
            <a:r>
              <a:rPr lang="en-US" sz="2999" b="1" dirty="0">
                <a:solidFill>
                  <a:schemeClr val="bg1"/>
                </a:solidFill>
              </a:rPr>
              <a:t>result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dirty="0"/>
              <a:t>Function names and parameters use </a:t>
            </a:r>
            <a:r>
              <a:rPr lang="en-US" sz="2999" b="1" dirty="0">
                <a:solidFill>
                  <a:schemeClr val="bg1"/>
                </a:solidFill>
              </a:rPr>
              <a:t>camel 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dirty="0"/>
              <a:t>The ' </a:t>
            </a:r>
            <a:r>
              <a:rPr lang="en-US" sz="2999" b="1" dirty="0">
                <a:solidFill>
                  <a:schemeClr val="bg1"/>
                </a:solidFill>
              </a:rPr>
              <a:t>{</a:t>
            </a:r>
            <a:r>
              <a:rPr lang="en-US" sz="2999" dirty="0"/>
              <a:t> ' stays on the same line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2999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2999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</a:rPr>
              <a:t>Invoke </a:t>
            </a:r>
            <a:r>
              <a:rPr lang="en-US" sz="2999" dirty="0"/>
              <a:t>the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126000" y="4016290"/>
            <a:ext cx="6256801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count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console.log("*".repeat(count));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126000" y="5830982"/>
            <a:ext cx="3036390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10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85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0591" y="1108911"/>
            <a:ext cx="10129234" cy="554658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Function declaration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Function expression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Arrow functions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26960" y="1682177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walk()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32285" y="3577559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let walk = function (){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48710" y="5409818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let walk = () =&gt;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676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00499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</a:t>
            </a:r>
            <a:r>
              <a:rPr lang="en-US" dirty="0" err="1"/>
              <a:t>instantialize</a:t>
            </a:r>
            <a:r>
              <a:rPr lang="en-US" dirty="0"/>
              <a:t> parameters with no value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unused parameters are ignored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97261" y="1902950"/>
            <a:ext cx="51816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console.log(a);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console.log(b);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console.log(c);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97261" y="4555716"/>
            <a:ext cx="51816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console.log(a);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console.log(b);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console.log(c);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1,2,3,6,7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069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CABF4E-BC40-4AF9-AEB6-8B4A88F265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Variable and function declarations are </a:t>
            </a:r>
            <a:r>
              <a:rPr lang="en-US" b="1" dirty="0">
                <a:solidFill>
                  <a:schemeClr val="bg1"/>
                </a:solidFill>
              </a:rPr>
              <a:t>put into memory</a:t>
            </a:r>
            <a:r>
              <a:rPr lang="en-US" dirty="0"/>
              <a:t> during the </a:t>
            </a:r>
            <a:r>
              <a:rPr lang="en-US" b="1" dirty="0">
                <a:solidFill>
                  <a:schemeClr val="bg1"/>
                </a:solidFill>
              </a:rPr>
              <a:t>compile</a:t>
            </a:r>
            <a:r>
              <a:rPr lang="en-US" dirty="0"/>
              <a:t> phase, but stay exactly where you </a:t>
            </a:r>
            <a:r>
              <a:rPr lang="en-US" b="1" dirty="0">
                <a:solidFill>
                  <a:schemeClr val="bg1"/>
                </a:solidFill>
              </a:rPr>
              <a:t>typed</a:t>
            </a:r>
            <a:r>
              <a:rPr lang="en-US" dirty="0"/>
              <a:t> them in your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 declarations are hoisted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44DC9-0782-483C-9309-4E787718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91000" y="3879000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undefined</a:t>
            </a:r>
            <a:r>
              <a:rPr lang="pt-BR" sz="2200" dirty="0">
                <a:solidFill>
                  <a:schemeClr val="tx1"/>
                </a:solidFill>
                <a:effectLst/>
              </a:rPr>
              <a:t> 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var 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Variables 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181000" y="1089000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6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var 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181000" y="3181500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let</a:t>
            </a:r>
            <a:r>
              <a:rPr lang="pt-BR" sz="2200" dirty="0">
                <a:solidFill>
                  <a:schemeClr val="tx1"/>
                </a:solidFill>
                <a:effectLst/>
              </a:rPr>
              <a:t> num;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04497" y="5274000"/>
            <a:ext cx="9660843" cy="8951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987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66997" y="983404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run()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running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function run()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console.log("running");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66997" y="2840299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ReferenceError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defined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let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66997" y="4654932"/>
            <a:ext cx="9003147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console.log(walk);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TypeError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a function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var</a:t>
            </a:r>
            <a:r>
              <a:rPr lang="en-US" sz="2400" dirty="0">
                <a:solidFill>
                  <a:schemeClr val="bg1"/>
                </a:solidFill>
                <a:effectLst/>
              </a:rPr>
              <a:t>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53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687520" cy="527604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An object is a </a:t>
            </a:r>
            <a:r>
              <a:rPr lang="en-US" sz="3200" b="1" dirty="0">
                <a:solidFill>
                  <a:schemeClr val="bg1"/>
                </a:solidFill>
              </a:rPr>
              <a:t>collection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of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fields</a:t>
            </a:r>
            <a:r>
              <a:rPr lang="en-US" sz="3200" dirty="0"/>
              <a:t>, and a field is an </a:t>
            </a:r>
            <a:br>
              <a:rPr lang="en-US" sz="3200" dirty="0"/>
            </a:br>
            <a:r>
              <a:rPr lang="en-US" sz="3200" dirty="0"/>
              <a:t>association between a name (or </a:t>
            </a:r>
            <a:r>
              <a:rPr lang="en-US" sz="3200" b="1" dirty="0">
                <a:solidFill>
                  <a:schemeClr val="bg1"/>
                </a:solidFill>
              </a:rPr>
              <a:t>key</a:t>
            </a:r>
            <a:r>
              <a:rPr lang="en-US" sz="3200" dirty="0"/>
              <a:t>) and a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Objects 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 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You define (and create) a JavaScript object with an </a:t>
            </a:r>
            <a:r>
              <a:rPr lang="en-US" sz="3200" b="1" dirty="0">
                <a:solidFill>
                  <a:schemeClr val="bg1"/>
                </a:solidFill>
              </a:rPr>
              <a:t>object literal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106000" y="3827319"/>
            <a:ext cx="4140365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person = 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: "John",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: "Doe",</a:t>
            </a:r>
          </a:p>
          <a:p>
            <a:r>
              <a:rPr lang="en-US" dirty="0">
                <a:solidFill>
                  <a:schemeClr val="tx1"/>
                </a:solidFill>
              </a:rPr>
              <a:t>    age: 50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190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in-memory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of a reference type is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itself (a memory address)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Holding References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81000" y="2741583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 = {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: 'John'};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01292" y="3035240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9602508" y="3482620"/>
            <a:ext cx="1092878" cy="612648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695386" y="3482616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John</a:t>
            </a:r>
          </a:p>
        </p:txBody>
      </p:sp>
      <p:sp>
        <p:nvSpPr>
          <p:cNvPr id="11" name="Right Arrow 10"/>
          <p:cNvSpPr/>
          <p:nvPr/>
        </p:nvSpPr>
        <p:spPr bwMode="auto">
          <a:xfrm rot="1129018">
            <a:off x="8771526" y="3375833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1281000" y="3615310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y = 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529678" y="3908967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23" name="Right Arrow 22"/>
          <p:cNvSpPr/>
          <p:nvPr/>
        </p:nvSpPr>
        <p:spPr bwMode="auto">
          <a:xfrm rot="20606069">
            <a:off x="8785719" y="4116993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 Placeholder 5"/>
          <p:cNvSpPr txBox="1">
            <a:spLocks/>
          </p:cNvSpPr>
          <p:nvPr/>
        </p:nvSpPr>
        <p:spPr>
          <a:xfrm>
            <a:off x="805512" y="4537841"/>
            <a:ext cx="5140622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y.name</a:t>
            </a:r>
            <a:r>
              <a:rPr lang="en-US" dirty="0">
                <a:solidFill>
                  <a:schemeClr val="tx1"/>
                </a:solidFill>
              </a:rPr>
              <a:t> = "John";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console.log(x.name); </a:t>
            </a:r>
            <a:r>
              <a:rPr lang="en-US" i="1" dirty="0">
                <a:solidFill>
                  <a:schemeClr val="accent2"/>
                </a:solidFill>
              </a:rPr>
              <a:t>// John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99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3" grpId="0" animBg="1"/>
      <p:bldP spid="22" grpId="0" animBg="1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of an object can be explained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that is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the object</a:t>
            </a:r>
          </a:p>
          <a:p>
            <a:r>
              <a:rPr lang="en-US" dirty="0"/>
              <a:t>Object properties are basically the same as </a:t>
            </a:r>
            <a:r>
              <a:rPr lang="en-US" b="1" dirty="0">
                <a:solidFill>
                  <a:schemeClr val="bg1"/>
                </a:solidFill>
              </a:rPr>
              <a:t>ordinary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JavaScript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r>
              <a:rPr lang="en-US" dirty="0"/>
              <a:t>, except for the </a:t>
            </a:r>
            <a:r>
              <a:rPr lang="en-US" b="1" dirty="0">
                <a:solidFill>
                  <a:schemeClr val="bg1"/>
                </a:solidFill>
              </a:rPr>
              <a:t>attachment</a:t>
            </a:r>
            <a:r>
              <a:rPr lang="en-US" dirty="0"/>
              <a:t> to </a:t>
            </a:r>
            <a:br>
              <a:rPr lang="en-US" dirty="0"/>
            </a:br>
            <a:r>
              <a:rPr lang="en-US" dirty="0"/>
              <a:t>objects</a:t>
            </a:r>
          </a:p>
        </p:txBody>
      </p:sp>
      <p:graphicFrame>
        <p:nvGraphicFramePr>
          <p:cNvPr id="5" name="Таблица 2"/>
          <p:cNvGraphicFramePr>
            <a:graphicFrameLocks noGrp="1"/>
          </p:cNvGraphicFramePr>
          <p:nvPr/>
        </p:nvGraphicFramePr>
        <p:xfrm>
          <a:off x="4031572" y="4260691"/>
          <a:ext cx="5415675" cy="18275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6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firstName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lastName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age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958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JavaScript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What's JavaScript?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Functions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Objects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Bootstrap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Grid system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Bootstrap components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803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Grp="1" noChangeArrowheads="1"/>
          </p:cNvSpPr>
          <p:nvPr>
            <p:ph type="body" sz="quarter" idx="10"/>
          </p:nvPr>
        </p:nvSpPr>
        <p:spPr bwMode="auto">
          <a:xfrm>
            <a:off x="2316000" y="1314000"/>
            <a:ext cx="7930598" cy="2772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course = { name: 'JS Core', hall: 'Open Source' };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keys =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Object.keys</a:t>
            </a:r>
            <a:r>
              <a:rPr lang="en-US" sz="2000" b="1" dirty="0">
                <a:latin typeface="Consolas" panose="020B0609020204030204" pitchFamily="49" charset="0"/>
              </a:rPr>
              <a:t>(course);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000" b="1" dirty="0">
                <a:latin typeface="Consolas" panose="020B0609020204030204" pitchFamily="49" charset="0"/>
              </a:rPr>
              <a:t>); 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[ 'name', 'hall' ]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if (</a:t>
            </a:r>
            <a:r>
              <a:rPr lang="en-US" sz="2000" b="1" dirty="0" err="1">
                <a:latin typeface="Consolas" panose="020B0609020204030204" pitchFamily="49" charset="0"/>
              </a:rPr>
              <a:t>course.hasOwnProperty</a:t>
            </a:r>
            <a:r>
              <a:rPr lang="en-US" sz="2000" b="1" dirty="0">
                <a:latin typeface="Consolas" panose="020B0609020204030204" pitchFamily="49" charset="0"/>
              </a:rPr>
              <a:t>('name')) {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    console.log(course.name); 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JS Core 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Keys and Values</a:t>
            </a:r>
            <a:endParaRPr lang="bg-BG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001" y="4346403"/>
            <a:ext cx="7930598" cy="22892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values =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Object.values</a:t>
            </a:r>
            <a:r>
              <a:rPr lang="en-US" sz="2000" b="1" dirty="0">
                <a:latin typeface="Consolas" panose="020B0609020204030204" pitchFamily="49" charset="0"/>
              </a:rPr>
              <a:t>(course);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2000" b="1" dirty="0">
                <a:latin typeface="Consolas" panose="020B0609020204030204" pitchFamily="49" charset="0"/>
              </a:rPr>
              <a:t>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[ 'JS Core', 'Open Source' ]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if (</a:t>
            </a:r>
            <a:r>
              <a:rPr lang="en-US" sz="2000" b="1" dirty="0" err="1">
                <a:latin typeface="Consolas" panose="020B0609020204030204" pitchFamily="49" charset="0"/>
              </a:rPr>
              <a:t>values.includes</a:t>
            </a:r>
            <a:r>
              <a:rPr lang="en-US" sz="2000" b="1" dirty="0">
                <a:latin typeface="Consolas" panose="020B0609020204030204" pitchFamily="49" charset="0"/>
              </a:rPr>
              <a:t>('JS Core')) {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    console.log("Found 'JS Core' value");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888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for</a:t>
            </a:r>
            <a:r>
              <a:rPr lang="en-US" sz="3400" dirty="0"/>
              <a:t> … </a:t>
            </a:r>
            <a:r>
              <a:rPr lang="en-US" sz="3400" b="1" dirty="0">
                <a:solidFill>
                  <a:schemeClr val="bg1"/>
                </a:solidFill>
              </a:rPr>
              <a:t>in </a:t>
            </a:r>
            <a:r>
              <a:rPr lang="en-US" sz="3400" dirty="0"/>
              <a:t>-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iterates a specified variable over all the </a:t>
            </a:r>
            <a:br>
              <a:rPr lang="en-US" sz="3400" dirty="0"/>
            </a:br>
            <a:r>
              <a:rPr lang="en-US" sz="3400" dirty="0"/>
              <a:t>enumerable properties of an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For… in Loop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000" y="2259566"/>
            <a:ext cx="8426540" cy="42523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obj = {a: 1, b: 2, c: 3};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key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 obj) {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console.log(`obj.${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 = 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obj[key]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Output: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obj.a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1"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obj.b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2"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obj.c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3"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602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for...of </a:t>
            </a:r>
            <a:r>
              <a:rPr lang="en-US" dirty="0"/>
              <a:t>statement creates a loop iterating over </a:t>
            </a:r>
            <a:r>
              <a:rPr lang="en-US" dirty="0" err="1"/>
              <a:t>iterable</a:t>
            </a:r>
            <a:r>
              <a:rPr lang="en-US" dirty="0"/>
              <a:t> objects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For…of Loop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00" y="2304929"/>
            <a:ext cx="10035000" cy="26580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obj = {a: 1, b: 2, c: 3};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key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Object.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console.log(`obj.${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 = 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obj[key]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obj.a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1"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obj.b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obj.c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3"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00" y="5068907"/>
            <a:ext cx="10035000" cy="15500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Object.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)) {console.log(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3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123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bootstrap">
            <a:extLst>
              <a:ext uri="{FF2B5EF4-FFF2-40B4-BE49-F238E27FC236}">
                <a16:creationId xmlns:a16="http://schemas.microsoft.com/office/drawing/2014/main" id="{25A0086A-CF9B-4C04-8D8B-41A21E185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589" y="1286552"/>
            <a:ext cx="3262821" cy="274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341200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5" name="Rectangle 5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Presentation layers </a:t>
            </a:r>
            <a:r>
              <a:rPr lang="en-US" dirty="0"/>
              <a:t>that adjust according to the screen size of the different devices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Responsive Design?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286001"/>
            <a:ext cx="8960140" cy="4181399"/>
          </a:xfrm>
          <a:prstGeom prst="rect">
            <a:avLst/>
          </a:prstGeom>
        </p:spPr>
      </p:pic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914401" y="2514600"/>
            <a:ext cx="2362199" cy="838200"/>
          </a:xfrm>
          <a:prstGeom prst="wedgeRoundRectCallout">
            <a:avLst>
              <a:gd name="adj1" fmla="val 60490"/>
              <a:gd name="adj2" fmla="val 42945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Desktop layouts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9420213" y="2819400"/>
            <a:ext cx="2362199" cy="609600"/>
          </a:xfrm>
          <a:prstGeom prst="wedgeRoundRectCallout">
            <a:avLst>
              <a:gd name="adj1" fmla="val -57985"/>
              <a:gd name="adj2" fmla="val 4735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Tablet layouts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81001" y="4732338"/>
            <a:ext cx="2438399" cy="609600"/>
          </a:xfrm>
          <a:prstGeom prst="wedgeRoundRectCallout">
            <a:avLst>
              <a:gd name="adj1" fmla="val 56580"/>
              <a:gd name="adj2" fmla="val 38262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Mobile layouts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74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World's most popular front-end </a:t>
            </a:r>
            <a:r>
              <a:rPr lang="en-US" sz="3400" b="1" dirty="0">
                <a:solidFill>
                  <a:schemeClr val="bg1"/>
                </a:solidFill>
              </a:rPr>
              <a:t>component library</a:t>
            </a:r>
          </a:p>
          <a:p>
            <a:r>
              <a:rPr lang="en-US" sz="3400" dirty="0"/>
              <a:t>Open source toolkit for developing with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CSS</a:t>
            </a:r>
            <a:r>
              <a:rPr lang="en-US" sz="3400" dirty="0"/>
              <a:t>, and </a:t>
            </a:r>
            <a:r>
              <a:rPr lang="en-US" sz="3400" b="1" dirty="0">
                <a:solidFill>
                  <a:schemeClr val="bg1"/>
                </a:solidFill>
              </a:rPr>
              <a:t>JS</a:t>
            </a:r>
          </a:p>
          <a:p>
            <a:r>
              <a:rPr lang="en-US" sz="3400" dirty="0"/>
              <a:t>Works with </a:t>
            </a:r>
          </a:p>
          <a:p>
            <a:pPr lvl="1"/>
            <a:r>
              <a:rPr lang="en-US" sz="3200" dirty="0"/>
              <a:t> Responsive </a:t>
            </a:r>
            <a:r>
              <a:rPr lang="en-US" sz="3200" b="1" dirty="0">
                <a:solidFill>
                  <a:schemeClr val="bg1"/>
                </a:solidFill>
              </a:rPr>
              <a:t>grid system</a:t>
            </a:r>
          </a:p>
          <a:p>
            <a:pPr lvl="1"/>
            <a:r>
              <a:rPr lang="en-US" sz="3200" dirty="0"/>
              <a:t> Extensive prebuilt </a:t>
            </a:r>
            <a:r>
              <a:rPr lang="en-US" sz="3200" b="1" dirty="0">
                <a:solidFill>
                  <a:schemeClr val="bg1"/>
                </a:solidFill>
              </a:rPr>
              <a:t>components</a:t>
            </a:r>
          </a:p>
          <a:p>
            <a:pPr lvl="1"/>
            <a:r>
              <a:rPr lang="en-US" sz="3200" dirty="0"/>
              <a:t> Powerful plugins built on jQuery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48001"/>
            <a:ext cx="2826600" cy="28266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23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B6E68B-9376-4027-8DA5-44083CC35F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 sure to place </a:t>
            </a:r>
            <a:r>
              <a:rPr lang="en-US" b="1" dirty="0">
                <a:solidFill>
                  <a:schemeClr val="bg1"/>
                </a:solidFill>
              </a:rPr>
              <a:t>jQuery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Popper</a:t>
            </a:r>
            <a:r>
              <a:rPr lang="en-US" dirty="0"/>
              <a:t> first, as the Bootstrap code depends on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from a BootstrapCDN – JS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1BEF1602-7D4D-4CE6-8D9F-A6D1EB10A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971624"/>
            <a:ext cx="2971800" cy="901986"/>
          </a:xfrm>
          <a:prstGeom prst="wedgeRoundRectCallout">
            <a:avLst>
              <a:gd name="adj1" fmla="val -17590"/>
              <a:gd name="adj2" fmla="val 5990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JavaScript, Popper.js </a:t>
            </a:r>
            <a:r>
              <a:rPr lang="en-US" sz="2200" dirty="0">
                <a:solidFill>
                  <a:schemeClr val="bg2"/>
                </a:solidFill>
              </a:rPr>
              <a:t>and</a:t>
            </a:r>
            <a:r>
              <a:rPr lang="en-US" sz="2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jQuery</a:t>
            </a:r>
            <a:endParaRPr lang="en-US" sz="2200" dirty="0">
              <a:solidFill>
                <a:schemeClr val="bg2"/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82995" y="3124200"/>
            <a:ext cx="11684530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&lt;script </a:t>
            </a:r>
            <a:r>
              <a:rPr lang="en-US" sz="2400" b="1" dirty="0" err="1">
                <a:latin typeface="Consolas" panose="020B0609020204030204" pitchFamily="49" charset="0"/>
              </a:rPr>
              <a:t>src</a:t>
            </a:r>
            <a:r>
              <a:rPr lang="en-US" sz="2400" b="1" dirty="0">
                <a:latin typeface="Consolas" panose="020B0609020204030204" pitchFamily="49" charset="0"/>
              </a:rPr>
              <a:t>="https://code.jquery.com/jquery3.3.1.slim.min.js"&gt;&lt;/script&gt;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&lt;script </a:t>
            </a:r>
            <a:r>
              <a:rPr lang="en-US" sz="2400" b="1" dirty="0" err="1">
                <a:latin typeface="Consolas" panose="020B0609020204030204" pitchFamily="49" charset="0"/>
              </a:rPr>
              <a:t>src</a:t>
            </a:r>
            <a:r>
              <a:rPr lang="en-US" sz="2400" b="1" dirty="0">
                <a:latin typeface="Consolas" panose="020B0609020204030204" pitchFamily="49" charset="0"/>
              </a:rPr>
              <a:t>="https://cdnjs.cloudflare.com/ajax/libs/popper.js/1.14.7/</a:t>
            </a:r>
            <a:r>
              <a:rPr lang="en-US" sz="2400" b="1" dirty="0" err="1">
                <a:latin typeface="Consolas" panose="020B0609020204030204" pitchFamily="49" charset="0"/>
              </a:rPr>
              <a:t>umd</a:t>
            </a:r>
            <a:r>
              <a:rPr lang="en-US" sz="2400" b="1" dirty="0">
                <a:latin typeface="Consolas" panose="020B0609020204030204" pitchFamily="49" charset="0"/>
              </a:rPr>
              <a:t>/popper.min.js"&gt;&lt;/script&gt;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&lt;script </a:t>
            </a:r>
            <a:r>
              <a:rPr lang="en-US" sz="2400" b="1" dirty="0" err="1">
                <a:latin typeface="Consolas" panose="020B0609020204030204" pitchFamily="49" charset="0"/>
              </a:rPr>
              <a:t>src</a:t>
            </a:r>
            <a:r>
              <a:rPr lang="en-US" sz="2400" b="1" dirty="0">
                <a:latin typeface="Consolas" panose="020B0609020204030204" pitchFamily="49" charset="0"/>
              </a:rPr>
              <a:t>="https://stackpath.bootstrapcdn.com/bootstrap/4.3.1/</a:t>
            </a:r>
            <a:r>
              <a:rPr lang="en-US" sz="2400" b="1" dirty="0" err="1">
                <a:latin typeface="Consolas" panose="020B0609020204030204" pitchFamily="49" charset="0"/>
              </a:rPr>
              <a:t>js</a:t>
            </a:r>
            <a:r>
              <a:rPr lang="en-US" sz="2400" b="1" dirty="0">
                <a:latin typeface="Consolas" panose="020B0609020204030204" pitchFamily="49" charset="0"/>
              </a:rPr>
              <a:t>/bootstrap.min.js"&gt;&lt;/script&gt;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971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Image result for bootstrap grid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298" y="1831837"/>
            <a:ext cx="2839402" cy="15971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Bootstrap Grid System</a:t>
            </a:r>
          </a:p>
        </p:txBody>
      </p:sp>
      <p:sp>
        <p:nvSpPr>
          <p:cNvPr id="5" name="Подзаглавие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 Build Layouts with Grid – Twelve Column System</a:t>
            </a:r>
          </a:p>
        </p:txBody>
      </p:sp>
    </p:spTree>
    <p:extLst>
      <p:ext uri="{BB962C8B-B14F-4D97-AF65-F5344CB8AC3E}">
        <p14:creationId xmlns:p14="http://schemas.microsoft.com/office/powerpoint/2010/main" val="66453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1000" y="1835456"/>
            <a:ext cx="8534400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&lt;div class="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&lt;div class="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col-xs m-3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"&gt;Column one&lt;/div&gt;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&lt;div class="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col-xs m-3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"&gt;Column two&lt;/div&gt;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&lt;div class="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col-xs m-3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"&gt;Column three&lt;/div&gt;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1000" y="1269000"/>
            <a:ext cx="85344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index.html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Grid System Demo</a:t>
            </a: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5015400" y="1946733"/>
            <a:ext cx="1905000" cy="467064"/>
          </a:xfrm>
          <a:prstGeom prst="wedgeRoundRectCallout">
            <a:avLst>
              <a:gd name="adj1" fmla="val -60481"/>
              <a:gd name="adj2" fmla="val 3601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Container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AutoShape 25"/>
          <p:cNvSpPr>
            <a:spLocks noChangeArrowheads="1"/>
          </p:cNvSpPr>
          <p:nvPr/>
        </p:nvSpPr>
        <p:spPr bwMode="auto">
          <a:xfrm>
            <a:off x="4177201" y="2676130"/>
            <a:ext cx="1033009" cy="380382"/>
          </a:xfrm>
          <a:prstGeom prst="wedgeRoundRectCallout">
            <a:avLst>
              <a:gd name="adj1" fmla="val -72247"/>
              <a:gd name="adj2" fmla="val -6570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Row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2653200" y="4689878"/>
            <a:ext cx="1524000" cy="533400"/>
          </a:xfrm>
          <a:prstGeom prst="wedgeRoundRectCallout">
            <a:avLst>
              <a:gd name="adj1" fmla="val 28644"/>
              <a:gd name="adj2" fmla="val -9762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Columns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1954050"/>
            <a:ext cx="2086996" cy="20869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t="18505"/>
          <a:stretch/>
        </p:blipFill>
        <p:spPr>
          <a:xfrm>
            <a:off x="4449868" y="4785061"/>
            <a:ext cx="7334250" cy="1301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971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chemeClr val="tx2"/>
              </a:buClr>
            </a:pPr>
            <a:r>
              <a:rPr lang="en-US" dirty="0"/>
              <a:t>Rows must be placed in </a:t>
            </a:r>
            <a:r>
              <a:rPr lang="en-US" b="1" dirty="0">
                <a:solidFill>
                  <a:schemeClr val="bg1"/>
                </a:solidFill>
              </a:rPr>
              <a:t>containers</a:t>
            </a:r>
          </a:p>
          <a:p>
            <a:pPr lvl="1">
              <a:lnSpc>
                <a:spcPct val="12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.container </a:t>
            </a:r>
            <a:r>
              <a:rPr lang="en-US" dirty="0"/>
              <a:t>has one fixed width for each screen size in bootstrap (</a:t>
            </a:r>
            <a:r>
              <a:rPr lang="en-US" b="1" dirty="0" err="1">
                <a:solidFill>
                  <a:schemeClr val="bg1"/>
                </a:solidFill>
              </a:rPr>
              <a:t>xs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sm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md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lg</a:t>
            </a:r>
            <a:r>
              <a:rPr lang="en-US" dirty="0"/>
              <a:t>) </a:t>
            </a:r>
          </a:p>
          <a:p>
            <a:pPr lvl="1">
              <a:lnSpc>
                <a:spcPct val="12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.container-fluid </a:t>
            </a:r>
            <a:r>
              <a:rPr lang="en-US" dirty="0"/>
              <a:t>expands to fill the available width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Containers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9448800" y="2743200"/>
            <a:ext cx="2209800" cy="914400"/>
          </a:xfrm>
          <a:prstGeom prst="wedgeRoundRectCallout">
            <a:avLst>
              <a:gd name="adj1" fmla="val -65291"/>
              <a:gd name="adj2" fmla="val -5587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Responsive pixel width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8752796" y="4253102"/>
            <a:ext cx="1906587" cy="838199"/>
          </a:xfrm>
          <a:prstGeom prst="wedgeRoundRectCallout">
            <a:avLst>
              <a:gd name="adj1" fmla="val -33993"/>
              <a:gd name="adj2" fmla="val -8729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width: 100%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18505"/>
          <a:stretch/>
        </p:blipFill>
        <p:spPr>
          <a:xfrm>
            <a:off x="672717" y="4478732"/>
            <a:ext cx="7562850" cy="1342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772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6600" b="1" u="sng" dirty="0">
                <a:solidFill>
                  <a:schemeClr val="bg1"/>
                </a:solidFill>
              </a:rPr>
              <a:t>sli.do</a:t>
            </a:r>
            <a:br>
              <a:rPr lang="en-US" sz="5400" b="1" dirty="0"/>
            </a:br>
            <a:r>
              <a:rPr lang="en-US" sz="9600" b="1" dirty="0"/>
              <a:t>#</a:t>
            </a:r>
            <a:r>
              <a:rPr lang="en-US" sz="9600" b="1" noProof="1"/>
              <a:t>java-web</a:t>
            </a:r>
            <a:endParaRPr lang="en-US" sz="54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897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3500" dirty="0"/>
              <a:t>Determines </a:t>
            </a:r>
            <a:r>
              <a:rPr lang="en-US" sz="3500" b="1" dirty="0">
                <a:solidFill>
                  <a:schemeClr val="bg1"/>
                </a:solidFill>
              </a:rPr>
              <a:t>how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many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columns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dirty="0"/>
              <a:t>to use on </a:t>
            </a:r>
            <a:r>
              <a:rPr lang="en-US" sz="3500" b="1" dirty="0">
                <a:solidFill>
                  <a:schemeClr val="bg1"/>
                </a:solidFill>
              </a:rPr>
              <a:t>different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screen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sizes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b="1" noProof="1">
                <a:solidFill>
                  <a:schemeClr val="bg1"/>
                </a:solidFill>
              </a:rPr>
              <a:t>col-xs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dirty="0"/>
              <a:t>width less than 768px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b="1" noProof="1">
                <a:solidFill>
                  <a:schemeClr val="bg1"/>
                </a:solidFill>
              </a:rPr>
              <a:t>col-sm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dirty="0"/>
              <a:t>width between 768px and 992px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.col-md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dirty="0"/>
              <a:t>width between 992px and 1200px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b="1" noProof="1">
                <a:solidFill>
                  <a:schemeClr val="bg1"/>
                </a:solidFill>
              </a:rPr>
              <a:t>col-lg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dirty="0"/>
              <a:t>width over 1200px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Classes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9600" y="2362009"/>
            <a:ext cx="8703232" cy="951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col-sm-8 col-lg-4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"&gt;Column one&lt;/div&gt;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col-sm-2 col-lg-4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"&gt;Column two&lt;/div&gt;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col-sm-2 col-lg-4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"&gt;Column three&lt;/div&gt;     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09600" y="1937829"/>
            <a:ext cx="8703232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996" y="3164757"/>
            <a:ext cx="2542252" cy="3127519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922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Handful of </a:t>
            </a:r>
            <a:r>
              <a:rPr lang="en-US" b="1" dirty="0">
                <a:solidFill>
                  <a:schemeClr val="bg1"/>
                </a:solidFill>
              </a:rPr>
              <a:t>color utility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61215" y="2337093"/>
            <a:ext cx="7862095" cy="29874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text-primary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"&gt;.text-primary&lt;/p&gt;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text-secondary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"&gt;.text-secondary&lt;/p&gt;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text-success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"&gt;.text-success&lt;/p&gt;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text-danger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"&gt;.text-danger&lt;/p&gt;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text-warning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"&gt;.text-warning&lt;/p&gt;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text-info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"&gt;.text-info&lt;/p&gt;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text-light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bg-dark"&gt;.text-light&lt;/p&gt;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text-dark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"&gt;.text-dark&lt;/p&gt;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text-muted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"&gt;.text-muted&lt;/p&gt;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text-white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bg-dark"&gt;.text-white&lt;/p&gt;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61216" y="1798824"/>
            <a:ext cx="7862095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35749"/>
          <a:stretch/>
        </p:blipFill>
        <p:spPr>
          <a:xfrm>
            <a:off x="8831189" y="1893200"/>
            <a:ext cx="2532870" cy="4279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973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Easily set the </a:t>
            </a:r>
            <a:r>
              <a:rPr lang="en-US" b="1" dirty="0">
                <a:solidFill>
                  <a:schemeClr val="bg1"/>
                </a:solidFill>
              </a:rPr>
              <a:t>background</a:t>
            </a:r>
            <a:r>
              <a:rPr lang="en-US" dirty="0"/>
              <a:t> of an element to any contextual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Color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75873" y="2633587"/>
            <a:ext cx="9200685" cy="34370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bg-primary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text-white"&gt;.bg-primary&lt;/div&gt;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bg-secondary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text-white"&gt;.bg-secondary&lt;/div&gt;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bg-success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text-white"&gt;.bg-success&lt;/div&gt;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bg-danger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text-white"&gt;.bg-danger&lt;/div&gt;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bg-warning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text-dark"&gt;.bg-warning&lt;/div&gt;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bg-info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text-white"&gt;.bg-info&lt;/div&gt;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bg-light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text-dark"&gt;.bg-light&lt;/div&gt;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bg-dark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text-white"&gt;.bg-dark&lt;/div&gt;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bg-white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text-dark"&gt;.bg-white&lt;/div&gt;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70057"/>
          <a:stretch/>
        </p:blipFill>
        <p:spPr>
          <a:xfrm>
            <a:off x="9728440" y="1944000"/>
            <a:ext cx="2174672" cy="44286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5873" y="2210669"/>
            <a:ext cx="9200685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371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bootstrap 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256" y="1764639"/>
            <a:ext cx="2799488" cy="18485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Bootstrap Components</a:t>
            </a:r>
          </a:p>
        </p:txBody>
      </p:sp>
    </p:spTree>
    <p:extLst>
      <p:ext uri="{BB962C8B-B14F-4D97-AF65-F5344CB8AC3E}">
        <p14:creationId xmlns:p14="http://schemas.microsoft.com/office/powerpoint/2010/main" val="70299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400" dirty="0"/>
              <a:t> Custom </a:t>
            </a:r>
            <a:r>
              <a:rPr lang="en-US" sz="3400" b="1" dirty="0">
                <a:solidFill>
                  <a:schemeClr val="bg1"/>
                </a:solidFill>
              </a:rPr>
              <a:t>button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styles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with support for multiple sizes, states, and more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Groups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6739" y="3543118"/>
            <a:ext cx="11426327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&lt;button type="button"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btn-primary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"&gt;Primary&lt;/button&gt;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&lt;button type="button"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btn-secondary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"&gt;Secondary&lt;/button&gt;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&lt;button type="button"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btn-success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"&gt;Success&lt;/button&gt;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&lt;button type="button"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btn-danger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"&gt;Danger&lt;/button&gt;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. . .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6740" y="3120200"/>
            <a:ext cx="11426326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84549" y="5994000"/>
            <a:ext cx="9829801" cy="4006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Documentation: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https://getbootstrap.com/docs/4.0/components/buttons/</a:t>
            </a:r>
            <a:endParaRPr lang="en-US" sz="20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1" y="1879889"/>
            <a:ext cx="8588865" cy="894707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368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Provide contextual feedback messages for typical user actions with the handful of flexible </a:t>
            </a:r>
            <a:r>
              <a:rPr lang="en-US" b="1" dirty="0">
                <a:solidFill>
                  <a:schemeClr val="bg1"/>
                </a:solidFill>
              </a:rPr>
              <a:t>alert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messages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68907" y="2516955"/>
            <a:ext cx="11426327" cy="2016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alert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alert-success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alert-dismissable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&lt;a class="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close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 data-dismiss="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alert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 aria-label="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close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"&gt;×&lt;/a&gt;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&lt;strong&gt;Success!&lt;/strong&gt; </a:t>
            </a:r>
            <a:br>
              <a:rPr lang="en-US" sz="2000" b="1" noProof="1"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latin typeface="Consolas" pitchFamily="49" charset="0"/>
                <a:cs typeface="Consolas" pitchFamily="49" charset="0"/>
              </a:rPr>
              <a:t>  This alert box could indicate a successful or positive action.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018" y="4223530"/>
            <a:ext cx="8875790" cy="2173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979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sz="3200" dirty="0"/>
              <a:t>Require a wrapping </a:t>
            </a:r>
            <a:r>
              <a:rPr lang="en-US" sz="3200" b="1" dirty="0">
                <a:solidFill>
                  <a:schemeClr val="bg1"/>
                </a:solidFill>
              </a:rPr>
              <a:t>.navbar</a:t>
            </a:r>
            <a:endParaRPr lang="bg-BG" sz="32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Responsive</a:t>
            </a:r>
            <a:r>
              <a:rPr lang="en-US" sz="3200" dirty="0"/>
              <a:t> by default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sz="3200" dirty="0"/>
              <a:t>Come with built-in support for a handful of </a:t>
            </a:r>
            <a:r>
              <a:rPr lang="en-US" sz="3200" b="1" dirty="0">
                <a:solidFill>
                  <a:schemeClr val="bg1"/>
                </a:solidFill>
              </a:rPr>
              <a:t>sub-components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.navbar-brand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for your company, product, or project name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.navbar-</a:t>
            </a:r>
            <a:r>
              <a:rPr lang="en-US" sz="3000" b="1" dirty="0" err="1">
                <a:solidFill>
                  <a:schemeClr val="bg1"/>
                </a:solidFill>
              </a:rPr>
              <a:t>nav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for a full-height and lightweight navigation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.nav-item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for every item in navigation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 and Navbar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81099" y="5661875"/>
            <a:ext cx="9829801" cy="416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See more at: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https://getbootstrap.com/docs/4.0/components/navbar/</a:t>
            </a:r>
            <a:endParaRPr lang="en-US" sz="2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076" y="1629000"/>
            <a:ext cx="6510422" cy="6525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762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Form </a:t>
            </a:r>
            <a:r>
              <a:rPr lang="en-US" sz="3400" b="1" dirty="0">
                <a:solidFill>
                  <a:schemeClr val="bg1"/>
                </a:solidFill>
              </a:rPr>
              <a:t>control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styles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layout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options</a:t>
            </a:r>
            <a:r>
              <a:rPr lang="en-US" sz="3400" b="1" dirty="0"/>
              <a:t> </a:t>
            </a:r>
            <a:r>
              <a:rPr lang="en-US" sz="3400" dirty="0"/>
              <a:t>and custom </a:t>
            </a:r>
            <a:r>
              <a:rPr lang="en-US" sz="3400" b="1" dirty="0">
                <a:solidFill>
                  <a:schemeClr val="bg1"/>
                </a:solidFill>
              </a:rPr>
              <a:t>components</a:t>
            </a:r>
            <a:r>
              <a:rPr lang="en-US" sz="3400" dirty="0"/>
              <a:t>   for creating a wide variety of forms</a:t>
            </a:r>
          </a:p>
          <a:p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</a:rPr>
              <a:t>type</a:t>
            </a:r>
            <a:r>
              <a:rPr lang="en-US" sz="3400" dirty="0"/>
              <a:t> attribute on all inputs to take advantage of newer input controls</a:t>
            </a:r>
          </a:p>
          <a:p>
            <a:pPr lvl="1"/>
            <a:r>
              <a:rPr lang="en-US" sz="3200" dirty="0"/>
              <a:t>Email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verification</a:t>
            </a:r>
          </a:p>
          <a:p>
            <a:pPr lvl="1"/>
            <a:r>
              <a:rPr lang="en-US" sz="3200" dirty="0"/>
              <a:t>Number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selection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4640"/>
          <a:stretch/>
        </p:blipFill>
        <p:spPr>
          <a:xfrm>
            <a:off x="7159841" y="3243399"/>
            <a:ext cx="4267200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316" name="Picture 4" descr="Image result for bootstrap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2047">
            <a:off x="4756347" y="4477153"/>
            <a:ext cx="2414107" cy="202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119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1000" y="1234377"/>
            <a:ext cx="7920000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thead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thead-dark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scope="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"&gt;#&lt;/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scope="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"&gt;First&lt;/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scope="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"&gt;Last&lt;/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scope="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"&gt;Handle&lt;/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thead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tbody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scope="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"&gt;1&lt;/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&gt;Mark&lt;/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&gt;Otto&lt;/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&gt;@mdo&lt;/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. . .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. . .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tbody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228" t="4728" r="2476" b="5436"/>
          <a:stretch/>
        </p:blipFill>
        <p:spPr>
          <a:xfrm>
            <a:off x="5715001" y="4320111"/>
            <a:ext cx="5953885" cy="21965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1308988"/>
            <a:ext cx="2319312" cy="2853254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394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Lightweight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flexible</a:t>
            </a:r>
            <a:r>
              <a:rPr lang="en-US" dirty="0"/>
              <a:t> component for showcasing hero unit style content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Jumbotron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18597" y="2438401"/>
            <a:ext cx="6059488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jumbotron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display-4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"&gt;Hello, world!&lt;/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lead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"&gt;This is a ...&lt;/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my-4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"&gt;&lt;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&gt;It uses ...&lt;/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lead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 btn-primary btn-lg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Learn more&lt;/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2920185"/>
            <a:ext cx="5268508" cy="2514305"/>
          </a:xfrm>
          <a:prstGeom prst="rect">
            <a:avLst/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43001" y="6226888"/>
            <a:ext cx="9829801" cy="416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See more at: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https://getbootstrap.com/docs/4.0/components/jumbotron/</a:t>
            </a:r>
            <a:endParaRPr lang="en-US" sz="2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581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919" y="1544403"/>
            <a:ext cx="4666161" cy="2299751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84002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sz="3600" dirty="0"/>
              <a:t>JS is a </a:t>
            </a:r>
            <a:r>
              <a:rPr lang="en-US" sz="3600" b="1" dirty="0">
                <a:solidFill>
                  <a:schemeClr val="bg1"/>
                </a:solidFill>
              </a:rPr>
              <a:t>dynamic programming language</a:t>
            </a:r>
            <a:endParaRPr lang="en-US" sz="3600" dirty="0"/>
          </a:p>
          <a:p>
            <a:r>
              <a:rPr lang="en-US" sz="3600" dirty="0"/>
              <a:t>Functions in JS</a:t>
            </a:r>
          </a:p>
          <a:p>
            <a:r>
              <a:rPr lang="en-US" sz="3600" dirty="0"/>
              <a:t>JS objects hold </a:t>
            </a:r>
            <a:r>
              <a:rPr lang="en-US" sz="3600" b="1" dirty="0">
                <a:solidFill>
                  <a:schemeClr val="bg1"/>
                </a:solidFill>
              </a:rPr>
              <a:t>key-value pairs</a:t>
            </a:r>
          </a:p>
          <a:p>
            <a:r>
              <a:rPr lang="en-US" sz="3600" dirty="0"/>
              <a:t>Bootstrap is the most popular front-end </a:t>
            </a:r>
            <a:r>
              <a:rPr lang="en-US" sz="3600" b="1" dirty="0">
                <a:solidFill>
                  <a:schemeClr val="bg1"/>
                </a:solidFill>
              </a:rPr>
              <a:t>component library</a:t>
            </a:r>
            <a:endParaRPr lang="en-US" sz="36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457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pPr latinLnBrk="0"/>
            <a:r>
              <a:rPr lang="en-US" dirty="0"/>
              <a:t>JavaScript is a </a:t>
            </a:r>
            <a:r>
              <a:rPr lang="en-US" b="1" dirty="0">
                <a:solidFill>
                  <a:schemeClr val="bg1"/>
                </a:solidFill>
              </a:rPr>
              <a:t>dynamic programming language</a:t>
            </a:r>
          </a:p>
          <a:p>
            <a:pPr lvl="1" latinLnBrk="0"/>
            <a:r>
              <a:rPr lang="en-US" sz="3200" dirty="0"/>
              <a:t>Operations otherwise done at </a:t>
            </a:r>
            <a:r>
              <a:rPr lang="en-US" sz="3200" b="1" dirty="0">
                <a:solidFill>
                  <a:schemeClr val="bg1"/>
                </a:solidFill>
              </a:rPr>
              <a:t>compile-time</a:t>
            </a:r>
            <a:r>
              <a:rPr lang="en-US" sz="3200" dirty="0"/>
              <a:t> can be </a:t>
            </a:r>
          </a:p>
          <a:p>
            <a:pPr marL="442912" lvl="1" indent="0" latinLnBrk="0">
              <a:buNone/>
            </a:pPr>
            <a:r>
              <a:rPr lang="en-US" sz="3200" dirty="0"/>
              <a:t>    done at </a:t>
            </a:r>
            <a:r>
              <a:rPr lang="en-US" sz="3200" b="1" dirty="0">
                <a:solidFill>
                  <a:schemeClr val="bg1"/>
                </a:solidFill>
              </a:rPr>
              <a:t>run-time</a:t>
            </a:r>
          </a:p>
          <a:p>
            <a:pPr latinLnBrk="0"/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change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a variable or add new properties or methods to an object </a:t>
            </a:r>
            <a:r>
              <a:rPr lang="en-US" b="1" dirty="0">
                <a:solidFill>
                  <a:schemeClr val="bg1"/>
                </a:solidFill>
              </a:rPr>
              <a:t>while</a:t>
            </a:r>
            <a:r>
              <a:rPr lang="en-US" dirty="0"/>
              <a:t> the program is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</a:p>
          <a:p>
            <a:pPr latinLnBrk="0"/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languages</a:t>
            </a:r>
            <a:r>
              <a:rPr lang="en-US" dirty="0"/>
              <a:t>, such changes are normally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Language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583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509915"/>
          </a:xfrm>
        </p:spPr>
        <p:txBody>
          <a:bodyPr>
            <a:normAutofit fontScale="77500" lnSpcReduction="20000"/>
          </a:bodyPr>
          <a:lstStyle/>
          <a:p>
            <a:pPr latinLnBrk="0"/>
            <a:r>
              <a:rPr lang="en-US" sz="4400" dirty="0"/>
              <a:t>Seven </a:t>
            </a:r>
            <a:r>
              <a:rPr lang="en-US" sz="4400" b="1" dirty="0">
                <a:solidFill>
                  <a:schemeClr val="bg1"/>
                </a:solidFill>
              </a:rPr>
              <a:t>data types </a:t>
            </a:r>
            <a:r>
              <a:rPr lang="en-US" sz="4400" dirty="0"/>
              <a:t>that are </a:t>
            </a:r>
            <a:r>
              <a:rPr lang="en-US" sz="4400" b="1" dirty="0">
                <a:solidFill>
                  <a:schemeClr val="bg1"/>
                </a:solidFill>
              </a:rPr>
              <a:t>primitives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String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used to represent textual data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Number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 </a:t>
            </a:r>
            <a:r>
              <a:rPr lang="en-US" sz="4100" dirty="0"/>
              <a:t>a numeric data type</a:t>
            </a:r>
            <a:endParaRPr lang="en-US" sz="4100" b="1" dirty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Boolean </a:t>
            </a:r>
            <a:r>
              <a:rPr lang="en-US" sz="4100" b="1" dirty="0"/>
              <a:t>- </a:t>
            </a:r>
            <a:r>
              <a:rPr lang="en-US" sz="4100" dirty="0"/>
              <a:t>a logical data type 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Undefined </a:t>
            </a:r>
            <a:r>
              <a:rPr lang="en-US" sz="4100" dirty="0"/>
              <a:t>- automatically assigned to variables 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Null </a:t>
            </a:r>
            <a:r>
              <a:rPr lang="en-US" sz="4100" dirty="0"/>
              <a:t>- represents the </a:t>
            </a:r>
            <a:r>
              <a:rPr lang="en-US" sz="4100" b="1" dirty="0">
                <a:solidFill>
                  <a:schemeClr val="bg1"/>
                </a:solidFill>
              </a:rPr>
              <a:t>intentional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absence</a:t>
            </a:r>
            <a:r>
              <a:rPr lang="en-US" sz="4100" dirty="0"/>
              <a:t> of any object value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 err="1">
                <a:solidFill>
                  <a:schemeClr val="bg1"/>
                </a:solidFill>
              </a:rPr>
              <a:t>BigInt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dirty="0"/>
              <a:t>represent integers with </a:t>
            </a:r>
            <a:r>
              <a:rPr lang="en-US" sz="4100" b="1" dirty="0">
                <a:solidFill>
                  <a:schemeClr val="bg1"/>
                </a:solidFill>
              </a:rPr>
              <a:t>arbitrary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precision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Symbol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unique</a:t>
            </a:r>
            <a:r>
              <a:rPr lang="en-US" sz="4100" dirty="0"/>
              <a:t> and </a:t>
            </a:r>
            <a:r>
              <a:rPr lang="en-US" sz="4100" b="1" dirty="0">
                <a:solidFill>
                  <a:schemeClr val="bg1"/>
                </a:solidFill>
              </a:rPr>
              <a:t>immutable</a:t>
            </a:r>
            <a:r>
              <a:rPr lang="en-US" sz="4100" b="1" dirty="0"/>
              <a:t> </a:t>
            </a:r>
            <a:r>
              <a:rPr lang="en-US" sz="4100" dirty="0"/>
              <a:t>primitive value</a:t>
            </a:r>
          </a:p>
          <a:p>
            <a:pPr latinLnBrk="0">
              <a:buClr>
                <a:schemeClr val="tx1"/>
              </a:buClr>
            </a:pPr>
            <a:r>
              <a:rPr lang="en-US" sz="4400" b="1" dirty="0">
                <a:solidFill>
                  <a:schemeClr val="bg1"/>
                </a:solidFill>
              </a:rPr>
              <a:t>Data structures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699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7483" y="954648"/>
            <a:ext cx="9927138" cy="584935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400" noProof="1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400" noProof="1"/>
              <a:t> and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400" noProof="1"/>
              <a:t> are used to declare variables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200" noProof="1"/>
              <a:t> - for </a:t>
            </a:r>
            <a:r>
              <a:rPr lang="en-US" sz="3200" b="1" noProof="1">
                <a:solidFill>
                  <a:schemeClr val="bg1"/>
                </a:solidFill>
              </a:rPr>
              <a:t>reassigning</a:t>
            </a:r>
            <a:r>
              <a:rPr lang="en-US" sz="3200" noProof="1"/>
              <a:t> a variable</a:t>
            </a:r>
          </a:p>
          <a:p>
            <a:pPr marL="609219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200" noProof="1"/>
              <a:t> - once assigned it </a:t>
            </a:r>
            <a:r>
              <a:rPr lang="en-US" sz="3200" b="1" noProof="1">
                <a:solidFill>
                  <a:schemeClr val="bg1"/>
                </a:solidFill>
              </a:rPr>
              <a:t>cannot</a:t>
            </a:r>
            <a:r>
              <a:rPr lang="en-US" sz="3200" noProof="1"/>
              <a:t> be modified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b="1" noProof="1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200" noProof="1"/>
              <a:t> - defines a variable in the lexical scope </a:t>
            </a:r>
            <a:r>
              <a:rPr lang="en-US" sz="3200" b="1" noProof="1">
                <a:solidFill>
                  <a:schemeClr val="bg1"/>
                </a:solidFill>
              </a:rPr>
              <a:t>regardless</a:t>
            </a:r>
            <a:r>
              <a:rPr lang="en-US" sz="3200" noProof="1"/>
              <a:t> of block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</a:t>
            </a:r>
            <a:endParaRPr lang="bg-BG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991000" y="2067667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2991000" y="3609000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name = "George";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2991000" y="5711549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25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45499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Variables in JavaScript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directly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with any particular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Any variable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assigned (and re-assigned) values of all types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Typing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67000" y="3759169"/>
            <a:ext cx="8077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foo = 42;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'bar';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string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true; 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boolean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863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(1)</a:t>
            </a:r>
          </a:p>
        </p:txBody>
      </p:sp>
      <p:graphicFrame>
        <p:nvGraphicFramePr>
          <p:cNvPr id="5" name="Group 134">
            <a:extLst>
              <a:ext uri="{FF2B5EF4-FFF2-40B4-BE49-F238E27FC236}">
                <a16:creationId xmlns:a16="http://schemas.microsoft.com/office/drawing/2014/main" id="{F67D1D59-5388-4E83-A84F-E86E6EDBA9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3056720"/>
              </p:ext>
            </p:extLst>
          </p:nvPr>
        </p:nvGraphicFramePr>
        <p:xfrm>
          <a:off x="2631000" y="1553005"/>
          <a:ext cx="6477000" cy="495399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865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1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04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value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and type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8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value/type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809975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3764</TotalTime>
  <Words>1876</Words>
  <Application>Microsoft Office PowerPoint</Application>
  <PresentationFormat>Widescreen</PresentationFormat>
  <Paragraphs>441</Paragraphs>
  <Slides>45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Front End Basics</vt:lpstr>
      <vt:lpstr>Table of Content</vt:lpstr>
      <vt:lpstr>Have a Question?</vt:lpstr>
      <vt:lpstr>JavaScript</vt:lpstr>
      <vt:lpstr>Dynamic Programming Language</vt:lpstr>
      <vt:lpstr>Data Types</vt:lpstr>
      <vt:lpstr>Variable Values</vt:lpstr>
      <vt:lpstr>Dynamic Typing</vt:lpstr>
      <vt:lpstr>Comparison Operators (1)</vt:lpstr>
      <vt:lpstr>Comparison Operators (2) </vt:lpstr>
      <vt:lpstr>Functions</vt:lpstr>
      <vt:lpstr>Declaring Functions</vt:lpstr>
      <vt:lpstr>Parameters</vt:lpstr>
      <vt:lpstr>Hoisting</vt:lpstr>
      <vt:lpstr>Hoisting Variables </vt:lpstr>
      <vt:lpstr>Hoisting Functions</vt:lpstr>
      <vt:lpstr>What is an Object?</vt:lpstr>
      <vt:lpstr>Variables Holding References</vt:lpstr>
      <vt:lpstr>Object Properties</vt:lpstr>
      <vt:lpstr>Object Keys and Values</vt:lpstr>
      <vt:lpstr>For… in Loop</vt:lpstr>
      <vt:lpstr>For…of Loop</vt:lpstr>
      <vt:lpstr>Bootstrap</vt:lpstr>
      <vt:lpstr>What is a Responsive Design?</vt:lpstr>
      <vt:lpstr>Bootstrap</vt:lpstr>
      <vt:lpstr>Include from a BootstrapCDN – JS</vt:lpstr>
      <vt:lpstr>Bootstrap Grid System</vt:lpstr>
      <vt:lpstr>Bootstrap Grid System Demo</vt:lpstr>
      <vt:lpstr>Bootstrap Containers</vt:lpstr>
      <vt:lpstr>Column Classes</vt:lpstr>
      <vt:lpstr>Color</vt:lpstr>
      <vt:lpstr>Background Color</vt:lpstr>
      <vt:lpstr>Bootstrap Components</vt:lpstr>
      <vt:lpstr>Button Groups</vt:lpstr>
      <vt:lpstr>Alerts</vt:lpstr>
      <vt:lpstr>Nav and Navbar</vt:lpstr>
      <vt:lpstr>Forms</vt:lpstr>
      <vt:lpstr>Tables</vt:lpstr>
      <vt:lpstr>Jumbotron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and Front End Basics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Stoil Ivanov</cp:lastModifiedBy>
  <cp:revision>34</cp:revision>
  <dcterms:created xsi:type="dcterms:W3CDTF">2018-05-23T13:08:44Z</dcterms:created>
  <dcterms:modified xsi:type="dcterms:W3CDTF">2022-12-31T11:15:42Z</dcterms:modified>
  <cp:category>computer programming;programming;software development;software engineering</cp:category>
</cp:coreProperties>
</file>