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7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CC7B11-4FD1-4DD2-B8AC-4A95B6D11026}" type="datetimeFigureOut">
              <a:rPr lang="en-US" smtClean="0"/>
              <a:t>4/10/2022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9396B74-AE9E-4CF0-9633-05B5C0C182F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31359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C7B11-4FD1-4DD2-B8AC-4A95B6D11026}"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157873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C7B11-4FD1-4DD2-B8AC-4A95B6D11026}"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168538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C7B11-4FD1-4DD2-B8AC-4A95B6D11026}"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84337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CC7B11-4FD1-4DD2-B8AC-4A95B6D11026}"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96B74-AE9E-4CF0-9633-05B5C0C182F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78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CC7B11-4FD1-4DD2-B8AC-4A95B6D11026}"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22002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CC7B11-4FD1-4DD2-B8AC-4A95B6D11026}"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404803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CC7B11-4FD1-4DD2-B8AC-4A95B6D11026}"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9899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C7B11-4FD1-4DD2-B8AC-4A95B6D11026}"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27550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CC7B11-4FD1-4DD2-B8AC-4A95B6D11026}"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196775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CC7B11-4FD1-4DD2-B8AC-4A95B6D11026}"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96B74-AE9E-4CF0-9633-05B5C0C182F0}" type="slidenum">
              <a:rPr lang="en-US" smtClean="0"/>
              <a:t>‹#›</a:t>
            </a:fld>
            <a:endParaRPr lang="en-US"/>
          </a:p>
        </p:txBody>
      </p:sp>
    </p:spTree>
    <p:extLst>
      <p:ext uri="{BB962C8B-B14F-4D97-AF65-F5344CB8AC3E}">
        <p14:creationId xmlns:p14="http://schemas.microsoft.com/office/powerpoint/2010/main" val="34117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0CC7B11-4FD1-4DD2-B8AC-4A95B6D11026}" type="datetimeFigureOut">
              <a:rPr lang="en-US" smtClean="0"/>
              <a:t>4/10/2022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9396B74-AE9E-4CF0-9633-05B5C0C182F0}" type="slidenum">
              <a:rPr lang="en-US" smtClean="0"/>
              <a:t>‹#›</a:t>
            </a:fld>
            <a:endParaRPr lang="en-US"/>
          </a:p>
        </p:txBody>
      </p:sp>
    </p:spTree>
    <p:extLst>
      <p:ext uri="{BB962C8B-B14F-4D97-AF65-F5344CB8AC3E}">
        <p14:creationId xmlns:p14="http://schemas.microsoft.com/office/powerpoint/2010/main" val="992958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Effects of Federal Tax Incentive on Electric Vehicle Sales for Tesla and Chevrolet</a:t>
            </a:r>
            <a:endParaRPr lang="en-US" sz="6000" dirty="0"/>
          </a:p>
        </p:txBody>
      </p:sp>
      <p:sp>
        <p:nvSpPr>
          <p:cNvPr id="3" name="Subtitle 2"/>
          <p:cNvSpPr>
            <a:spLocks noGrp="1"/>
          </p:cNvSpPr>
          <p:nvPr>
            <p:ph type="subTitle" idx="1"/>
          </p:nvPr>
        </p:nvSpPr>
        <p:spPr>
          <a:xfrm>
            <a:off x="1261872" y="5553856"/>
            <a:ext cx="9418320" cy="938384"/>
          </a:xfrm>
        </p:spPr>
        <p:txBody>
          <a:bodyPr/>
          <a:lstStyle/>
          <a:p>
            <a:r>
              <a:rPr lang="en-US" dirty="0" smtClean="0"/>
              <a:t>Will Price</a:t>
            </a:r>
            <a:endParaRPr lang="en-US" dirty="0"/>
          </a:p>
        </p:txBody>
      </p:sp>
    </p:spTree>
    <p:extLst>
      <p:ext uri="{BB962C8B-B14F-4D97-AF65-F5344CB8AC3E}">
        <p14:creationId xmlns:p14="http://schemas.microsoft.com/office/powerpoint/2010/main" val="154104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246" y="355140"/>
            <a:ext cx="6096000" cy="923330"/>
          </a:xfrm>
          <a:prstGeom prst="rect">
            <a:avLst/>
          </a:prstGeom>
        </p:spPr>
        <p:txBody>
          <a:bodyPr>
            <a:spAutoFit/>
          </a:bodyPr>
          <a:lstStyle/>
          <a:p>
            <a:r>
              <a:rPr lang="en-US" sz="5400" dirty="0" smtClean="0"/>
              <a:t>Central Question</a:t>
            </a:r>
            <a:endParaRPr lang="en-US" sz="5400" dirty="0"/>
          </a:p>
        </p:txBody>
      </p:sp>
      <p:sp>
        <p:nvSpPr>
          <p:cNvPr id="3" name="Subtitle 2"/>
          <p:cNvSpPr txBox="1">
            <a:spLocks/>
          </p:cNvSpPr>
          <p:nvPr/>
        </p:nvSpPr>
        <p:spPr>
          <a:xfrm>
            <a:off x="1181724" y="1791324"/>
            <a:ext cx="7242749" cy="1738860"/>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Does the federal tax credit have a statistically significant effect on electric vehicle sales? </a:t>
            </a:r>
            <a:endParaRPr lang="en-US" sz="2800" dirty="0" smtClean="0"/>
          </a:p>
          <a:p>
            <a:endParaRPr lang="en-US" sz="2800" dirty="0"/>
          </a:p>
        </p:txBody>
      </p:sp>
      <p:sp>
        <p:nvSpPr>
          <p:cNvPr id="4" name="Rectangle 3"/>
          <p:cNvSpPr/>
          <p:nvPr/>
        </p:nvSpPr>
        <p:spPr>
          <a:xfrm>
            <a:off x="1181724" y="3874959"/>
            <a:ext cx="6096000" cy="2585323"/>
          </a:xfrm>
          <a:prstGeom prst="rect">
            <a:avLst/>
          </a:prstGeom>
        </p:spPr>
        <p:txBody>
          <a:bodyPr>
            <a:spAutoFit/>
          </a:bodyPr>
          <a:lstStyle/>
          <a:p>
            <a:r>
              <a:rPr lang="en-US" dirty="0" smtClean="0"/>
              <a:t>Context: </a:t>
            </a:r>
          </a:p>
          <a:p>
            <a:pPr marL="285750" indent="-285750">
              <a:buFont typeface="Arial" panose="020B0604020202020204" pitchFamily="34" charset="0"/>
              <a:buChar char="•"/>
            </a:pPr>
            <a:r>
              <a:rPr lang="en-US" dirty="0"/>
              <a:t>T</a:t>
            </a:r>
            <a:r>
              <a:rPr lang="en-US" dirty="0" smtClean="0"/>
              <a:t>he federal government provides a $7,500 tax credit for purchasers of electric vehicles. </a:t>
            </a:r>
          </a:p>
          <a:p>
            <a:pPr marL="285750" indent="-285750">
              <a:buFont typeface="Arial" panose="020B0604020202020204" pitchFamily="34" charset="0"/>
              <a:buChar char="•"/>
            </a:pPr>
            <a:r>
              <a:rPr lang="en-US" dirty="0" smtClean="0"/>
              <a:t>Once a car manufacturer has sold 200,000 cars with the full credit, the credit begins to taper off – </a:t>
            </a:r>
          </a:p>
          <a:p>
            <a:pPr marL="742950" lvl="1" indent="-285750">
              <a:buFont typeface="Arial" panose="020B0604020202020204" pitchFamily="34" charset="0"/>
              <a:buChar char="•"/>
            </a:pPr>
            <a:r>
              <a:rPr lang="en-US" dirty="0" smtClean="0"/>
              <a:t>50% less for two quarters</a:t>
            </a:r>
          </a:p>
          <a:p>
            <a:pPr marL="742950" lvl="1" indent="-285750">
              <a:buFont typeface="Arial" panose="020B0604020202020204" pitchFamily="34" charset="0"/>
              <a:buChar char="•"/>
            </a:pPr>
            <a:r>
              <a:rPr lang="en-US" dirty="0" smtClean="0"/>
              <a:t>25% less for two quarters</a:t>
            </a:r>
          </a:p>
          <a:p>
            <a:pPr marL="285750" indent="-285750">
              <a:buFont typeface="Arial" panose="020B0604020202020204" pitchFamily="34" charset="0"/>
              <a:buChar char="•"/>
            </a:pPr>
            <a:r>
              <a:rPr lang="en-US" dirty="0" smtClean="0"/>
              <a:t>Tesla and Chevrolet have exhausted the tax credit</a:t>
            </a:r>
          </a:p>
          <a:p>
            <a:endParaRPr lang="en-US" dirty="0"/>
          </a:p>
        </p:txBody>
      </p:sp>
    </p:spTree>
    <p:extLst>
      <p:ext uri="{BB962C8B-B14F-4D97-AF65-F5344CB8AC3E}">
        <p14:creationId xmlns:p14="http://schemas.microsoft.com/office/powerpoint/2010/main" val="1659757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85" y="725524"/>
            <a:ext cx="9692640" cy="1325562"/>
          </a:xfrm>
        </p:spPr>
        <p:txBody>
          <a:bodyPr/>
          <a:lstStyle/>
          <a:p>
            <a:r>
              <a:rPr lang="en-US" dirty="0" smtClean="0"/>
              <a:t>Data</a:t>
            </a:r>
            <a:endParaRPr lang="en-US" dirty="0"/>
          </a:p>
        </p:txBody>
      </p:sp>
      <p:sp>
        <p:nvSpPr>
          <p:cNvPr id="3" name="Rectangle 2"/>
          <p:cNvSpPr/>
          <p:nvPr/>
        </p:nvSpPr>
        <p:spPr>
          <a:xfrm>
            <a:off x="482385" y="2296236"/>
            <a:ext cx="3347602" cy="2862322"/>
          </a:xfrm>
          <a:prstGeom prst="rect">
            <a:avLst/>
          </a:prstGeom>
        </p:spPr>
        <p:txBody>
          <a:bodyPr wrap="square">
            <a:spAutoFit/>
          </a:bodyPr>
          <a:lstStyle/>
          <a:p>
            <a:pPr marL="285750" indent="-285750">
              <a:buFont typeface="Arial" panose="020B0604020202020204" pitchFamily="34" charset="0"/>
              <a:buChar char="•"/>
            </a:pPr>
            <a:r>
              <a:rPr lang="en-US" dirty="0" smtClean="0"/>
              <a:t>Monthly vehicle sales data, 2017 – 2020, for Chevrolet and Tesla – InsideEVs.com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Tax credit availability for Chevrolet and Tesla, tabulated month to month for same period – IRS.gov</a:t>
            </a:r>
          </a:p>
          <a:p>
            <a:pPr marL="285750" indent="-285750">
              <a:buFont typeface="Arial" panose="020B0604020202020204" pitchFamily="34" charset="0"/>
              <a:buChar char="•"/>
            </a:pPr>
            <a:endParaRPr lang="en-US" dirty="0"/>
          </a:p>
        </p:txBody>
      </p:sp>
      <p:sp>
        <p:nvSpPr>
          <p:cNvPr id="4" name="AutoShape 2" descr="http://127.0.0.1:18116/chunk_output/E198F4916F85AD12/1D540DA6/ctbb2om6ioqwj/000002.png?fixed_size=1"/>
          <p:cNvSpPr>
            <a:spLocks noChangeAspect="1" noChangeArrowheads="1"/>
          </p:cNvSpPr>
          <p:nvPr/>
        </p:nvSpPr>
        <p:spPr bwMode="auto">
          <a:xfrm>
            <a:off x="63499" y="-136526"/>
            <a:ext cx="3863923" cy="386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248873" y="1581578"/>
            <a:ext cx="6948365" cy="4291637"/>
          </a:xfrm>
          <a:prstGeom prst="rect">
            <a:avLst/>
          </a:prstGeom>
        </p:spPr>
      </p:pic>
    </p:spTree>
    <p:extLst>
      <p:ext uri="{BB962C8B-B14F-4D97-AF65-F5344CB8AC3E}">
        <p14:creationId xmlns:p14="http://schemas.microsoft.com/office/powerpoint/2010/main" val="118498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Wrangling</a:t>
            </a:r>
            <a:endParaRPr lang="en-US" dirty="0"/>
          </a:p>
        </p:txBody>
      </p:sp>
      <p:sp>
        <p:nvSpPr>
          <p:cNvPr id="3" name="Rectangle 2"/>
          <p:cNvSpPr/>
          <p:nvPr/>
        </p:nvSpPr>
        <p:spPr>
          <a:xfrm>
            <a:off x="579820" y="2108988"/>
            <a:ext cx="7372462" cy="2308324"/>
          </a:xfrm>
          <a:prstGeom prst="rect">
            <a:avLst/>
          </a:prstGeom>
        </p:spPr>
        <p:txBody>
          <a:bodyPr wrap="square">
            <a:spAutoFit/>
          </a:bodyPr>
          <a:lstStyle/>
          <a:p>
            <a:pPr marL="285750" indent="-285750">
              <a:buFont typeface="Arial" panose="020B0604020202020204" pitchFamily="34" charset="0"/>
              <a:buChar char="•"/>
            </a:pPr>
            <a:r>
              <a:rPr lang="en-US" dirty="0" smtClean="0"/>
              <a:t>Monthly vehicle sales data for 2017 to 2020 manually scraped from insideEVs.com. Added up all vehicle models to get total manufacturer sales numbers. Sales figures from 2020 Q4 only available in quarterly format – extrapolated 2020 Q4 by dividing quarterly sales into months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Tax credit availability for Chevrolet and Tesla taken as quarterly data from IRS.gov. Expanded to monthly data. </a:t>
            </a:r>
            <a:endParaRPr lang="en-US" dirty="0"/>
          </a:p>
        </p:txBody>
      </p:sp>
      <p:sp>
        <p:nvSpPr>
          <p:cNvPr id="4" name="AutoShape 2" descr="http://127.0.0.1:18116/chunk_output/E198F4916F85AD12/1D540DA6/ctbb2om6ioqwj/000002.png?fixed_size=1"/>
          <p:cNvSpPr>
            <a:spLocks noChangeAspect="1" noChangeArrowheads="1"/>
          </p:cNvSpPr>
          <p:nvPr/>
        </p:nvSpPr>
        <p:spPr bwMode="auto">
          <a:xfrm>
            <a:off x="63499" y="-136526"/>
            <a:ext cx="3863923" cy="386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019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28" y="-136526"/>
            <a:ext cx="9692640" cy="1325562"/>
          </a:xfrm>
        </p:spPr>
        <p:txBody>
          <a:bodyPr/>
          <a:lstStyle/>
          <a:p>
            <a:r>
              <a:rPr lang="en-US" dirty="0" smtClean="0"/>
              <a:t>Analysis</a:t>
            </a:r>
            <a:endParaRPr lang="en-US" dirty="0"/>
          </a:p>
        </p:txBody>
      </p:sp>
      <p:sp>
        <p:nvSpPr>
          <p:cNvPr id="3" name="Rectangle 2"/>
          <p:cNvSpPr/>
          <p:nvPr/>
        </p:nvSpPr>
        <p:spPr>
          <a:xfrm>
            <a:off x="5790522" y="4651351"/>
            <a:ext cx="5460377" cy="1754326"/>
          </a:xfrm>
          <a:prstGeom prst="rect">
            <a:avLst/>
          </a:prstGeom>
        </p:spPr>
        <p:txBody>
          <a:bodyPr wrap="square">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Chevrolet: </a:t>
            </a:r>
          </a:p>
          <a:p>
            <a:pPr marL="742950" lvl="1" indent="-285750">
              <a:buFont typeface="Arial" panose="020B0604020202020204" pitchFamily="34" charset="0"/>
              <a:buChar char="•"/>
            </a:pPr>
            <a:r>
              <a:rPr lang="en-US" dirty="0" smtClean="0"/>
              <a:t>Sales declining generally coming into 2019. </a:t>
            </a:r>
            <a:endParaRPr lang="en-US" dirty="0"/>
          </a:p>
          <a:p>
            <a:pPr marL="742950" lvl="1" indent="-285750">
              <a:buFont typeface="Arial" panose="020B0604020202020204" pitchFamily="34" charset="0"/>
              <a:buChar char="•"/>
            </a:pPr>
            <a:r>
              <a:rPr lang="en-US" dirty="0" smtClean="0"/>
              <a:t>Appears to be dips in sales corresponding to dips in tax credit availability</a:t>
            </a:r>
            <a:endParaRPr lang="en-US" dirty="0"/>
          </a:p>
        </p:txBody>
      </p:sp>
      <p:sp>
        <p:nvSpPr>
          <p:cNvPr id="4" name="AutoShape 2" descr="http://127.0.0.1:18116/chunk_output/E198F4916F85AD12/1D540DA6/ctbb2om6ioqwj/000002.png?fixed_size=1"/>
          <p:cNvSpPr>
            <a:spLocks noChangeAspect="1" noChangeArrowheads="1"/>
          </p:cNvSpPr>
          <p:nvPr/>
        </p:nvSpPr>
        <p:spPr bwMode="auto">
          <a:xfrm>
            <a:off x="63499" y="-136526"/>
            <a:ext cx="3863923" cy="386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790522" y="1373333"/>
            <a:ext cx="5460377" cy="3372586"/>
          </a:xfrm>
          <a:prstGeom prst="rect">
            <a:avLst/>
          </a:prstGeom>
        </p:spPr>
      </p:pic>
      <p:pic>
        <p:nvPicPr>
          <p:cNvPr id="6" name="Picture 5"/>
          <p:cNvPicPr>
            <a:picLocks noChangeAspect="1"/>
          </p:cNvPicPr>
          <p:nvPr/>
        </p:nvPicPr>
        <p:blipFill>
          <a:blip r:embed="rId3"/>
          <a:stretch>
            <a:fillRect/>
          </a:stretch>
        </p:blipFill>
        <p:spPr>
          <a:xfrm>
            <a:off x="108469" y="1373333"/>
            <a:ext cx="5460377" cy="3372586"/>
          </a:xfrm>
          <a:prstGeom prst="rect">
            <a:avLst/>
          </a:prstGeom>
        </p:spPr>
      </p:pic>
      <p:sp>
        <p:nvSpPr>
          <p:cNvPr id="8" name="Rectangle 7"/>
          <p:cNvSpPr/>
          <p:nvPr/>
        </p:nvSpPr>
        <p:spPr>
          <a:xfrm>
            <a:off x="179882" y="4973639"/>
            <a:ext cx="5388964" cy="1754326"/>
          </a:xfrm>
          <a:prstGeom prst="rect">
            <a:avLst/>
          </a:prstGeom>
        </p:spPr>
        <p:txBody>
          <a:bodyPr wrap="square">
            <a:spAutoFit/>
          </a:bodyPr>
          <a:lstStyle/>
          <a:p>
            <a:pPr marL="285750" indent="-285750">
              <a:buFont typeface="Arial" panose="020B0604020202020204" pitchFamily="34" charset="0"/>
              <a:buChar char="•"/>
            </a:pPr>
            <a:r>
              <a:rPr lang="en-US" dirty="0" smtClean="0"/>
              <a:t>Tesla: Huge jump through 2019 – causes? </a:t>
            </a:r>
          </a:p>
          <a:p>
            <a:pPr marL="742950" lvl="1" indent="-285750">
              <a:buFont typeface="Arial" panose="020B0604020202020204" pitchFamily="34" charset="0"/>
              <a:buChar char="•"/>
            </a:pPr>
            <a:r>
              <a:rPr lang="en-US" dirty="0" smtClean="0"/>
              <a:t>New, more affordable model (Model 3)?</a:t>
            </a:r>
          </a:p>
          <a:p>
            <a:pPr marL="742950" lvl="1" indent="-285750">
              <a:buFont typeface="Arial" panose="020B0604020202020204" pitchFamily="34" charset="0"/>
              <a:buChar char="•"/>
            </a:pPr>
            <a:r>
              <a:rPr lang="en-US" dirty="0" smtClean="0"/>
              <a:t>Buyers trying to get in before rebate is reduced?</a:t>
            </a:r>
          </a:p>
          <a:p>
            <a:pPr marL="742950" lvl="1" indent="-285750">
              <a:buFont typeface="Arial" panose="020B0604020202020204" pitchFamily="34" charset="0"/>
              <a:buChar char="•"/>
            </a:pPr>
            <a:r>
              <a:rPr lang="en-US" dirty="0" smtClean="0"/>
              <a:t>Sales continue to climb post 2019, even as tax credit shrinks</a:t>
            </a:r>
            <a:endParaRPr lang="en-US" dirty="0"/>
          </a:p>
        </p:txBody>
      </p:sp>
    </p:spTree>
    <p:extLst>
      <p:ext uri="{BB962C8B-B14F-4D97-AF65-F5344CB8AC3E}">
        <p14:creationId xmlns:p14="http://schemas.microsoft.com/office/powerpoint/2010/main" val="187107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 y="-422571"/>
            <a:ext cx="9692640" cy="1325562"/>
          </a:xfrm>
        </p:spPr>
        <p:txBody>
          <a:bodyPr/>
          <a:lstStyle/>
          <a:p>
            <a:r>
              <a:rPr lang="en-US" dirty="0" smtClean="0"/>
              <a:t>Results</a:t>
            </a:r>
            <a:endParaRPr lang="en-US" dirty="0"/>
          </a:p>
        </p:txBody>
      </p:sp>
      <p:sp>
        <p:nvSpPr>
          <p:cNvPr id="3" name="Rectangle 2"/>
          <p:cNvSpPr/>
          <p:nvPr/>
        </p:nvSpPr>
        <p:spPr>
          <a:xfrm>
            <a:off x="3214341" y="321159"/>
            <a:ext cx="4561806" cy="923330"/>
          </a:xfrm>
          <a:prstGeom prst="rect">
            <a:avLst/>
          </a:prstGeom>
        </p:spPr>
        <p:txBody>
          <a:bodyPr wrap="square">
            <a:spAutoFit/>
          </a:bodyPr>
          <a:lstStyle/>
          <a:p>
            <a:pPr marL="285750" indent="-285750">
              <a:buFont typeface="Arial" panose="020B0604020202020204" pitchFamily="34" charset="0"/>
              <a:buChar char="•"/>
            </a:pPr>
            <a:r>
              <a:rPr lang="en-US" dirty="0" smtClean="0"/>
              <a:t>Expect correlation to be significant; </a:t>
            </a:r>
          </a:p>
          <a:p>
            <a:pPr marL="285750" indent="-285750">
              <a:buFont typeface="Arial" panose="020B0604020202020204" pitchFamily="34" charset="0"/>
              <a:buChar char="•"/>
            </a:pPr>
            <a:r>
              <a:rPr lang="en-US" dirty="0" smtClean="0"/>
              <a:t>expect positive coefficient (as available credit declines, sales should decline)</a:t>
            </a:r>
          </a:p>
        </p:txBody>
      </p:sp>
      <p:sp>
        <p:nvSpPr>
          <p:cNvPr id="4" name="AutoShape 2" descr="http://127.0.0.1:18116/chunk_output/E198F4916F85AD12/1D540DA6/ctbb2om6ioqwj/000002.png?fixed_size=1"/>
          <p:cNvSpPr>
            <a:spLocks noChangeAspect="1" noChangeArrowheads="1"/>
          </p:cNvSpPr>
          <p:nvPr/>
        </p:nvSpPr>
        <p:spPr bwMode="auto">
          <a:xfrm>
            <a:off x="63499" y="-136526"/>
            <a:ext cx="3863923" cy="386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3499" y="2072333"/>
            <a:ext cx="5069467" cy="2659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5426439" y="2072333"/>
            <a:ext cx="5836321" cy="2659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5802383" y="5086065"/>
            <a:ext cx="5460377" cy="923330"/>
          </a:xfrm>
          <a:prstGeom prst="rect">
            <a:avLst/>
          </a:prstGeom>
        </p:spPr>
        <p:txBody>
          <a:bodyPr wrap="square">
            <a:spAutoFit/>
          </a:bodyPr>
          <a:lstStyle/>
          <a:p>
            <a:pPr marL="285750" indent="-285750">
              <a:buFont typeface="Arial" panose="020B0604020202020204" pitchFamily="34" charset="0"/>
              <a:buChar char="•"/>
            </a:pPr>
            <a:r>
              <a:rPr lang="en-US" dirty="0" smtClean="0"/>
              <a:t>Highly statistically significant</a:t>
            </a:r>
          </a:p>
          <a:p>
            <a:pPr marL="285750" indent="-285750">
              <a:buFont typeface="Arial" panose="020B0604020202020204" pitchFamily="34" charset="0"/>
              <a:buChar char="•"/>
            </a:pPr>
            <a:r>
              <a:rPr lang="en-US" dirty="0" smtClean="0"/>
              <a:t>Positive coefficient – less tax credit available, less sales. Makes sense. </a:t>
            </a:r>
          </a:p>
        </p:txBody>
      </p:sp>
      <p:sp>
        <p:nvSpPr>
          <p:cNvPr id="9" name="Rectangle 8"/>
          <p:cNvSpPr/>
          <p:nvPr/>
        </p:nvSpPr>
        <p:spPr>
          <a:xfrm>
            <a:off x="63499" y="5103674"/>
            <a:ext cx="5388964" cy="1754326"/>
          </a:xfrm>
          <a:prstGeom prst="rect">
            <a:avLst/>
          </a:prstGeom>
        </p:spPr>
        <p:txBody>
          <a:bodyPr wrap="square">
            <a:spAutoFit/>
          </a:bodyPr>
          <a:lstStyle/>
          <a:p>
            <a:pPr marL="285750" indent="-285750">
              <a:buFont typeface="Arial" panose="020B0604020202020204" pitchFamily="34" charset="0"/>
              <a:buChar char="•"/>
            </a:pPr>
            <a:r>
              <a:rPr lang="en-US" dirty="0" smtClean="0"/>
              <a:t>Just barely statistically significant</a:t>
            </a:r>
          </a:p>
          <a:p>
            <a:pPr marL="285750" indent="-285750">
              <a:buFont typeface="Arial" panose="020B0604020202020204" pitchFamily="34" charset="0"/>
              <a:buChar char="•"/>
            </a:pPr>
            <a:r>
              <a:rPr lang="en-US" dirty="0" smtClean="0"/>
              <a:t>Still a dip corresponding to </a:t>
            </a:r>
          </a:p>
          <a:p>
            <a:pPr marL="285750" indent="-285750">
              <a:buFont typeface="Arial" panose="020B0604020202020204" pitchFamily="34" charset="0"/>
              <a:buChar char="•"/>
            </a:pPr>
            <a:r>
              <a:rPr lang="en-US" dirty="0" smtClean="0"/>
              <a:t>Negative coefficient – due to increased sales as credit continues to dip?</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2" name="Rectangle 11"/>
          <p:cNvSpPr/>
          <p:nvPr/>
        </p:nvSpPr>
        <p:spPr>
          <a:xfrm>
            <a:off x="2056256" y="1468164"/>
            <a:ext cx="1083951" cy="523220"/>
          </a:xfrm>
          <a:prstGeom prst="rect">
            <a:avLst/>
          </a:prstGeom>
        </p:spPr>
        <p:txBody>
          <a:bodyPr wrap="none">
            <a:spAutoFit/>
          </a:bodyPr>
          <a:lstStyle/>
          <a:p>
            <a:r>
              <a:rPr lang="en-US" sz="2800" dirty="0" smtClean="0"/>
              <a:t>Tesla</a:t>
            </a:r>
            <a:endParaRPr lang="en-US" sz="2800" dirty="0"/>
          </a:p>
        </p:txBody>
      </p:sp>
      <p:sp>
        <p:nvSpPr>
          <p:cNvPr id="13" name="Rectangle 12"/>
          <p:cNvSpPr/>
          <p:nvPr/>
        </p:nvSpPr>
        <p:spPr>
          <a:xfrm>
            <a:off x="7422104" y="1468164"/>
            <a:ext cx="1844989" cy="523220"/>
          </a:xfrm>
          <a:prstGeom prst="rect">
            <a:avLst/>
          </a:prstGeom>
        </p:spPr>
        <p:txBody>
          <a:bodyPr wrap="square">
            <a:spAutoFit/>
          </a:bodyPr>
          <a:lstStyle/>
          <a:p>
            <a:r>
              <a:rPr lang="en-US" sz="2800" dirty="0" smtClean="0"/>
              <a:t>Chevrolet</a:t>
            </a:r>
            <a:endParaRPr lang="en-US" dirty="0"/>
          </a:p>
        </p:txBody>
      </p:sp>
    </p:spTree>
    <p:extLst>
      <p:ext uri="{BB962C8B-B14F-4D97-AF65-F5344CB8AC3E}">
        <p14:creationId xmlns:p14="http://schemas.microsoft.com/office/powerpoint/2010/main" val="128293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1261872" y="1944096"/>
            <a:ext cx="7372462" cy="4247317"/>
          </a:xfrm>
          <a:prstGeom prst="rect">
            <a:avLst/>
          </a:prstGeom>
        </p:spPr>
        <p:txBody>
          <a:bodyPr wrap="square">
            <a:spAutoFit/>
          </a:bodyPr>
          <a:lstStyle/>
          <a:p>
            <a:pPr marL="285750" indent="-285750">
              <a:buFont typeface="Arial" panose="020B0604020202020204" pitchFamily="34" charset="0"/>
              <a:buChar char="•"/>
            </a:pPr>
            <a:r>
              <a:rPr lang="en-US" dirty="0" smtClean="0"/>
              <a:t>Why are figures for Tesla and Chevrolet so different?</a:t>
            </a:r>
          </a:p>
          <a:p>
            <a:pPr marL="742950" lvl="1" indent="-285750">
              <a:buFont typeface="Arial" panose="020B0604020202020204" pitchFamily="34" charset="0"/>
              <a:buChar char="•"/>
            </a:pPr>
            <a:r>
              <a:rPr lang="en-US" dirty="0" smtClean="0"/>
              <a:t>My guess: </a:t>
            </a:r>
            <a:r>
              <a:rPr lang="en-US" dirty="0" err="1" smtClean="0"/>
              <a:t>Teslas</a:t>
            </a:r>
            <a:r>
              <a:rPr lang="en-US" dirty="0" smtClean="0"/>
              <a:t> are more expensive vehicles, so buyers’ decisions may be less influenced by discount that is smaller percentage of overall vehicle price</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Consumers are self-selecting – those who buy Chevrolet electric vehicles are looking for most economical option; consumers who buy Tesla are already in luxury vehicle range so less concerned with a few thousand dollars on price tag </a:t>
            </a:r>
          </a:p>
          <a:p>
            <a:pPr lvl="1"/>
            <a:endParaRPr lang="en-US" dirty="0" smtClean="0"/>
          </a:p>
          <a:p>
            <a:pPr marL="742950" lvl="1" indent="-285750">
              <a:buFont typeface="Arial" panose="020B0604020202020204" pitchFamily="34" charset="0"/>
              <a:buChar char="•"/>
            </a:pPr>
            <a:r>
              <a:rPr lang="en-US" dirty="0" smtClean="0"/>
              <a:t>Other factors that could improve model – </a:t>
            </a:r>
          </a:p>
          <a:p>
            <a:pPr marL="1200150" lvl="2" indent="-285750">
              <a:buFont typeface="Arial" panose="020B0604020202020204" pitchFamily="34" charset="0"/>
              <a:buChar char="•"/>
            </a:pPr>
            <a:r>
              <a:rPr lang="en-US" dirty="0" smtClean="0"/>
              <a:t>overall economic trends – car sales generally</a:t>
            </a:r>
          </a:p>
          <a:p>
            <a:pPr marL="1200150" lvl="2" indent="-285750">
              <a:buFont typeface="Arial" panose="020B0604020202020204" pitchFamily="34" charset="0"/>
              <a:buChar char="•"/>
            </a:pPr>
            <a:r>
              <a:rPr lang="en-US" dirty="0" smtClean="0"/>
              <a:t>Sales of electric vehicle competitors that have not exhausted tax credit</a:t>
            </a:r>
            <a:endParaRPr lang="en-US" dirty="0"/>
          </a:p>
        </p:txBody>
      </p:sp>
      <p:sp>
        <p:nvSpPr>
          <p:cNvPr id="4" name="AutoShape 2" descr="http://127.0.0.1:18116/chunk_output/E198F4916F85AD12/1D540DA6/ctbb2om6ioqwj/000002.png?fixed_size=1"/>
          <p:cNvSpPr>
            <a:spLocks noChangeAspect="1" noChangeArrowheads="1"/>
          </p:cNvSpPr>
          <p:nvPr/>
        </p:nvSpPr>
        <p:spPr bwMode="auto">
          <a:xfrm>
            <a:off x="63499" y="-136526"/>
            <a:ext cx="3863923" cy="38639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968616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69</TotalTime>
  <Words>412</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Effects of Federal Tax Incentive on Electric Vehicle Sales for Tesla and Chevrolet</vt:lpstr>
      <vt:lpstr>PowerPoint Presentation</vt:lpstr>
      <vt:lpstr>Data</vt:lpstr>
      <vt:lpstr>Wrangling</vt:lpstr>
      <vt:lpstr>Analysis</vt:lpstr>
      <vt:lpstr>Results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Federal Tax Incentive on Electric Vehicle Sales for Tesla and Chevrolet</dc:title>
  <dc:creator>Will</dc:creator>
  <cp:lastModifiedBy>Will</cp:lastModifiedBy>
  <cp:revision>8</cp:revision>
  <dcterms:created xsi:type="dcterms:W3CDTF">2022-04-10T21:46:23Z</dcterms:created>
  <dcterms:modified xsi:type="dcterms:W3CDTF">2022-04-10T22:55:29Z</dcterms:modified>
</cp:coreProperties>
</file>