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400" d="100"/>
          <a:sy n="400" d="100"/>
        </p:scale>
        <p:origin x="2168" y="8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69DC9-0A60-BE45-94BD-461E4F03983E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1530C-00B6-AB47-88C6-0EBA30C9C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1530C-00B6-AB47-88C6-0EBA30C9C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72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9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83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60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3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6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4090-F0F3-D240-9AC5-5712C2D6CEAC}" type="datetimeFigureOut">
              <a:rPr kumimoji="1" lang="ja-JP" altLang="en-US" smtClean="0"/>
              <a:t>18/01/16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8B11-97C9-5846-BDF1-C9913AFDF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1166445" y="2337855"/>
            <a:ext cx="1356835" cy="880933"/>
            <a:chOff x="1166445" y="2337855"/>
            <a:chExt cx="1356835" cy="880933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898247" y="2337855"/>
              <a:ext cx="62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OH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166445" y="2593232"/>
              <a:ext cx="62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HO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895650" y="2849456"/>
              <a:ext cx="62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OH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16200000">
              <a:off x="1884075" y="241987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rot="16200000">
              <a:off x="1884075" y="293376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16"/>
          <p:cNvGrpSpPr/>
          <p:nvPr/>
        </p:nvGrpSpPr>
        <p:grpSpPr>
          <a:xfrm>
            <a:off x="3136071" y="2408989"/>
            <a:ext cx="1635954" cy="880933"/>
            <a:chOff x="1166445" y="2337855"/>
            <a:chExt cx="1635954" cy="88093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1898247" y="2337855"/>
              <a:ext cx="62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OH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166445" y="2593232"/>
              <a:ext cx="62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HO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895650" y="2849456"/>
              <a:ext cx="90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O-</a:t>
              </a:r>
              <a:r>
                <a:rPr lang="en-US" altLang="ja-JP" dirty="0" smtClean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</a:t>
              </a:r>
              <a:r>
                <a:rPr lang="en-US" altLang="ja-JP" sz="1400" dirty="0" smtClean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ja-JP" alt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rot="16200000">
              <a:off x="1884075" y="242151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rot="16200000">
              <a:off x="1884075" y="293340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図形グループ 32"/>
          <p:cNvGrpSpPr/>
          <p:nvPr/>
        </p:nvGrpSpPr>
        <p:grpSpPr>
          <a:xfrm>
            <a:off x="6950838" y="2407163"/>
            <a:ext cx="2428321" cy="880933"/>
            <a:chOff x="579395" y="2337855"/>
            <a:chExt cx="2428321" cy="880933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898247" y="2337855"/>
              <a:ext cx="11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mtClean="0">
                  <a:latin typeface="Helvetica Neue" charset="0"/>
                  <a:ea typeface="Helvetica Neue" charset="0"/>
                  <a:cs typeface="Helvetica Neue" charset="0"/>
                </a:rPr>
                <a:t>OCO-</a:t>
              </a:r>
              <a:r>
                <a:rPr lang="en-US" altLang="ja-JP" b="1" smtClean="0">
                  <a:latin typeface="Helvetica Neue" charset="0"/>
                  <a:ea typeface="Helvetica Neue" charset="0"/>
                  <a:cs typeface="Helvetica Neue" charset="0"/>
                </a:rPr>
                <a:t>R1</a:t>
              </a:r>
              <a:endParaRPr lang="ja-JP" altLang="en-US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79395" y="2593232"/>
              <a:ext cx="111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b="1" dirty="0" smtClean="0">
                  <a:latin typeface="Helvetica Neue" charset="0"/>
                  <a:ea typeface="Helvetica Neue" charset="0"/>
                  <a:cs typeface="Helvetica Neue" charset="0"/>
                </a:rPr>
                <a:t>R2</a:t>
              </a:r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-COO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895649" y="2849456"/>
              <a:ext cx="87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mtClean="0">
                  <a:latin typeface="Helvetica Neue" charset="0"/>
                  <a:ea typeface="Helvetica Neue" charset="0"/>
                  <a:cs typeface="Helvetica Neue" charset="0"/>
                </a:rPr>
                <a:t>O-</a:t>
              </a:r>
              <a:r>
                <a:rPr lang="en-US" altLang="ja-JP" smtClean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</a:t>
              </a:r>
              <a:r>
                <a:rPr lang="en-US" altLang="ja-JP" sz="1400" smtClean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ja-JP" alt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rot="16200000">
              <a:off x="1884075" y="242154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rot="16200000">
              <a:off x="1884075" y="293557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図形グループ 45"/>
          <p:cNvGrpSpPr/>
          <p:nvPr/>
        </p:nvGrpSpPr>
        <p:grpSpPr>
          <a:xfrm>
            <a:off x="5001526" y="2337855"/>
            <a:ext cx="1847740" cy="880933"/>
            <a:chOff x="5001526" y="2337855"/>
            <a:chExt cx="1847740" cy="880933"/>
          </a:xfrm>
        </p:grpSpPr>
        <p:grpSp>
          <p:nvGrpSpPr>
            <p:cNvPr id="25" name="図形グループ 24"/>
            <p:cNvGrpSpPr/>
            <p:nvPr/>
          </p:nvGrpSpPr>
          <p:grpSpPr>
            <a:xfrm>
              <a:off x="5001526" y="2337855"/>
              <a:ext cx="1847740" cy="880933"/>
              <a:chOff x="1166445" y="2337855"/>
              <a:chExt cx="1847740" cy="880933"/>
            </a:xfrm>
          </p:grpSpPr>
          <p:sp>
            <p:nvSpPr>
              <p:cNvPr id="26" name="テキスト ボックス 25"/>
              <p:cNvSpPr txBox="1"/>
              <p:nvPr/>
            </p:nvSpPr>
            <p:spPr>
              <a:xfrm>
                <a:off x="1898248" y="2337855"/>
                <a:ext cx="1115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Helvetica Neue" charset="0"/>
                    <a:ea typeface="Helvetica Neue" charset="0"/>
                    <a:cs typeface="Helvetica Neue" charset="0"/>
                  </a:rPr>
                  <a:t>OCO-</a:t>
                </a:r>
                <a:r>
                  <a:rPr lang="en-US" altLang="ja-JP" b="1" dirty="0" smtClean="0">
                    <a:latin typeface="Helvetica Neue" charset="0"/>
                    <a:ea typeface="Helvetica Neue" charset="0"/>
                    <a:cs typeface="Helvetica Neue" charset="0"/>
                  </a:rPr>
                  <a:t>R1</a:t>
                </a:r>
                <a:endParaRPr lang="ja-JP" altLang="en-US" b="1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166445" y="2593232"/>
                <a:ext cx="625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Helvetica Neue" charset="0"/>
                    <a:ea typeface="Helvetica Neue" charset="0"/>
                    <a:cs typeface="Helvetica Neue" charset="0"/>
                  </a:rPr>
                  <a:t>HO</a:t>
                </a:r>
                <a:endParaRPr lang="ja-JP" altLang="en-US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895650" y="2849456"/>
                <a:ext cx="93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Helvetica Neue" charset="0"/>
                    <a:ea typeface="Helvetica Neue" charset="0"/>
                    <a:cs typeface="Helvetica Neue" charset="0"/>
                  </a:rPr>
                  <a:t>O-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PO</a:t>
                </a:r>
                <a:r>
                  <a:rPr lang="en-US" altLang="ja-JP" sz="1400" dirty="0" smtClean="0">
                    <a:solidFill>
                      <a:srgbClr val="FF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3</a:t>
                </a:r>
                <a:endParaRPr lang="ja-JP" altLang="en-US" dirty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cxnSp>
          <p:nvCxnSpPr>
            <p:cNvPr id="41" name="直線コネクタ 40"/>
            <p:cNvCxnSpPr/>
            <p:nvPr/>
          </p:nvCxnSpPr>
          <p:spPr>
            <a:xfrm>
              <a:off x="5626559" y="2508314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16200000">
              <a:off x="5716558" y="242940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16200000">
              <a:off x="5536557" y="269653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16200000">
              <a:off x="5710639" y="294406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図形グループ 46"/>
          <p:cNvGrpSpPr/>
          <p:nvPr/>
        </p:nvGrpSpPr>
        <p:grpSpPr>
          <a:xfrm>
            <a:off x="9814525" y="2483388"/>
            <a:ext cx="2428321" cy="880933"/>
            <a:chOff x="579395" y="2337855"/>
            <a:chExt cx="2428321" cy="880933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1898247" y="2337855"/>
              <a:ext cx="11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OCO-</a:t>
              </a:r>
              <a:r>
                <a:rPr lang="en-US" altLang="ja-JP" b="1" dirty="0" smtClean="0">
                  <a:latin typeface="Helvetica Neue" charset="0"/>
                  <a:ea typeface="Helvetica Neue" charset="0"/>
                  <a:cs typeface="Helvetica Neue" charset="0"/>
                </a:rPr>
                <a:t>R1</a:t>
              </a:r>
              <a:endParaRPr lang="ja-JP" altLang="en-US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79395" y="2593232"/>
              <a:ext cx="111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b="1" dirty="0" smtClean="0">
                  <a:latin typeface="Helvetica Neue" charset="0"/>
                  <a:ea typeface="Helvetica Neue" charset="0"/>
                  <a:cs typeface="Helvetica Neue" charset="0"/>
                </a:rPr>
                <a:t>R2</a:t>
              </a:r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-COO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895649" y="2849456"/>
              <a:ext cx="87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OH</a:t>
              </a:r>
              <a:endParaRPr lang="ja-JP" alt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rot="16200000">
              <a:off x="1884075" y="242154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rot="16200000">
              <a:off x="1884075" y="293557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577317" y="4636553"/>
            <a:ext cx="3183787" cy="880933"/>
            <a:chOff x="579395" y="2337855"/>
            <a:chExt cx="3183787" cy="880933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1898247" y="2337855"/>
              <a:ext cx="11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OCO-</a:t>
              </a:r>
              <a:r>
                <a:rPr lang="en-US" altLang="ja-JP" b="1" dirty="0" smtClean="0">
                  <a:latin typeface="Helvetica Neue" charset="0"/>
                  <a:ea typeface="Helvetica Neue" charset="0"/>
                  <a:cs typeface="Helvetica Neue" charset="0"/>
                </a:rPr>
                <a:t>R1</a:t>
              </a:r>
              <a:endParaRPr lang="ja-JP" altLang="en-US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79395" y="2593232"/>
              <a:ext cx="111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b="1" dirty="0" smtClean="0">
                  <a:latin typeface="Helvetica Neue" charset="0"/>
                  <a:ea typeface="Helvetica Neue" charset="0"/>
                  <a:cs typeface="Helvetica Neue" charset="0"/>
                </a:rPr>
                <a:t>R2</a:t>
              </a:r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-COO</a:t>
              </a:r>
              <a:endParaRPr lang="ja-JP" alt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895649" y="2849456"/>
              <a:ext cx="186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O-PO</a:t>
              </a:r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altLang="ja-JP" dirty="0" smtClean="0">
                  <a:latin typeface="Helvetica Neue" charset="0"/>
                  <a:ea typeface="Helvetica Neue" charset="0"/>
                  <a:cs typeface="Helvetica Neue" charset="0"/>
                </a:rPr>
                <a:t>-O-CMP</a:t>
              </a:r>
              <a:endParaRPr lang="ja-JP" alt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rot="16200000">
              <a:off x="1884075" y="242154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rot="16200000">
              <a:off x="1884075" y="293557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図形グループ 71"/>
          <p:cNvGrpSpPr/>
          <p:nvPr/>
        </p:nvGrpSpPr>
        <p:grpSpPr>
          <a:xfrm>
            <a:off x="4123566" y="4318837"/>
            <a:ext cx="3701692" cy="2009843"/>
            <a:chOff x="4123566" y="4318837"/>
            <a:chExt cx="3701692" cy="2009843"/>
          </a:xfrm>
        </p:grpSpPr>
        <p:pic>
          <p:nvPicPr>
            <p:cNvPr id="63" name="図 62"/>
            <p:cNvPicPr>
              <a:picLocks noChangeAspect="1"/>
            </p:cNvPicPr>
            <p:nvPr/>
          </p:nvPicPr>
          <p:blipFill rotWithShape="1">
            <a:blip r:embed="rId3"/>
            <a:srcRect l="58471" t="36734" r="1539" b="7807"/>
            <a:stretch/>
          </p:blipFill>
          <p:spPr>
            <a:xfrm>
              <a:off x="6062219" y="4432767"/>
              <a:ext cx="1763039" cy="1895913"/>
            </a:xfrm>
            <a:prstGeom prst="rect">
              <a:avLst/>
            </a:prstGeom>
          </p:spPr>
        </p:pic>
        <p:grpSp>
          <p:nvGrpSpPr>
            <p:cNvPr id="64" name="図形グループ 63"/>
            <p:cNvGrpSpPr/>
            <p:nvPr/>
          </p:nvGrpSpPr>
          <p:grpSpPr>
            <a:xfrm>
              <a:off x="4123566" y="4318837"/>
              <a:ext cx="2428321" cy="819378"/>
              <a:chOff x="579395" y="2337855"/>
              <a:chExt cx="2428321" cy="819378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1898247" y="2337855"/>
                <a:ext cx="110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smtClean="0">
                    <a:latin typeface="Helvetica Neue" charset="0"/>
                    <a:ea typeface="Helvetica Neue" charset="0"/>
                    <a:cs typeface="Helvetica Neue" charset="0"/>
                  </a:rPr>
                  <a:t>OCO-</a:t>
                </a:r>
                <a:r>
                  <a:rPr lang="en-US" altLang="ja-JP" sz="1400" b="1" smtClean="0">
                    <a:latin typeface="Helvetica Neue" charset="0"/>
                    <a:ea typeface="Helvetica Neue" charset="0"/>
                    <a:cs typeface="Helvetica Neue" charset="0"/>
                  </a:rPr>
                  <a:t>R1</a:t>
                </a:r>
                <a:endParaRPr lang="ja-JP" altLang="en-US" sz="1400" b="1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79395" y="2593232"/>
                <a:ext cx="11120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b="1" dirty="0" smtClean="0">
                    <a:latin typeface="Helvetica Neue" charset="0"/>
                    <a:ea typeface="Helvetica Neue" charset="0"/>
                    <a:cs typeface="Helvetica Neue" charset="0"/>
                  </a:rPr>
                  <a:t>R2</a:t>
                </a:r>
                <a:r>
                  <a:rPr lang="en-US" altLang="ja-JP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-COO</a:t>
                </a:r>
                <a:endParaRPr lang="ja-JP" altLang="en-US" sz="1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1895650" y="2849456"/>
                <a:ext cx="7348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O-PO</a:t>
                </a:r>
                <a:r>
                  <a:rPr lang="en-US" altLang="ja-JP" sz="1100" dirty="0" smtClean="0">
                    <a:latin typeface="Helvetica Neue" charset="0"/>
                    <a:ea typeface="Helvetica Neue" charset="0"/>
                    <a:cs typeface="Helvetica Neue" charset="0"/>
                  </a:rPr>
                  <a:t>2</a:t>
                </a:r>
                <a:endParaRPr lang="ja-JP" altLang="en-US" sz="1400" dirty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68" name="直線コネクタ 67"/>
              <p:cNvCxnSpPr/>
              <p:nvPr/>
            </p:nvCxnSpPr>
            <p:spPr>
              <a:xfrm>
                <a:off x="1794076" y="2498279"/>
                <a:ext cx="0" cy="54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rot="16200000">
                <a:off x="1884075" y="2421540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rot="16200000">
                <a:off x="1884075" y="2935579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rot="16200000">
                <a:off x="1704074" y="268649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正方形/長方形 72"/>
          <p:cNvSpPr/>
          <p:nvPr/>
        </p:nvSpPr>
        <p:spPr>
          <a:xfrm>
            <a:off x="1047433" y="188335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c1</a:t>
            </a:r>
            <a:endParaRPr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3242172" y="188335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c2</a:t>
            </a:r>
            <a:endParaRPr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5248245" y="1895023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c3</a:t>
            </a:r>
            <a:endParaRPr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7163684" y="1912019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c4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10032927" y="2079689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c5</a:t>
            </a:r>
            <a:endParaRPr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570043" y="4307855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c6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418859" y="4134171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c7</a:t>
            </a:r>
            <a:endParaRPr lang="ja-JP" altLang="en-US" dirty="0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8549229" y="4242285"/>
            <a:ext cx="3074360" cy="1066139"/>
            <a:chOff x="8549229" y="4242285"/>
            <a:chExt cx="3074360" cy="1066139"/>
          </a:xfrm>
        </p:grpSpPr>
        <p:grpSp>
          <p:nvGrpSpPr>
            <p:cNvPr id="92" name="図形グループ 91"/>
            <p:cNvGrpSpPr/>
            <p:nvPr/>
          </p:nvGrpSpPr>
          <p:grpSpPr>
            <a:xfrm>
              <a:off x="8549229" y="4242285"/>
              <a:ext cx="3074360" cy="1066139"/>
              <a:chOff x="8549229" y="4242285"/>
              <a:chExt cx="3074360" cy="1066139"/>
            </a:xfrm>
          </p:grpSpPr>
          <p:grpSp>
            <p:nvGrpSpPr>
              <p:cNvPr id="82" name="図形グループ 81"/>
              <p:cNvGrpSpPr/>
              <p:nvPr/>
            </p:nvGrpSpPr>
            <p:grpSpPr>
              <a:xfrm>
                <a:off x="8549229" y="4242285"/>
                <a:ext cx="3074360" cy="819378"/>
                <a:chOff x="783106" y="2337855"/>
                <a:chExt cx="3074360" cy="819378"/>
              </a:xfrm>
            </p:grpSpPr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1898247" y="2337855"/>
                  <a:ext cx="11094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OCO-</a:t>
                  </a:r>
                  <a:r>
                    <a:rPr lang="en-US" altLang="ja-JP" sz="1400" b="1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R1</a:t>
                  </a:r>
                  <a:endParaRPr lang="ja-JP" altLang="en-US" sz="1400" b="1" dirty="0"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783106" y="2593232"/>
                  <a:ext cx="9083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ja-JP" sz="1400" b="1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R2</a:t>
                  </a:r>
                  <a:r>
                    <a: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-COO</a:t>
                  </a:r>
                  <a:endParaRPr lang="ja-JP" altLang="en-US" sz="1400" dirty="0"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1895649" y="2849456"/>
                  <a:ext cx="1961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O-PO</a:t>
                  </a:r>
                  <a:r>
                    <a:rPr lang="en-US" altLang="ja-JP" sz="11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2</a:t>
                  </a:r>
                  <a:r>
                    <a: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-O-CH2CHNH2</a:t>
                  </a:r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1794076" y="2498279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 rot="16200000">
                  <a:off x="1884075" y="2413302"/>
                  <a:ext cx="0" cy="18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 rot="16200000">
                  <a:off x="1884075" y="2935579"/>
                  <a:ext cx="0" cy="18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 rot="16200000">
                  <a:off x="1704074" y="2686497"/>
                  <a:ext cx="0" cy="18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正方形/長方形 89"/>
              <p:cNvSpPr/>
              <p:nvPr/>
            </p:nvSpPr>
            <p:spPr>
              <a:xfrm>
                <a:off x="10832584" y="5000647"/>
                <a:ext cx="7168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400" smtClean="0">
                    <a:latin typeface="Helvetica Neue" charset="0"/>
                    <a:ea typeface="Helvetica Neue" charset="0"/>
                    <a:cs typeface="Helvetica Neue" charset="0"/>
                  </a:rPr>
                  <a:t>COOH</a:t>
                </a:r>
                <a:endParaRPr lang="ja-JP" altLang="en-US" sz="1400" dirty="0"/>
              </a:p>
            </p:txBody>
          </p:sp>
        </p:grpSp>
        <p:cxnSp>
          <p:nvCxnSpPr>
            <p:cNvPr id="91" name="直線コネクタ 90"/>
            <p:cNvCxnSpPr/>
            <p:nvPr/>
          </p:nvCxnSpPr>
          <p:spPr>
            <a:xfrm>
              <a:off x="10980608" y="5000647"/>
              <a:ext cx="0" cy="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正方形/長方形 92"/>
          <p:cNvSpPr/>
          <p:nvPr/>
        </p:nvSpPr>
        <p:spPr>
          <a:xfrm>
            <a:off x="8808104" y="4123189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c8</a:t>
            </a:r>
            <a:endParaRPr lang="ja-JP" altLang="en-US" dirty="0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8692135" y="5571025"/>
            <a:ext cx="3137400" cy="819378"/>
            <a:chOff x="783106" y="2337855"/>
            <a:chExt cx="3137400" cy="819378"/>
          </a:xfrm>
        </p:grpSpPr>
        <p:sp>
          <p:nvSpPr>
            <p:cNvPr id="97" name="テキスト ボックス 96"/>
            <p:cNvSpPr txBox="1"/>
            <p:nvPr/>
          </p:nvSpPr>
          <p:spPr>
            <a:xfrm>
              <a:off x="1898247" y="2337855"/>
              <a:ext cx="1109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OCO-</a:t>
              </a:r>
              <a:r>
                <a:rPr lang="en-US" altLang="ja-JP" sz="1400" b="1" dirty="0" smtClean="0">
                  <a:latin typeface="Helvetica Neue" charset="0"/>
                  <a:ea typeface="Helvetica Neue" charset="0"/>
                  <a:cs typeface="Helvetica Neue" charset="0"/>
                </a:rPr>
                <a:t>R1</a:t>
              </a:r>
              <a:endParaRPr lang="ja-JP" altLang="en-US" sz="1400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783106" y="2593232"/>
              <a:ext cx="908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400" b="1" dirty="0" smtClean="0">
                  <a:latin typeface="Helvetica Neue" charset="0"/>
                  <a:ea typeface="Helvetica Neue" charset="0"/>
                  <a:cs typeface="Helvetica Neue" charset="0"/>
                </a:rPr>
                <a:t>R2</a:t>
              </a:r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-COO</a:t>
              </a:r>
              <a:endParaRPr lang="ja-JP" alt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1895649" y="2849456"/>
              <a:ext cx="2024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O-PO</a:t>
              </a:r>
              <a:r>
                <a:rPr lang="en-US" altLang="ja-JP" sz="11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-O-CH</a:t>
              </a:r>
              <a:r>
                <a:rPr lang="en-US" altLang="ja-JP" sz="11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CH</a:t>
              </a:r>
              <a:r>
                <a:rPr lang="en-US" altLang="ja-JP" sz="11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NH</a:t>
              </a:r>
              <a:r>
                <a:rPr lang="en-US" altLang="ja-JP" sz="11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altLang="ja-JP" sz="14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00" name="直線コネクタ 99"/>
            <p:cNvCxnSpPr/>
            <p:nvPr/>
          </p:nvCxnSpPr>
          <p:spPr>
            <a:xfrm>
              <a:off x="1794076" y="2498279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rot="16200000">
              <a:off x="1884075" y="241330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rot="16200000">
              <a:off x="1884075" y="293557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rot="16200000">
              <a:off x="1704074" y="268649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正方形/長方形 103"/>
          <p:cNvSpPr/>
          <p:nvPr/>
        </p:nvSpPr>
        <p:spPr>
          <a:xfrm>
            <a:off x="8763376" y="5355581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4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414425" y="958518"/>
            <a:ext cx="3869843" cy="1049330"/>
            <a:chOff x="1414425" y="958518"/>
            <a:chExt cx="3869843" cy="1049330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1414425" y="958518"/>
              <a:ext cx="3869843" cy="1049330"/>
              <a:chOff x="8549229" y="4242285"/>
              <a:chExt cx="3869843" cy="1049330"/>
            </a:xfrm>
          </p:grpSpPr>
          <p:grpSp>
            <p:nvGrpSpPr>
              <p:cNvPr id="5" name="図形グループ 4"/>
              <p:cNvGrpSpPr/>
              <p:nvPr/>
            </p:nvGrpSpPr>
            <p:grpSpPr>
              <a:xfrm>
                <a:off x="8549229" y="4242285"/>
                <a:ext cx="3869843" cy="1049330"/>
                <a:chOff x="8549229" y="4242285"/>
                <a:chExt cx="3869843" cy="1049330"/>
              </a:xfrm>
            </p:grpSpPr>
            <p:grpSp>
              <p:nvGrpSpPr>
                <p:cNvPr id="7" name="図形グループ 6"/>
                <p:cNvGrpSpPr/>
                <p:nvPr/>
              </p:nvGrpSpPr>
              <p:grpSpPr>
                <a:xfrm>
                  <a:off x="8549229" y="4242285"/>
                  <a:ext cx="3869843" cy="819378"/>
                  <a:chOff x="783106" y="2337855"/>
                  <a:chExt cx="3869843" cy="819378"/>
                </a:xfrm>
              </p:grpSpPr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1898247" y="2337855"/>
                    <a:ext cx="110946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OCO-</a:t>
                    </a:r>
                    <a:r>
                      <a:rPr lang="en-US" altLang="ja-JP" sz="1400" b="1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R1</a:t>
                    </a:r>
                    <a:endParaRPr lang="ja-JP" altLang="en-US" sz="1400" b="1" dirty="0"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783106" y="2593232"/>
                    <a:ext cx="9083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ja-JP" sz="1400" b="1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R2</a:t>
                    </a:r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-COO</a:t>
                    </a:r>
                    <a:endParaRPr lang="ja-JP" altLang="en-US" sz="1400" dirty="0"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sp>
                <p:nvSpPr>
                  <p:cNvPr id="11" name="テキスト ボックス 10"/>
                  <p:cNvSpPr txBox="1"/>
                  <p:nvPr/>
                </p:nvSpPr>
                <p:spPr>
                  <a:xfrm>
                    <a:off x="1895648" y="2849456"/>
                    <a:ext cx="27573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O-PO</a:t>
                    </a:r>
                    <a:r>
                      <a:rPr lang="en-US" altLang="ja-JP" sz="11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2</a:t>
                    </a:r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-O-CH</a:t>
                    </a:r>
                    <a:r>
                      <a:rPr lang="en-US" altLang="ja-JP" sz="11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2</a:t>
                    </a:r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CH</a:t>
                    </a:r>
                    <a:r>
                      <a:rPr lang="en-US" altLang="ja-JP" sz="11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2</a:t>
                    </a:r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N</a:t>
                    </a:r>
                    <a:r>
                      <a:rPr lang="en-US" altLang="ja-JP" sz="1400" baseline="300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+</a:t>
                    </a:r>
                    <a:r>
                      <a:rPr lang="en-US" altLang="ja-JP" sz="14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CH</a:t>
                    </a:r>
                    <a:r>
                      <a:rPr lang="en-US" altLang="ja-JP" sz="11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3</a:t>
                    </a:r>
                    <a:endPara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cxnSp>
                <p:nvCxnSpPr>
                  <p:cNvPr id="12" name="直線コネクタ 11"/>
                  <p:cNvCxnSpPr/>
                  <p:nvPr/>
                </p:nvCxnSpPr>
                <p:spPr>
                  <a:xfrm>
                    <a:off x="1794076" y="2498279"/>
                    <a:ext cx="0" cy="54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/>
                  <p:cNvCxnSpPr/>
                  <p:nvPr/>
                </p:nvCxnSpPr>
                <p:spPr>
                  <a:xfrm rot="16200000">
                    <a:off x="1884075" y="2413302"/>
                    <a:ext cx="0" cy="18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/>
                  <p:cNvCxnSpPr/>
                  <p:nvPr/>
                </p:nvCxnSpPr>
                <p:spPr>
                  <a:xfrm rot="16200000">
                    <a:off x="1884075" y="2935579"/>
                    <a:ext cx="0" cy="18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/>
                  <p:cNvCxnSpPr/>
                  <p:nvPr/>
                </p:nvCxnSpPr>
                <p:spPr>
                  <a:xfrm rot="16200000">
                    <a:off x="1704074" y="2686497"/>
                    <a:ext cx="0" cy="18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正方形/長方形 7"/>
                <p:cNvSpPr/>
                <p:nvPr/>
              </p:nvSpPr>
              <p:spPr>
                <a:xfrm>
                  <a:off x="11140592" y="4983838"/>
                  <a:ext cx="5229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4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CH</a:t>
                  </a:r>
                  <a:r>
                    <a:rPr lang="en-US" altLang="ja-JP" sz="11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3</a:t>
                  </a:r>
                  <a:endParaRPr lang="ja-JP" altLang="en-US" sz="1400" dirty="0"/>
                </a:p>
              </p:txBody>
            </p:sp>
          </p:grpSp>
          <p:cxnSp>
            <p:nvCxnSpPr>
              <p:cNvPr id="6" name="直線コネクタ 5"/>
              <p:cNvCxnSpPr/>
              <p:nvPr/>
            </p:nvCxnSpPr>
            <p:spPr>
              <a:xfrm>
                <a:off x="11269368" y="5000647"/>
                <a:ext cx="0" cy="7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コネクタ 15"/>
            <p:cNvCxnSpPr/>
            <p:nvPr/>
          </p:nvCxnSpPr>
          <p:spPr>
            <a:xfrm>
              <a:off x="4152211" y="1474644"/>
              <a:ext cx="0" cy="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4004183" y="1246080"/>
              <a:ext cx="5229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CH</a:t>
              </a:r>
              <a:r>
                <a:rPr lang="en-US" altLang="ja-JP" sz="11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ja-JP" altLang="en-US" sz="1400" dirty="0"/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1083638" y="2475622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c11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359429" y="895474"/>
            <a:ext cx="6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c10</a:t>
            </a:r>
            <a:endParaRPr lang="ja-JP" altLang="en-US" dirty="0"/>
          </a:p>
        </p:txBody>
      </p:sp>
      <p:grpSp>
        <p:nvGrpSpPr>
          <p:cNvPr id="44" name="図形グループ 43"/>
          <p:cNvGrpSpPr/>
          <p:nvPr/>
        </p:nvGrpSpPr>
        <p:grpSpPr>
          <a:xfrm>
            <a:off x="1258816" y="2693999"/>
            <a:ext cx="2745367" cy="1342392"/>
            <a:chOff x="1258816" y="2693999"/>
            <a:chExt cx="2745367" cy="1342392"/>
          </a:xfrm>
        </p:grpSpPr>
        <p:grpSp>
          <p:nvGrpSpPr>
            <p:cNvPr id="27" name="図形グループ 26"/>
            <p:cNvGrpSpPr/>
            <p:nvPr/>
          </p:nvGrpSpPr>
          <p:grpSpPr>
            <a:xfrm>
              <a:off x="1258816" y="2693999"/>
              <a:ext cx="2224610" cy="819378"/>
              <a:chOff x="783106" y="2337855"/>
              <a:chExt cx="2224610" cy="819378"/>
            </a:xfrm>
          </p:grpSpPr>
          <p:sp>
            <p:nvSpPr>
              <p:cNvPr id="29" name="テキスト ボックス 28"/>
              <p:cNvSpPr txBox="1"/>
              <p:nvPr/>
            </p:nvSpPr>
            <p:spPr>
              <a:xfrm>
                <a:off x="1898247" y="2337855"/>
                <a:ext cx="110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OCO-</a:t>
                </a:r>
                <a:r>
                  <a:rPr lang="en-US" altLang="ja-JP" sz="1400" b="1" dirty="0" smtClean="0">
                    <a:latin typeface="Helvetica Neue" charset="0"/>
                    <a:ea typeface="Helvetica Neue" charset="0"/>
                    <a:cs typeface="Helvetica Neue" charset="0"/>
                  </a:rPr>
                  <a:t>R1</a:t>
                </a:r>
                <a:endParaRPr lang="ja-JP" altLang="en-US" sz="1400" b="1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83106" y="2593232"/>
                <a:ext cx="908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b="1" dirty="0" smtClean="0">
                    <a:latin typeface="Helvetica Neue" charset="0"/>
                    <a:ea typeface="Helvetica Neue" charset="0"/>
                    <a:cs typeface="Helvetica Neue" charset="0"/>
                  </a:rPr>
                  <a:t>R2</a:t>
                </a:r>
                <a:r>
                  <a:rPr lang="en-US" altLang="ja-JP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-COO</a:t>
                </a:r>
                <a:endParaRPr lang="ja-JP" altLang="en-US" sz="1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895649" y="2849456"/>
                <a:ext cx="949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smtClean="0">
                    <a:latin typeface="Helvetica Neue" charset="0"/>
                    <a:ea typeface="Helvetica Neue" charset="0"/>
                    <a:cs typeface="Helvetica Neue" charset="0"/>
                  </a:rPr>
                  <a:t>O-PO</a:t>
                </a:r>
                <a:r>
                  <a:rPr lang="en-US" altLang="ja-JP" sz="1100" smtClean="0">
                    <a:latin typeface="Helvetica Neue" charset="0"/>
                    <a:ea typeface="Helvetica Neue" charset="0"/>
                    <a:cs typeface="Helvetica Neue" charset="0"/>
                  </a:rPr>
                  <a:t>2</a:t>
                </a:r>
                <a:r>
                  <a:rPr lang="en-US" altLang="ja-JP" sz="1400" smtClean="0">
                    <a:latin typeface="Helvetica Neue" charset="0"/>
                    <a:ea typeface="Helvetica Neue" charset="0"/>
                    <a:cs typeface="Helvetica Neue" charset="0"/>
                  </a:rPr>
                  <a:t>-O</a:t>
                </a:r>
                <a:endPara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32" name="直線コネクタ 31"/>
              <p:cNvCxnSpPr/>
              <p:nvPr/>
            </p:nvCxnSpPr>
            <p:spPr>
              <a:xfrm>
                <a:off x="1794076" y="2498279"/>
                <a:ext cx="0" cy="54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884075" y="2413302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1884075" y="2935579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704074" y="268649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テキスト ボックス 36"/>
            <p:cNvSpPr txBox="1"/>
            <p:nvPr/>
          </p:nvSpPr>
          <p:spPr>
            <a:xfrm>
              <a:off x="3542014" y="3500087"/>
              <a:ext cx="462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OH</a:t>
              </a:r>
              <a:endParaRPr lang="ja-JP" alt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871393" y="3728614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elvetica Neue" charset="0"/>
                  <a:ea typeface="Helvetica Neue" charset="0"/>
                  <a:cs typeface="Helvetica Neue" charset="0"/>
                </a:rPr>
                <a:t>HO</a:t>
              </a:r>
              <a:endParaRPr lang="ja-JP" alt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3384857" y="3348643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16200000">
              <a:off x="3316426" y="325864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16200000">
              <a:off x="3316426" y="379864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6200000">
              <a:off x="3496426" y="357924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図形グループ 35"/>
          <p:cNvGrpSpPr/>
          <p:nvPr/>
        </p:nvGrpSpPr>
        <p:grpSpPr>
          <a:xfrm>
            <a:off x="1542870" y="4381326"/>
            <a:ext cx="145017" cy="436239"/>
            <a:chOff x="1776569" y="2498279"/>
            <a:chExt cx="184028" cy="436239"/>
          </a:xfrm>
        </p:grpSpPr>
        <p:cxnSp>
          <p:nvCxnSpPr>
            <p:cNvPr id="47" name="直線コネクタ 46"/>
            <p:cNvCxnSpPr/>
            <p:nvPr/>
          </p:nvCxnSpPr>
          <p:spPr>
            <a:xfrm>
              <a:off x="1794076" y="2498279"/>
              <a:ext cx="0" cy="436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16200000">
              <a:off x="1870333" y="242052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16200000">
              <a:off x="1866569" y="262934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16200000">
              <a:off x="1870597" y="283499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図形グループ 50"/>
          <p:cNvGrpSpPr/>
          <p:nvPr/>
        </p:nvGrpSpPr>
        <p:grpSpPr>
          <a:xfrm rot="10800000">
            <a:off x="1826490" y="4798515"/>
            <a:ext cx="145017" cy="436239"/>
            <a:chOff x="1776569" y="2498279"/>
            <a:chExt cx="184028" cy="436239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1794076" y="2498279"/>
              <a:ext cx="0" cy="436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rot="16200000">
              <a:off x="1870333" y="242052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rot="16200000">
              <a:off x="1866569" y="262934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rot="16200000">
              <a:off x="1870597" y="283499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5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123</Words>
  <Application>Microsoft Macintosh PowerPoint</Application>
  <PresentationFormat>ユーザー設定</PresentationFormat>
  <Paragraphs>51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多田 一風太</dc:creator>
  <cp:lastModifiedBy>Tada Ipputa</cp:lastModifiedBy>
  <cp:revision>15</cp:revision>
  <dcterms:created xsi:type="dcterms:W3CDTF">2018-01-08T13:55:03Z</dcterms:created>
  <dcterms:modified xsi:type="dcterms:W3CDTF">2018-01-16T11:11:34Z</dcterms:modified>
</cp:coreProperties>
</file>