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1" r:id="rId7"/>
    <p:sldId id="262" r:id="rId8"/>
    <p:sldId id="259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прав публикатора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91000" y="4429132"/>
            <a:ext cx="4953000" cy="1752600"/>
          </a:xfrm>
        </p:spPr>
        <p:txBody>
          <a:bodyPr/>
          <a:lstStyle/>
          <a:p>
            <a:pPr algn="r"/>
            <a:r>
              <a:rPr lang="ru-RU" dirty="0" smtClean="0"/>
              <a:t>Подготовил</a:t>
            </a:r>
          </a:p>
          <a:p>
            <a:pPr algn="r"/>
            <a:r>
              <a:rPr lang="ru-RU" dirty="0" smtClean="0"/>
              <a:t>с</a:t>
            </a:r>
            <a:r>
              <a:rPr lang="ru-RU" dirty="0" smtClean="0"/>
              <a:t>тудент </a:t>
            </a:r>
            <a:r>
              <a:rPr lang="ru-RU" dirty="0" smtClean="0"/>
              <a:t>3его курса</a:t>
            </a:r>
          </a:p>
          <a:p>
            <a:pPr algn="r"/>
            <a:r>
              <a:rPr lang="ru-RU" dirty="0" smtClean="0"/>
              <a:t>группы БПИ151</a:t>
            </a:r>
          </a:p>
          <a:p>
            <a:pPr algn="r"/>
            <a:r>
              <a:rPr lang="ru-RU" dirty="0" smtClean="0"/>
              <a:t>Конев Игорь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Повторим и закрепим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325112"/>
          </a:xfrm>
        </p:spPr>
        <p:txBody>
          <a:bodyPr>
            <a:noAutofit/>
          </a:bodyPr>
          <a:lstStyle/>
          <a:p>
            <a:r>
              <a:rPr lang="ru-RU" sz="1600" dirty="0" smtClean="0"/>
              <a:t>Статья 1341 ГК РФ:</a:t>
            </a:r>
          </a:p>
          <a:p>
            <a:r>
              <a:rPr lang="ru-RU" sz="1600" dirty="0" smtClean="0"/>
              <a:t>1</a:t>
            </a:r>
            <a:r>
              <a:rPr lang="ru-RU" sz="1600" dirty="0" smtClean="0"/>
              <a:t>. Исключительное право публикатора распространяется на </a:t>
            </a:r>
            <a:r>
              <a:rPr lang="ru-RU" sz="1600" dirty="0" smtClean="0"/>
              <a:t>произведение:</a:t>
            </a:r>
            <a:br>
              <a:rPr lang="ru-RU" sz="1600" dirty="0" smtClean="0"/>
            </a:br>
            <a:r>
              <a:rPr lang="ru-RU" sz="1600" dirty="0" smtClean="0"/>
              <a:t>1</a:t>
            </a:r>
            <a:r>
              <a:rPr lang="ru-RU" sz="1600" dirty="0" smtClean="0"/>
              <a:t>) обнародованное на территории Российской Федерации, независимо от гражданства </a:t>
            </a:r>
            <a:r>
              <a:rPr lang="ru-RU" sz="1600" dirty="0" smtClean="0"/>
              <a:t>публикатора;</a:t>
            </a:r>
            <a:br>
              <a:rPr lang="ru-RU" sz="1600" dirty="0" smtClean="0"/>
            </a:br>
            <a:r>
              <a:rPr lang="ru-RU" sz="1600" dirty="0" smtClean="0"/>
              <a:t>2</a:t>
            </a:r>
            <a:r>
              <a:rPr lang="ru-RU" sz="1600" dirty="0" smtClean="0"/>
              <a:t>) обнародованное за пределами территории Российской Федерации гражданином Российской </a:t>
            </a:r>
            <a:r>
              <a:rPr lang="ru-RU" sz="1600" dirty="0" smtClean="0"/>
              <a:t>Федерации;</a:t>
            </a:r>
            <a:br>
              <a:rPr lang="ru-RU" sz="1600" dirty="0" smtClean="0"/>
            </a:br>
            <a:r>
              <a:rPr lang="ru-RU" sz="1600" dirty="0" smtClean="0"/>
              <a:t>3</a:t>
            </a:r>
            <a:r>
              <a:rPr lang="ru-RU" sz="1600" dirty="0" smtClean="0"/>
              <a:t>) обнародованное за пределами территории Российской Федерации иностранным гражданином или лицом без гражданства, при условии, что законодательством иностранного государства, в котором обнародовано произведение, предоставляется на его территории охрана исключительному праву публикатора, являющегося гражданином Российской </a:t>
            </a:r>
            <a:r>
              <a:rPr lang="ru-RU" sz="1600" dirty="0" smtClean="0"/>
              <a:t>Федерации;</a:t>
            </a:r>
            <a:br>
              <a:rPr lang="ru-RU" sz="1600" dirty="0" smtClean="0"/>
            </a:br>
            <a:r>
              <a:rPr lang="ru-RU" sz="1600" dirty="0" smtClean="0"/>
              <a:t>4</a:t>
            </a:r>
            <a:r>
              <a:rPr lang="ru-RU" sz="1600" dirty="0" smtClean="0"/>
              <a:t>) в иных случаях, предусмотренных международными договорами Российской Федерации.</a:t>
            </a:r>
          </a:p>
          <a:p>
            <a:r>
              <a:rPr lang="ru-RU" sz="1600" dirty="0" smtClean="0"/>
              <a:t>2. В случае, указанном в подпункте 3 пункта 1 настоящей статьи, срок действия исключительного права публикатора на произведение на территории Российской Федерации не может превышать срок действия исключительного права публикатора на произведение, установленный в государстве, на территории которого имел место юридический факт, послуживший основанием для приобретения такого исключительного права.</a:t>
            </a: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Статья 1342 ГК РФ:</a:t>
            </a:r>
          </a:p>
          <a:p>
            <a:r>
              <a:rPr lang="ru-RU" dirty="0" smtClean="0"/>
              <a:t>Исключительное </a:t>
            </a:r>
            <a:r>
              <a:rPr lang="ru-RU" dirty="0" smtClean="0"/>
              <a:t>право публикатора на произведение может быть прекращено досрочно в судебном порядке по иску заинтересованного лица, если при использовании произведения правообладатель нарушает требования настоящего Кодекса в отношении охраны авторства, имени автора или неприкосновенности произведения.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Статья 1343 ГК РФ:</a:t>
            </a:r>
          </a:p>
          <a:p>
            <a:r>
              <a:rPr lang="ru-RU" dirty="0" smtClean="0"/>
              <a:t>1. При отчуждении оригинала произведения (рукописи, оригинала произведения живописи, скульптуры или другого подобного произведения) его собственником, обладающим исключительным правом публикатора на отчуждаемое произведение, это исключительное право переходит к приобретателю оригинала произведения, если договором не предусмотрено иное.</a:t>
            </a:r>
          </a:p>
          <a:p>
            <a:r>
              <a:rPr lang="ru-RU" dirty="0" smtClean="0"/>
              <a:t>2. Если исключительное право публикатора на произведение не перешло к приобретателю оригинала произведения, приобретатель вправе без согласия обладателя исключительного права публикатора использовать оригинал произведения способами, указанными в пункте 2 статьи 1291 настоящего Кодекса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Статья 1344 ГК РФ:</a:t>
            </a:r>
          </a:p>
          <a:p>
            <a:r>
              <a:rPr lang="ru-RU" dirty="0" smtClean="0"/>
              <a:t>Если оригинал или экземпляры произведения, обнародованного в соответствии с настоящим параграфом, правомерно введены в гражданский оборот путем их продажи или иного отчуждения, дальнейшее распространение оригинала или экземпляров допускается без согласия публикатора и без выплаты ему вознаграждения.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Подглядим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28794" y="2214554"/>
            <a:ext cx="4614866" cy="822386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Директива </a:t>
            </a:r>
            <a:r>
              <a:rPr lang="ru-RU" dirty="0" smtClean="0"/>
              <a:t>93/98/EEC</a:t>
            </a:r>
            <a:endParaRPr lang="ru-RU" dirty="0"/>
          </a:p>
        </p:txBody>
      </p:sp>
      <p:pic>
        <p:nvPicPr>
          <p:cNvPr id="18436" name="Picture 4" descr="ÐÐ°ÑÑÐ¸Ð½ÐºÐ¸ Ð¿Ð¾ Ð·Ð°Ð¿ÑÐ¾ÑÑ ÐµÐ²ÑÐ¾ÑÐ¾ÑÐ·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928934"/>
            <a:ext cx="5643602" cy="3762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8229600" cy="1066800"/>
          </a:xfrm>
        </p:spPr>
        <p:txBody>
          <a:bodyPr/>
          <a:lstStyle/>
          <a:p>
            <a:r>
              <a:rPr lang="ru-RU" dirty="0" smtClean="0"/>
              <a:t>Посмеёмся (или нет)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1500198"/>
          </a:xfrm>
        </p:spPr>
        <p:txBody>
          <a:bodyPr/>
          <a:lstStyle/>
          <a:p>
            <a:r>
              <a:rPr lang="ru-RU" dirty="0" smtClean="0"/>
              <a:t>Дело №А55-26225/2009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ru-RU" dirty="0" smtClean="0"/>
              <a:t>28 апреля 2010 </a:t>
            </a:r>
            <a:r>
              <a:rPr lang="ru-RU" dirty="0" smtClean="0"/>
              <a:t>года, рассматриваемое Арбитражным судом Самарской области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ИП Воронов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929322" y="3857628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ООО «Сафари»</a:t>
            </a:r>
            <a:endParaRPr lang="ru-RU" sz="2800" dirty="0"/>
          </a:p>
        </p:txBody>
      </p:sp>
      <p:sp>
        <p:nvSpPr>
          <p:cNvPr id="6" name="Развернутая стрелка 5"/>
          <p:cNvSpPr/>
          <p:nvPr/>
        </p:nvSpPr>
        <p:spPr>
          <a:xfrm>
            <a:off x="2000232" y="3357562"/>
            <a:ext cx="5572164" cy="42862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Развернутая стрелка 6"/>
          <p:cNvSpPr/>
          <p:nvPr/>
        </p:nvSpPr>
        <p:spPr>
          <a:xfrm rot="10800000">
            <a:off x="2000232" y="4429132"/>
            <a:ext cx="5572164" cy="42862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2857496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иск </a:t>
            </a:r>
            <a:r>
              <a:rPr lang="ru-RU" dirty="0" smtClean="0"/>
              <a:t>о признании авторского договора незаключенным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285984" y="5000636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</a:t>
            </a:r>
            <a:r>
              <a:rPr lang="ru-RU" dirty="0" smtClean="0"/>
              <a:t>стречный иск </a:t>
            </a:r>
            <a:r>
              <a:rPr lang="ru-RU" dirty="0" smtClean="0"/>
              <a:t>о взыскании 100 000 </a:t>
            </a:r>
            <a:r>
              <a:rPr lang="ru-RU" dirty="0" smtClean="0"/>
              <a:t>руб. и </a:t>
            </a:r>
            <a:r>
              <a:rPr lang="ru-RU" dirty="0" err="1" smtClean="0"/>
              <a:t>обязании</a:t>
            </a:r>
            <a:r>
              <a:rPr lang="ru-RU" dirty="0" smtClean="0"/>
              <a:t> опубликовать решение суда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Взгрустнём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5543560" cy="432511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Отсутствие механизма реализации правовых норм на практике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специального органа исполнительной власти, </a:t>
            </a:r>
            <a:r>
              <a:rPr lang="ru-RU" dirty="0" smtClean="0"/>
              <a:t>осуществляющего управление </a:t>
            </a:r>
            <a:r>
              <a:rPr lang="ru-RU" dirty="0" smtClean="0"/>
              <a:t>в сфере реализации прав публикатора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в свободном доступе базы данных по обнародованным произведениям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алгоритма решения межличностных и деловых </a:t>
            </a:r>
            <a:r>
              <a:rPr lang="ru-RU" dirty="0" smtClean="0"/>
              <a:t>вопросов, связанных с выяснением личности публикатора в споре</a:t>
            </a:r>
            <a:endParaRPr lang="ru-RU" dirty="0" smtClean="0"/>
          </a:p>
          <a:p>
            <a:r>
              <a:rPr lang="ru-RU" dirty="0" smtClean="0"/>
              <a:t>Скудность </a:t>
            </a:r>
            <a:r>
              <a:rPr lang="ru-RU" dirty="0" smtClean="0"/>
              <a:t>правоприменительной практики по правам публикатора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ÑÐµÐ³Ð¾ Ð½Ðµ ÑÐ²Ð°ÑÐ°ÐµÑ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2571744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ГК РФ</a:t>
            </a:r>
          </a:p>
          <a:p>
            <a:r>
              <a:rPr lang="ru-RU" sz="1800" dirty="0" err="1" smtClean="0"/>
              <a:t>Засимов</a:t>
            </a:r>
            <a:r>
              <a:rPr lang="ru-RU" sz="1800" dirty="0" smtClean="0"/>
              <a:t> </a:t>
            </a:r>
            <a:r>
              <a:rPr lang="ru-RU" sz="1800" dirty="0" smtClean="0"/>
              <a:t>Дмитрий </a:t>
            </a:r>
            <a:r>
              <a:rPr lang="ru-RU" sz="1800" dirty="0" smtClean="0"/>
              <a:t>Михайлович - «</a:t>
            </a:r>
            <a:r>
              <a:rPr lang="ru-RU" sz="1800" dirty="0" smtClean="0"/>
              <a:t>ПРАВА ПУБЛИКАТОРА В РОССИЙСКОЙ ФЕДЕРАЦИИ: ПОНЯТИЕ, ПРОБЛЕМЫ РЕАЛИЗАЦИИ, ПРАКТИЧЕСКОЕ </a:t>
            </a:r>
            <a:r>
              <a:rPr lang="ru-RU" sz="1800" dirty="0" smtClean="0"/>
              <a:t>ЗНАЧЕНИЕ» // статья; </a:t>
            </a:r>
            <a:r>
              <a:rPr lang="ru-RU" sz="1800" dirty="0" smtClean="0"/>
              <a:t>журнал Грамота, 2012. № 11 (25)</a:t>
            </a:r>
            <a:endParaRPr lang="ru-RU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519</TotalTime>
  <Words>335</Words>
  <PresentationFormat>Экран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Защита прав публикатора</vt:lpstr>
      <vt:lpstr>Повторим и закрепим</vt:lpstr>
      <vt:lpstr>Слайд 3</vt:lpstr>
      <vt:lpstr>Слайд 4</vt:lpstr>
      <vt:lpstr>Слайд 5</vt:lpstr>
      <vt:lpstr>Подглядим</vt:lpstr>
      <vt:lpstr>Посмеёмся (или нет)</vt:lpstr>
      <vt:lpstr>Взгрустнём</vt:lpstr>
      <vt:lpstr>Источники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прав публикатора</dc:title>
  <dc:creator>Igor</dc:creator>
  <cp:lastModifiedBy>Пользователь Windows</cp:lastModifiedBy>
  <cp:revision>37</cp:revision>
  <dcterms:created xsi:type="dcterms:W3CDTF">2018-05-16T18:48:12Z</dcterms:created>
  <dcterms:modified xsi:type="dcterms:W3CDTF">2018-05-18T20:59:04Z</dcterms:modified>
</cp:coreProperties>
</file>