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8" r:id="rId1"/>
  </p:sldMasterIdLst>
  <p:notesMasterIdLst>
    <p:notesMasterId r:id="rId10"/>
  </p:notesMasterIdLst>
  <p:sldIdLst>
    <p:sldId id="278" r:id="rId2"/>
    <p:sldId id="279" r:id="rId3"/>
    <p:sldId id="280" r:id="rId4"/>
    <p:sldId id="269" r:id="rId5"/>
    <p:sldId id="276" r:id="rId6"/>
    <p:sldId id="270" r:id="rId7"/>
    <p:sldId id="275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0"/>
    <p:restoredTop sz="94740"/>
  </p:normalViewPr>
  <p:slideViewPr>
    <p:cSldViewPr snapToGrid="0" snapToObjects="1">
      <p:cViewPr varScale="1">
        <p:scale>
          <a:sx n="91" d="100"/>
          <a:sy n="91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E845-DDB5-9644-98BE-EF6B782EBD62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FE3B-A749-1A4F-B032-C6FB0DE09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86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FE3B-A749-1A4F-B032-C6FB0DE094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67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FE3B-A749-1A4F-B032-C6FB0DE094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75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8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52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85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032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95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956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12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1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9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13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3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0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26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5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94D5-F055-7E41-94BB-44A5380323E0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62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1" y="157655"/>
            <a:ext cx="10507434" cy="111360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5400"/>
              <a:t>前提条件　ー作成するシステムー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469F61-0010-D049-AB4F-8ED5EEC52CC0}"/>
              </a:ext>
            </a:extLst>
          </p:cNvPr>
          <p:cNvSpPr txBox="1"/>
          <p:nvPr/>
        </p:nvSpPr>
        <p:spPr>
          <a:xfrm>
            <a:off x="914400" y="1440071"/>
            <a:ext cx="102131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+mj-lt"/>
              </a:rPr>
              <a:t>服屋</a:t>
            </a:r>
            <a:r>
              <a:rPr kumimoji="1" lang="ja-JP" altLang="en-US" sz="3200">
                <a:latin typeface="+mj-lt"/>
              </a:rPr>
              <a:t>の通販システム</a:t>
            </a:r>
            <a:endParaRPr kumimoji="1" lang="en-US" altLang="ja-JP" sz="3200" dirty="0">
              <a:latin typeface="+mj-lt"/>
            </a:endParaRPr>
          </a:p>
          <a:p>
            <a:r>
              <a:rPr lang="en-US" altLang="ja-JP" sz="2800" dirty="0">
                <a:latin typeface="+mj-lt"/>
              </a:rPr>
              <a:t>	</a:t>
            </a:r>
            <a:r>
              <a:rPr lang="ja-JP" altLang="en-US" sz="2800">
                <a:latin typeface="+mj-lt"/>
              </a:rPr>
              <a:t>・顧客が商品のリストを確認して購入する</a:t>
            </a:r>
            <a:endParaRPr lang="en-US" altLang="ja-JP" sz="2800" dirty="0">
              <a:latin typeface="+mj-lt"/>
            </a:endParaRPr>
          </a:p>
          <a:p>
            <a:r>
              <a:rPr lang="en-US" altLang="ja-JP" sz="2800" dirty="0">
                <a:latin typeface="+mj-lt"/>
              </a:rPr>
              <a:t>	</a:t>
            </a:r>
            <a:r>
              <a:rPr lang="ja-JP" altLang="en-US" sz="2800">
                <a:latin typeface="+mj-lt"/>
              </a:rPr>
              <a:t>・商品はカテゴリごとに分かれて表示し、</a:t>
            </a:r>
            <a:endParaRPr lang="en-US" altLang="ja-JP" sz="2800" dirty="0">
              <a:latin typeface="+mj-lt"/>
            </a:endParaRPr>
          </a:p>
          <a:p>
            <a:r>
              <a:rPr lang="en-US" altLang="ja-JP" sz="2800" dirty="0">
                <a:latin typeface="+mj-lt"/>
              </a:rPr>
              <a:t>	</a:t>
            </a:r>
            <a:r>
              <a:rPr lang="ja-JP" altLang="en-US" sz="2800">
                <a:latin typeface="+mj-lt"/>
              </a:rPr>
              <a:t>　それぞれのカテゴリを自由に行き来できる</a:t>
            </a:r>
            <a:endParaRPr lang="en-US" altLang="ja-JP" sz="2800" dirty="0">
              <a:latin typeface="+mj-lt"/>
            </a:endParaRPr>
          </a:p>
          <a:p>
            <a:r>
              <a:rPr kumimoji="1" lang="en-US" altLang="ja-JP" sz="2800" dirty="0">
                <a:latin typeface="+mj-lt"/>
              </a:rPr>
              <a:t>	</a:t>
            </a:r>
          </a:p>
          <a:p>
            <a:r>
              <a:rPr lang="en-US" altLang="ja-JP" sz="2800" dirty="0">
                <a:latin typeface="+mj-lt"/>
              </a:rPr>
              <a:t>	</a:t>
            </a:r>
            <a:r>
              <a:rPr lang="ja-JP" altLang="en-US" sz="2800">
                <a:latin typeface="+mj-lt"/>
              </a:rPr>
              <a:t>・</a:t>
            </a:r>
            <a:r>
              <a:rPr kumimoji="1" lang="ja-JP" altLang="en-US" sz="2800">
                <a:latin typeface="+mj-lt"/>
              </a:rPr>
              <a:t>管理者は商品の登録や在庫の管理ができる</a:t>
            </a:r>
            <a:endParaRPr lang="en-US" altLang="ja-JP" sz="2800" dirty="0">
              <a:latin typeface="+mj-lt"/>
            </a:endParaRPr>
          </a:p>
          <a:p>
            <a:r>
              <a:rPr kumimoji="1" lang="en-US" altLang="ja-JP" sz="2800" dirty="0">
                <a:latin typeface="+mj-lt"/>
              </a:rPr>
              <a:t>	</a:t>
            </a:r>
            <a:r>
              <a:rPr kumimoji="1" lang="ja-JP" altLang="en-US" sz="2800">
                <a:latin typeface="+mj-lt"/>
              </a:rPr>
              <a:t>・在庫の増減履歴</a:t>
            </a:r>
            <a:r>
              <a:rPr lang="ja-JP" altLang="en-US" sz="2800">
                <a:latin typeface="+mj-lt"/>
              </a:rPr>
              <a:t>を取得することができる</a:t>
            </a:r>
            <a:endParaRPr kumimoji="1" lang="en-US" altLang="ja-JP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07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1" y="157655"/>
            <a:ext cx="9144000" cy="111360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5400"/>
              <a:t>前提条件　ー依頼企業ー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7F8D5E-5FB6-9149-A2AC-53D478690465}"/>
              </a:ext>
            </a:extLst>
          </p:cNvPr>
          <p:cNvSpPr txBox="1"/>
          <p:nvPr/>
        </p:nvSpPr>
        <p:spPr>
          <a:xfrm>
            <a:off x="1083212" y="1617785"/>
            <a:ext cx="10466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+mj-lt"/>
              </a:rPr>
              <a:t>・商品数はそれほど多くない小さめのセレクトショップ</a:t>
            </a:r>
            <a:endParaRPr kumimoji="1" lang="en-US" altLang="ja-JP" sz="2800" dirty="0">
              <a:latin typeface="+mj-lt"/>
            </a:endParaRPr>
          </a:p>
          <a:p>
            <a:r>
              <a:rPr lang="ja-JP" altLang="en-US" sz="2800">
                <a:latin typeface="+mj-lt"/>
              </a:rPr>
              <a:t>・店舗も本店しかない</a:t>
            </a:r>
            <a:endParaRPr lang="en-US" altLang="ja-JP" sz="2800" dirty="0">
              <a:latin typeface="+mj-lt"/>
            </a:endParaRPr>
          </a:p>
          <a:p>
            <a:endParaRPr kumimoji="1" lang="en-US" altLang="ja-JP" sz="2800" dirty="0">
              <a:latin typeface="+mj-lt"/>
            </a:endParaRPr>
          </a:p>
          <a:p>
            <a:r>
              <a:rPr kumimoji="1" lang="ja-JP" altLang="en-US" sz="2800">
                <a:latin typeface="+mj-lt"/>
              </a:rPr>
              <a:t>・以前より大手の通販サイトで通販を行なっていたが、</a:t>
            </a:r>
            <a:endParaRPr kumimoji="1" lang="en-US" altLang="ja-JP" sz="2800" dirty="0">
              <a:latin typeface="+mj-lt"/>
            </a:endParaRPr>
          </a:p>
          <a:p>
            <a:r>
              <a:rPr kumimoji="1" lang="ja-JP" altLang="en-US" sz="2800">
                <a:latin typeface="+mj-lt"/>
              </a:rPr>
              <a:t>　自社サイトでの通販を開始することにした</a:t>
            </a:r>
            <a:endParaRPr kumimoji="1" lang="en-US" altLang="ja-JP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080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1" y="157655"/>
            <a:ext cx="10507434" cy="1024031"/>
          </a:xfrm>
        </p:spPr>
        <p:txBody>
          <a:bodyPr>
            <a:normAutofit/>
          </a:bodyPr>
          <a:lstStyle/>
          <a:p>
            <a:pPr algn="l"/>
            <a:r>
              <a:rPr lang="ja-JP" altLang="en-US" sz="5400"/>
              <a:t>機能要件</a:t>
            </a:r>
            <a:endParaRPr kumimoji="1" lang="ja-JP" altLang="en-US" sz="5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469F61-0010-D049-AB4F-8ED5EEC52CC0}"/>
              </a:ext>
            </a:extLst>
          </p:cNvPr>
          <p:cNvSpPr txBox="1"/>
          <p:nvPr/>
        </p:nvSpPr>
        <p:spPr>
          <a:xfrm>
            <a:off x="1434905" y="1364566"/>
            <a:ext cx="102131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+mj-lt"/>
              </a:rPr>
              <a:t>顧客用のページ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latin typeface="+mj-lt"/>
              </a:rPr>
              <a:t>トップページ</a:t>
            </a:r>
            <a:endParaRPr lang="en-US" altLang="ja-JP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latin typeface="+mj-lt"/>
              </a:rPr>
              <a:t>商品ページ</a:t>
            </a:r>
            <a:endParaRPr lang="en-US" altLang="ja-JP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>
                <a:latin typeface="+mj-lt"/>
              </a:rPr>
              <a:t>カテゴリごとの一覧表示</a:t>
            </a:r>
            <a:endParaRPr lang="en-US" altLang="ja-JP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>
                <a:latin typeface="+mj-lt"/>
              </a:rPr>
              <a:t>購入</a:t>
            </a:r>
            <a:endParaRPr lang="en-US" altLang="ja-JP" sz="2800" dirty="0">
              <a:latin typeface="+mj-lt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ja-JP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24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CAF2FE-0C86-E648-9223-AA2566A4DEA8}"/>
              </a:ext>
            </a:extLst>
          </p:cNvPr>
          <p:cNvSpPr txBox="1"/>
          <p:nvPr/>
        </p:nvSpPr>
        <p:spPr>
          <a:xfrm>
            <a:off x="6215576" y="1364565"/>
            <a:ext cx="102131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管理者</a:t>
            </a:r>
            <a:r>
              <a:rPr kumimoji="1" lang="ja-JP" altLang="en-US" sz="3200"/>
              <a:t>用のページ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管理トップページ</a:t>
            </a:r>
            <a:endParaRPr lang="en-US" altLang="ja-JP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商品情報を追加する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商品情報を削除する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商品情報変更ページ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在庫変更ページ</a:t>
            </a:r>
            <a:endParaRPr lang="en-US" altLang="ja-JP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在庫の増加・減少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在庫変更履歴の確認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カテゴリ</a:t>
            </a:r>
            <a:r>
              <a:rPr lang="en-US" altLang="ja-JP" sz="2800" dirty="0"/>
              <a:t>,</a:t>
            </a:r>
            <a:r>
              <a:rPr lang="ja-JP" altLang="en-US" sz="2800"/>
              <a:t>色情報追加ページ</a:t>
            </a:r>
            <a:endParaRPr lang="en-US" altLang="ja-JP" sz="2800" dirty="0"/>
          </a:p>
          <a:p>
            <a:endParaRPr lang="en-US" altLang="ja-JP" sz="2800" dirty="0">
              <a:latin typeface="+mj-lt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ja-JP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722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151" y="1996213"/>
            <a:ext cx="8915399" cy="2262781"/>
          </a:xfrm>
        </p:spPr>
        <p:txBody>
          <a:bodyPr/>
          <a:lstStyle/>
          <a:p>
            <a:pPr algn="ctr"/>
            <a:r>
              <a:rPr lang="ja-JP" altLang="en-US"/>
              <a:t>画面設計</a:t>
            </a:r>
            <a:br>
              <a:rPr lang="en-US" altLang="ja-JP" dirty="0"/>
            </a:br>
            <a:r>
              <a:rPr lang="ja-JP" altLang="en-US"/>
              <a:t>顧客が見れる画面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5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1250332" y="643993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6474373" y="575758"/>
            <a:ext cx="4308352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9988616" y="64399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7315427" y="14711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31887"/>
              </p:ext>
            </p:extLst>
          </p:nvPr>
        </p:nvGraphicFramePr>
        <p:xfrm>
          <a:off x="7060455" y="1747142"/>
          <a:ext cx="3526327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1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3848621456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29165969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OO</a:t>
                      </a:r>
                      <a:r>
                        <a:rPr kumimoji="1" lang="ja-JP" altLang="en-US" sz="1050"/>
                        <a:t>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○個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　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8377393" y="3243691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707441-E2C5-B94E-AD66-0270BC84E2C2}"/>
              </a:ext>
            </a:extLst>
          </p:cNvPr>
          <p:cNvSpPr txBox="1"/>
          <p:nvPr/>
        </p:nvSpPr>
        <p:spPr>
          <a:xfrm>
            <a:off x="1650876" y="358636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トップページ</a:t>
            </a:r>
            <a:endParaRPr kumimoji="1" lang="ja-JP" altLang="en-US" sz="105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7085AB1-4149-FE49-BA23-5C3C70039CFF}"/>
              </a:ext>
            </a:extLst>
          </p:cNvPr>
          <p:cNvSpPr txBox="1"/>
          <p:nvPr/>
        </p:nvSpPr>
        <p:spPr>
          <a:xfrm>
            <a:off x="1527026" y="1804742"/>
            <a:ext cx="1580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050" dirty="0"/>
          </a:p>
          <a:p>
            <a:r>
              <a:rPr lang="ja-JP" altLang="en-US" sz="1050"/>
              <a:t>　</a:t>
            </a:r>
            <a:r>
              <a:rPr kumimoji="1" lang="en-US" altLang="ja-JP" sz="1050" dirty="0"/>
              <a:t>T</a:t>
            </a:r>
            <a:r>
              <a:rPr kumimoji="1" lang="ja-JP" altLang="en-US" sz="1050"/>
              <a:t>シャツ</a:t>
            </a:r>
            <a:endParaRPr kumimoji="1" lang="en-US" altLang="ja-JP" sz="1050" dirty="0"/>
          </a:p>
          <a:p>
            <a:r>
              <a:rPr kumimoji="1" lang="ja-JP" altLang="en-US" sz="1050"/>
              <a:t>　</a:t>
            </a:r>
            <a:r>
              <a:rPr kumimoji="1" lang="en-US" altLang="ja-JP" sz="1050" dirty="0"/>
              <a:t>Y</a:t>
            </a:r>
            <a:r>
              <a:rPr kumimoji="1" lang="ja-JP" altLang="en-US" sz="1050"/>
              <a:t>シャツ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6496B41-80FD-4948-A07A-C3766AA5B58D}"/>
              </a:ext>
            </a:extLst>
          </p:cNvPr>
          <p:cNvSpPr txBox="1"/>
          <p:nvPr/>
        </p:nvSpPr>
        <p:spPr>
          <a:xfrm>
            <a:off x="1567226" y="2506366"/>
            <a:ext cx="1580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　スカート</a:t>
            </a:r>
            <a:endParaRPr lang="en-US" altLang="ja-JP" sz="1050" dirty="0"/>
          </a:p>
          <a:p>
            <a:r>
              <a:rPr lang="ja-JP" altLang="en-US" sz="1050"/>
              <a:t>　ズボン</a:t>
            </a:r>
            <a:endParaRPr kumimoji="1" lang="ja-JP" altLang="en-US" sz="105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4318A0-A572-0F40-8BBB-1FB3C2FF6BF5}"/>
              </a:ext>
            </a:extLst>
          </p:cNvPr>
          <p:cNvSpPr txBox="1"/>
          <p:nvPr/>
        </p:nvSpPr>
        <p:spPr>
          <a:xfrm>
            <a:off x="1527026" y="3046407"/>
            <a:ext cx="1580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　ネックレス</a:t>
            </a:r>
            <a:endParaRPr kumimoji="1" lang="ja-JP" altLang="en-US" sz="105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E15FA47-42BE-EA49-A752-6EF7CEAA9C97}"/>
              </a:ext>
            </a:extLst>
          </p:cNvPr>
          <p:cNvSpPr txBox="1"/>
          <p:nvPr/>
        </p:nvSpPr>
        <p:spPr>
          <a:xfrm>
            <a:off x="1650875" y="83949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ようこそ</a:t>
            </a:r>
            <a:endParaRPr kumimoji="1" lang="ja-JP" altLang="en-US" sz="1050"/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8FBA90DF-1C5F-234D-9597-3F4144EE5BA1}"/>
              </a:ext>
            </a:extLst>
          </p:cNvPr>
          <p:cNvSpPr/>
          <p:nvPr/>
        </p:nvSpPr>
        <p:spPr>
          <a:xfrm>
            <a:off x="3037242" y="1997528"/>
            <a:ext cx="1392255" cy="824034"/>
          </a:xfrm>
          <a:prstGeom prst="wedgeRoundRectCallout">
            <a:avLst>
              <a:gd name="adj1" fmla="val -90500"/>
              <a:gd name="adj2" fmla="val -378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サムネイル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カテゴリ名と名前を結びつける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商品</a:t>
            </a:r>
            <a:r>
              <a:rPr kumimoji="1" lang="en-US" altLang="ja-JP" sz="1050" dirty="0" err="1"/>
              <a:t>ID.jpeg</a:t>
            </a:r>
            <a:endParaRPr kumimoji="1" lang="en-US" altLang="ja-JP" sz="105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773A25E-6C2E-044B-8AA9-BB5F48D0DA43}"/>
              </a:ext>
            </a:extLst>
          </p:cNvPr>
          <p:cNvSpPr txBox="1"/>
          <p:nvPr/>
        </p:nvSpPr>
        <p:spPr>
          <a:xfrm>
            <a:off x="6996209" y="303437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顧客用一覧ページ</a:t>
            </a:r>
            <a:endParaRPr kumimoji="1" lang="ja-JP" altLang="en-US" sz="105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2C5C9ED-8142-9C4F-B542-F2A14B3261D6}"/>
              </a:ext>
            </a:extLst>
          </p:cNvPr>
          <p:cNvSpPr/>
          <p:nvPr/>
        </p:nvSpPr>
        <p:spPr>
          <a:xfrm>
            <a:off x="6608398" y="781073"/>
            <a:ext cx="487158" cy="4427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42CD1C7-F0ED-FE45-93CD-B9CF43334F0C}"/>
              </a:ext>
            </a:extLst>
          </p:cNvPr>
          <p:cNvCxnSpPr>
            <a:cxnSpLocks/>
          </p:cNvCxnSpPr>
          <p:nvPr/>
        </p:nvCxnSpPr>
        <p:spPr>
          <a:xfrm>
            <a:off x="6748014" y="900887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3C169EE-971A-B949-94D0-6CB48B53791E}"/>
              </a:ext>
            </a:extLst>
          </p:cNvPr>
          <p:cNvCxnSpPr>
            <a:cxnSpLocks/>
          </p:cNvCxnSpPr>
          <p:nvPr/>
        </p:nvCxnSpPr>
        <p:spPr>
          <a:xfrm>
            <a:off x="6748014" y="995063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01ED7B0-6F77-4240-857A-64CB5310DEED}"/>
              </a:ext>
            </a:extLst>
          </p:cNvPr>
          <p:cNvCxnSpPr>
            <a:cxnSpLocks/>
          </p:cNvCxnSpPr>
          <p:nvPr/>
        </p:nvCxnSpPr>
        <p:spPr>
          <a:xfrm>
            <a:off x="6748014" y="1102551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角丸四角形吹き出し 56">
            <a:extLst>
              <a:ext uri="{FF2B5EF4-FFF2-40B4-BE49-F238E27FC236}">
                <a16:creationId xmlns:a16="http://schemas.microsoft.com/office/drawing/2014/main" id="{4819D7BF-4A3F-0F48-9C15-3219C45E28A0}"/>
              </a:ext>
            </a:extLst>
          </p:cNvPr>
          <p:cNvSpPr/>
          <p:nvPr/>
        </p:nvSpPr>
        <p:spPr>
          <a:xfrm>
            <a:off x="5141404" y="731292"/>
            <a:ext cx="1534955" cy="1986270"/>
          </a:xfrm>
          <a:prstGeom prst="wedgeRoundRectCallout">
            <a:avLst>
              <a:gd name="adj1" fmla="val 60351"/>
              <a:gd name="adj2" fmla="val -3778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最初は</a:t>
            </a:r>
            <a:r>
              <a:rPr lang="en-US" altLang="ja-JP" sz="1050" dirty="0"/>
              <a:t>li</a:t>
            </a:r>
            <a:r>
              <a:rPr lang="ja-JP" altLang="en-US" sz="1050"/>
              <a:t>で並べる</a:t>
            </a:r>
            <a:endParaRPr kumimoji="1" lang="en-US" altLang="ja-JP" sz="1050" dirty="0"/>
          </a:p>
          <a:p>
            <a:pPr algn="ctr"/>
            <a:r>
              <a:rPr kumimoji="1" lang="ja-JP" altLang="en-US" sz="1050"/>
              <a:t>メニュー</a:t>
            </a:r>
            <a:endParaRPr kumimoji="1" lang="en-US" altLang="ja-JP" sz="1050" dirty="0"/>
          </a:p>
          <a:p>
            <a:pPr algn="ctr"/>
            <a:endParaRPr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kumimoji="1" lang="en-US" altLang="ja-JP" sz="1050" dirty="0"/>
          </a:p>
        </p:txBody>
      </p:sp>
      <p:sp>
        <p:nvSpPr>
          <p:cNvPr id="58" name="角丸四角形吹き出し 57">
            <a:extLst>
              <a:ext uri="{FF2B5EF4-FFF2-40B4-BE49-F238E27FC236}">
                <a16:creationId xmlns:a16="http://schemas.microsoft.com/office/drawing/2014/main" id="{615CF653-FF12-B145-9123-94AF99B4966C}"/>
              </a:ext>
            </a:extLst>
          </p:cNvPr>
          <p:cNvSpPr/>
          <p:nvPr/>
        </p:nvSpPr>
        <p:spPr>
          <a:xfrm>
            <a:off x="8416750" y="2583207"/>
            <a:ext cx="1498397" cy="591086"/>
          </a:xfrm>
          <a:prstGeom prst="wedgeRoundRectCallout">
            <a:avLst>
              <a:gd name="adj1" fmla="val 7319"/>
              <a:gd name="adj2" fmla="val -8371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個数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０の時だけ</a:t>
            </a:r>
            <a:endParaRPr lang="en-US" altLang="ja-JP" sz="1050" dirty="0"/>
          </a:p>
          <a:p>
            <a:pPr algn="ctr"/>
            <a:r>
              <a:rPr kumimoji="1" lang="en-US" altLang="ja-JP" sz="1050" dirty="0"/>
              <a:t>sold out</a:t>
            </a:r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289E69D9-2989-214E-840F-C4603EA74152}"/>
              </a:ext>
            </a:extLst>
          </p:cNvPr>
          <p:cNvSpPr/>
          <p:nvPr/>
        </p:nvSpPr>
        <p:spPr>
          <a:xfrm>
            <a:off x="6628947" y="2568006"/>
            <a:ext cx="1498397" cy="520549"/>
          </a:xfrm>
          <a:prstGeom prst="wedgeRoundRectCallout">
            <a:avLst>
              <a:gd name="adj1" fmla="val 64575"/>
              <a:gd name="adj2" fmla="val -9529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プルダウン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変更すると在庫変わる？</a:t>
            </a:r>
            <a:endParaRPr kumimoji="1" lang="en-US" altLang="ja-JP" sz="1050" dirty="0"/>
          </a:p>
        </p:txBody>
      </p:sp>
      <p:sp>
        <p:nvSpPr>
          <p:cNvPr id="60" name="角丸四角形吹き出し 59">
            <a:extLst>
              <a:ext uri="{FF2B5EF4-FFF2-40B4-BE49-F238E27FC236}">
                <a16:creationId xmlns:a16="http://schemas.microsoft.com/office/drawing/2014/main" id="{2B3E5529-CA0A-254B-9A8F-A5C3B6D921F1}"/>
              </a:ext>
            </a:extLst>
          </p:cNvPr>
          <p:cNvSpPr/>
          <p:nvPr/>
        </p:nvSpPr>
        <p:spPr>
          <a:xfrm>
            <a:off x="10663228" y="2416431"/>
            <a:ext cx="1498397" cy="422649"/>
          </a:xfrm>
          <a:prstGeom prst="wedgeRoundRectCallout">
            <a:avLst>
              <a:gd name="adj1" fmla="val -48205"/>
              <a:gd name="adj2" fmla="val -7791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確認してから在庫が</a:t>
            </a:r>
            <a:endParaRPr kumimoji="1" lang="en-US" altLang="ja-JP" sz="1050" dirty="0"/>
          </a:p>
          <a:p>
            <a:pPr algn="ctr"/>
            <a:r>
              <a:rPr kumimoji="1" lang="ja-JP" altLang="en-US" sz="1050"/>
              <a:t>一個減ります</a:t>
            </a:r>
            <a:endParaRPr kumimoji="1" lang="en-US" altLang="ja-JP" sz="105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C90337-0D8D-C74F-9257-45002682DADD}"/>
              </a:ext>
            </a:extLst>
          </p:cNvPr>
          <p:cNvSpPr txBox="1"/>
          <p:nvPr/>
        </p:nvSpPr>
        <p:spPr>
          <a:xfrm>
            <a:off x="5590653" y="1284200"/>
            <a:ext cx="158070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トップス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lang="ja-JP" altLang="en-US" sz="1050"/>
              <a:t>ボトムス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kumimoji="1" lang="ja-JP" altLang="en-US" sz="1050"/>
              <a:t>アクセサリー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4A2D9AA-2CD6-DF4A-80C4-A5F276CAD37C}"/>
              </a:ext>
            </a:extLst>
          </p:cNvPr>
          <p:cNvSpPr/>
          <p:nvPr/>
        </p:nvSpPr>
        <p:spPr>
          <a:xfrm>
            <a:off x="6996208" y="3814047"/>
            <a:ext cx="3864371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277A5736-A7F1-A84A-9780-88940EC72264}"/>
              </a:ext>
            </a:extLst>
          </p:cNvPr>
          <p:cNvSpPr/>
          <p:nvPr/>
        </p:nvSpPr>
        <p:spPr>
          <a:xfrm>
            <a:off x="10066471" y="388228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B951F5-9BDE-8042-A4B6-DAB5911F670F}"/>
              </a:ext>
            </a:extLst>
          </p:cNvPr>
          <p:cNvSpPr txBox="1"/>
          <p:nvPr/>
        </p:nvSpPr>
        <p:spPr>
          <a:xfrm>
            <a:off x="7393282" y="4709457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79" name="表 78">
            <a:extLst>
              <a:ext uri="{FF2B5EF4-FFF2-40B4-BE49-F238E27FC236}">
                <a16:creationId xmlns:a16="http://schemas.microsoft.com/office/drawing/2014/main" id="{963D8E0A-7700-684F-8EEF-F18880EF3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49803"/>
              </p:ext>
            </p:extLst>
          </p:nvPr>
        </p:nvGraphicFramePr>
        <p:xfrm>
          <a:off x="7138310" y="4985431"/>
          <a:ext cx="3554237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74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26973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3848621456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5287BC-3D34-E047-9897-0715057DD04D}"/>
              </a:ext>
            </a:extLst>
          </p:cNvPr>
          <p:cNvSpPr txBox="1"/>
          <p:nvPr/>
        </p:nvSpPr>
        <p:spPr>
          <a:xfrm>
            <a:off x="8455248" y="648198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D766D116-B612-4A43-BF69-855055864D1B}"/>
              </a:ext>
            </a:extLst>
          </p:cNvPr>
          <p:cNvSpPr/>
          <p:nvPr/>
        </p:nvSpPr>
        <p:spPr>
          <a:xfrm>
            <a:off x="7074063" y="4009552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ACC9707-33A2-DF4F-8241-0448B182194E}"/>
              </a:ext>
            </a:extLst>
          </p:cNvPr>
          <p:cNvSpPr/>
          <p:nvPr/>
        </p:nvSpPr>
        <p:spPr>
          <a:xfrm>
            <a:off x="7728552" y="4122802"/>
            <a:ext cx="2353872" cy="95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293F655-CEF1-7742-AAEA-F6CF2EBF0B17}"/>
              </a:ext>
            </a:extLst>
          </p:cNvPr>
          <p:cNvSpPr txBox="1"/>
          <p:nvPr/>
        </p:nvSpPr>
        <p:spPr>
          <a:xfrm>
            <a:off x="8134872" y="438680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を</a:t>
            </a:r>
            <a:r>
              <a:rPr kumimoji="1" lang="en-US" altLang="ja-JP" sz="1050" dirty="0"/>
              <a:t>o</a:t>
            </a:r>
            <a:r>
              <a:rPr kumimoji="1" lang="ja-JP" altLang="en-US" sz="1050"/>
              <a:t>個購入しますか</a:t>
            </a:r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67E4057A-D876-B240-8402-7D8BF9E2B2C3}"/>
              </a:ext>
            </a:extLst>
          </p:cNvPr>
          <p:cNvSpPr/>
          <p:nvPr/>
        </p:nvSpPr>
        <p:spPr>
          <a:xfrm>
            <a:off x="8183636" y="47174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はい</a:t>
            </a:r>
            <a:endParaRPr kumimoji="1" lang="ja-JP" altLang="en-US" sz="1050"/>
          </a:p>
        </p:txBody>
      </p:sp>
      <p:sp>
        <p:nvSpPr>
          <p:cNvPr id="85" name="角丸四角形 84">
            <a:extLst>
              <a:ext uri="{FF2B5EF4-FFF2-40B4-BE49-F238E27FC236}">
                <a16:creationId xmlns:a16="http://schemas.microsoft.com/office/drawing/2014/main" id="{7D106DC4-4A47-A649-9587-5C9ACF708685}"/>
              </a:ext>
            </a:extLst>
          </p:cNvPr>
          <p:cNvSpPr/>
          <p:nvPr/>
        </p:nvSpPr>
        <p:spPr>
          <a:xfrm>
            <a:off x="9172137" y="471795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いいえ</a:t>
            </a:r>
          </a:p>
        </p:txBody>
      </p:sp>
      <p:sp>
        <p:nvSpPr>
          <p:cNvPr id="86" name="角丸四角形吹き出し 85">
            <a:extLst>
              <a:ext uri="{FF2B5EF4-FFF2-40B4-BE49-F238E27FC236}">
                <a16:creationId xmlns:a16="http://schemas.microsoft.com/office/drawing/2014/main" id="{D86C177E-DFE4-414F-BD67-EC4684D7B5BF}"/>
              </a:ext>
            </a:extLst>
          </p:cNvPr>
          <p:cNvSpPr/>
          <p:nvPr/>
        </p:nvSpPr>
        <p:spPr>
          <a:xfrm>
            <a:off x="8372851" y="1293227"/>
            <a:ext cx="1342730" cy="378637"/>
          </a:xfrm>
          <a:prstGeom prst="wedgeRoundRectCallout">
            <a:avLst>
              <a:gd name="adj1" fmla="val -62300"/>
              <a:gd name="adj2" fmla="val -13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選択した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区分の商品一覧</a:t>
            </a:r>
            <a:endParaRPr kumimoji="1" lang="en-US" altLang="ja-JP" sz="1050" dirty="0"/>
          </a:p>
        </p:txBody>
      </p:sp>
      <p:sp>
        <p:nvSpPr>
          <p:cNvPr id="87" name="下矢印 86">
            <a:extLst>
              <a:ext uri="{FF2B5EF4-FFF2-40B4-BE49-F238E27FC236}">
                <a16:creationId xmlns:a16="http://schemas.microsoft.com/office/drawing/2014/main" id="{896D49A6-B5B7-B749-93D2-7D753746838C}"/>
              </a:ext>
            </a:extLst>
          </p:cNvPr>
          <p:cNvSpPr/>
          <p:nvPr/>
        </p:nvSpPr>
        <p:spPr>
          <a:xfrm rot="1615549">
            <a:off x="9589377" y="2320401"/>
            <a:ext cx="188395" cy="1920149"/>
          </a:xfrm>
          <a:prstGeom prst="downArrow">
            <a:avLst>
              <a:gd name="adj1" fmla="val 41538"/>
              <a:gd name="adj2" fmla="val 55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D2A1D2A-7577-1B44-A9A6-363B3493ED39}"/>
              </a:ext>
            </a:extLst>
          </p:cNvPr>
          <p:cNvSpPr/>
          <p:nvPr/>
        </p:nvSpPr>
        <p:spPr>
          <a:xfrm>
            <a:off x="1734305" y="1106290"/>
            <a:ext cx="1580708" cy="61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画像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EBBD414-91AD-1C46-9B72-8A4043454B8D}"/>
              </a:ext>
            </a:extLst>
          </p:cNvPr>
          <p:cNvSpPr/>
          <p:nvPr/>
        </p:nvSpPr>
        <p:spPr>
          <a:xfrm>
            <a:off x="2295573" y="2209835"/>
            <a:ext cx="140455" cy="13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81795DB-4971-A542-B974-12EA34C68C2B}"/>
              </a:ext>
            </a:extLst>
          </p:cNvPr>
          <p:cNvSpPr/>
          <p:nvPr/>
        </p:nvSpPr>
        <p:spPr>
          <a:xfrm>
            <a:off x="2295573" y="2022238"/>
            <a:ext cx="140455" cy="11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吹き出し 43">
            <a:extLst>
              <a:ext uri="{FF2B5EF4-FFF2-40B4-BE49-F238E27FC236}">
                <a16:creationId xmlns:a16="http://schemas.microsoft.com/office/drawing/2014/main" id="{0F26474A-659F-4143-AEB1-2E42F14670BC}"/>
              </a:ext>
            </a:extLst>
          </p:cNvPr>
          <p:cNvSpPr/>
          <p:nvPr/>
        </p:nvSpPr>
        <p:spPr>
          <a:xfrm>
            <a:off x="2643677" y="3370649"/>
            <a:ext cx="1119883" cy="438053"/>
          </a:xfrm>
          <a:prstGeom prst="wedgeRoundRectCallout">
            <a:avLst>
              <a:gd name="adj1" fmla="val -63233"/>
              <a:gd name="adj2" fmla="val -10059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データベースで管理</a:t>
            </a:r>
            <a:endParaRPr kumimoji="1" lang="en-US" altLang="ja-JP" sz="1050" dirty="0"/>
          </a:p>
        </p:txBody>
      </p:sp>
      <p:sp>
        <p:nvSpPr>
          <p:cNvPr id="45" name="角丸四角形吹き出し 44">
            <a:extLst>
              <a:ext uri="{FF2B5EF4-FFF2-40B4-BE49-F238E27FC236}">
                <a16:creationId xmlns:a16="http://schemas.microsoft.com/office/drawing/2014/main" id="{0A588D64-6A26-CA40-820F-F731E907F330}"/>
              </a:ext>
            </a:extLst>
          </p:cNvPr>
          <p:cNvSpPr/>
          <p:nvPr/>
        </p:nvSpPr>
        <p:spPr>
          <a:xfrm>
            <a:off x="1876086" y="4489018"/>
            <a:ext cx="1601378" cy="503095"/>
          </a:xfrm>
          <a:prstGeom prst="wedgeRoundRectCallout">
            <a:avLst>
              <a:gd name="adj1" fmla="val -42185"/>
              <a:gd name="adj2" fmla="val -2662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＋売上ランキング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＋新着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のカテゴリ</a:t>
            </a:r>
            <a:endParaRPr kumimoji="1" lang="en-US" altLang="ja-JP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B9D7BE-24DE-5042-A7AF-4FD51B63A13B}"/>
              </a:ext>
            </a:extLst>
          </p:cNvPr>
          <p:cNvSpPr/>
          <p:nvPr/>
        </p:nvSpPr>
        <p:spPr>
          <a:xfrm>
            <a:off x="9401136" y="3987113"/>
            <a:ext cx="911743" cy="399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未実装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418335-D5CC-6F4E-9094-3051B194C8CF}"/>
              </a:ext>
            </a:extLst>
          </p:cNvPr>
          <p:cNvSpPr/>
          <p:nvPr/>
        </p:nvSpPr>
        <p:spPr>
          <a:xfrm>
            <a:off x="11139243" y="2049964"/>
            <a:ext cx="911743" cy="399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未実装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EB33A74-AFF6-7E45-9248-CD563D6D7587}"/>
              </a:ext>
            </a:extLst>
          </p:cNvPr>
          <p:cNvSpPr/>
          <p:nvPr/>
        </p:nvSpPr>
        <p:spPr>
          <a:xfrm>
            <a:off x="3277497" y="4261047"/>
            <a:ext cx="911743" cy="399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未実装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7E4D3F6-304D-C946-847B-F0A4C2D734BA}"/>
              </a:ext>
            </a:extLst>
          </p:cNvPr>
          <p:cNvSpPr/>
          <p:nvPr/>
        </p:nvSpPr>
        <p:spPr>
          <a:xfrm>
            <a:off x="3943182" y="1671864"/>
            <a:ext cx="911743" cy="399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未実装</a:t>
            </a:r>
          </a:p>
        </p:txBody>
      </p:sp>
    </p:spTree>
    <p:extLst>
      <p:ext uri="{BB962C8B-B14F-4D97-AF65-F5344CB8AC3E}">
        <p14:creationId xmlns:p14="http://schemas.microsoft.com/office/powerpoint/2010/main" val="191704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47359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ja-JP" altLang="en-US"/>
              <a:t>管理画面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0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4670381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614305"/>
            <a:ext cx="4524816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134851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編集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6358"/>
              </p:ext>
            </p:extLst>
          </p:nvPr>
        </p:nvGraphicFramePr>
        <p:xfrm>
          <a:off x="622413" y="849140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2156609" y="317584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2267110" y="6366064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 O 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221482" y="599027"/>
            <a:ext cx="4828067" cy="2830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573359" y="122497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45160" y="1682503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58641"/>
              </p:ext>
            </p:extLst>
          </p:nvPr>
        </p:nvGraphicFramePr>
        <p:xfrm>
          <a:off x="6230306" y="788578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116771" y="3137572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顧客画面へ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10178980" y="3107853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10697186" y="4288644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9960530" y="3571970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855638" y="1711725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24558"/>
              </p:ext>
            </p:extLst>
          </p:nvPr>
        </p:nvGraphicFramePr>
        <p:xfrm>
          <a:off x="524041" y="1992484"/>
          <a:ext cx="4243905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966912" y="482031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FF8F8F15-0680-AD4C-87F4-14F580BB5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9043"/>
              </p:ext>
            </p:extLst>
          </p:nvPr>
        </p:nvGraphicFramePr>
        <p:xfrm>
          <a:off x="5656201" y="1971991"/>
          <a:ext cx="426004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</a:t>
                      </a:r>
                      <a:r>
                        <a:rPr kumimoji="1" lang="ja-JP" altLang="en-US" sz="1050"/>
                        <a:t>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EE031559-2598-2747-B180-D506378D1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46890"/>
              </p:ext>
            </p:extLst>
          </p:nvPr>
        </p:nvGraphicFramePr>
        <p:xfrm>
          <a:off x="611599" y="5094687"/>
          <a:ext cx="426004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4B410A-55E7-4C43-85F7-A9A45398E178}"/>
              </a:ext>
            </a:extLst>
          </p:cNvPr>
          <p:cNvSpPr/>
          <p:nvPr/>
        </p:nvSpPr>
        <p:spPr>
          <a:xfrm>
            <a:off x="5171301" y="3927829"/>
            <a:ext cx="4828067" cy="2830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EF48F98F-2FDC-9942-8208-496F414759E4}"/>
              </a:ext>
            </a:extLst>
          </p:cNvPr>
          <p:cNvSpPr/>
          <p:nvPr/>
        </p:nvSpPr>
        <p:spPr>
          <a:xfrm>
            <a:off x="8523178" y="455377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93B57A11-C15F-1440-A3DB-5FABDED47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54970"/>
              </p:ext>
            </p:extLst>
          </p:nvPr>
        </p:nvGraphicFramePr>
        <p:xfrm>
          <a:off x="6180125" y="4117380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在庫増加数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追加日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7D378F-0A3F-934D-A41E-16C3120F195B}"/>
              </a:ext>
            </a:extLst>
          </p:cNvPr>
          <p:cNvSpPr txBox="1"/>
          <p:nvPr/>
        </p:nvSpPr>
        <p:spPr>
          <a:xfrm>
            <a:off x="7066589" y="6466374"/>
            <a:ext cx="12769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1A05107-700E-9646-BF79-E2E08A4C74C6}"/>
              </a:ext>
            </a:extLst>
          </p:cNvPr>
          <p:cNvSpPr/>
          <p:nvPr/>
        </p:nvSpPr>
        <p:spPr>
          <a:xfrm>
            <a:off x="10205451" y="599027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729DA165-EC48-3240-9124-DA482AF30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76491"/>
              </p:ext>
            </p:extLst>
          </p:nvPr>
        </p:nvGraphicFramePr>
        <p:xfrm>
          <a:off x="10363029" y="1167852"/>
          <a:ext cx="1638104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052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819052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21533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管理者名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2C6B5442-F13D-DE45-AB25-0410B42FF377}"/>
              </a:ext>
            </a:extLst>
          </p:cNvPr>
          <p:cNvSpPr/>
          <p:nvPr/>
        </p:nvSpPr>
        <p:spPr>
          <a:xfrm>
            <a:off x="10747370" y="1742157"/>
            <a:ext cx="869421" cy="3430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ログイン</a:t>
            </a:r>
          </a:p>
        </p:txBody>
      </p:sp>
      <p:sp>
        <p:nvSpPr>
          <p:cNvPr id="36" name="角丸四角形吹き出し 35">
            <a:extLst>
              <a:ext uri="{FF2B5EF4-FFF2-40B4-BE49-F238E27FC236}">
                <a16:creationId xmlns:a16="http://schemas.microsoft.com/office/drawing/2014/main" id="{CC62493C-663F-5349-9BE2-BF60F9959D55}"/>
              </a:ext>
            </a:extLst>
          </p:cNvPr>
          <p:cNvSpPr/>
          <p:nvPr/>
        </p:nvSpPr>
        <p:spPr>
          <a:xfrm>
            <a:off x="10363029" y="2033734"/>
            <a:ext cx="1498397" cy="635756"/>
          </a:xfrm>
          <a:prstGeom prst="wedgeRoundRectCallout">
            <a:avLst>
              <a:gd name="adj1" fmla="val 14564"/>
              <a:gd name="adj2" fmla="val -15314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ログイン機能</a:t>
            </a:r>
            <a:endParaRPr kumimoji="1" lang="en-US" altLang="ja-JP" sz="1050" dirty="0"/>
          </a:p>
        </p:txBody>
      </p:sp>
      <p:sp>
        <p:nvSpPr>
          <p:cNvPr id="38" name="角丸四角形吹き出し 37">
            <a:extLst>
              <a:ext uri="{FF2B5EF4-FFF2-40B4-BE49-F238E27FC236}">
                <a16:creationId xmlns:a16="http://schemas.microsoft.com/office/drawing/2014/main" id="{AC71EB1C-57E8-A347-8B60-8E9AFF8A2F26}"/>
              </a:ext>
            </a:extLst>
          </p:cNvPr>
          <p:cNvSpPr/>
          <p:nvPr/>
        </p:nvSpPr>
        <p:spPr>
          <a:xfrm>
            <a:off x="8343566" y="4219612"/>
            <a:ext cx="1453578" cy="457869"/>
          </a:xfrm>
          <a:prstGeom prst="wedgeRoundRectCallout">
            <a:avLst>
              <a:gd name="adj1" fmla="val -76102"/>
              <a:gd name="adj2" fmla="val 981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とりあえず追加のみ</a:t>
            </a:r>
            <a:endParaRPr kumimoji="1" lang="en-US" altLang="ja-JP" sz="1050" dirty="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D5E0BC8C-8EB9-2F47-9D34-2DC18FC39C63}"/>
              </a:ext>
            </a:extLst>
          </p:cNvPr>
          <p:cNvSpPr/>
          <p:nvPr/>
        </p:nvSpPr>
        <p:spPr>
          <a:xfrm>
            <a:off x="5371919" y="739442"/>
            <a:ext cx="512387" cy="538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187E586-B6AE-5948-80B8-CCD7540DAAC2}"/>
              </a:ext>
            </a:extLst>
          </p:cNvPr>
          <p:cNvCxnSpPr>
            <a:cxnSpLocks/>
          </p:cNvCxnSpPr>
          <p:nvPr/>
        </p:nvCxnSpPr>
        <p:spPr>
          <a:xfrm>
            <a:off x="5469070" y="886333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2D681BD-F856-8642-BCF2-F3BA081BF293}"/>
              </a:ext>
            </a:extLst>
          </p:cNvPr>
          <p:cNvCxnSpPr>
            <a:cxnSpLocks/>
          </p:cNvCxnSpPr>
          <p:nvPr/>
        </p:nvCxnSpPr>
        <p:spPr>
          <a:xfrm>
            <a:off x="5469070" y="980509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082EF47-7D10-0D45-B53A-CA173167D87C}"/>
              </a:ext>
            </a:extLst>
          </p:cNvPr>
          <p:cNvCxnSpPr>
            <a:cxnSpLocks/>
          </p:cNvCxnSpPr>
          <p:nvPr/>
        </p:nvCxnSpPr>
        <p:spPr>
          <a:xfrm>
            <a:off x="5469070" y="1087997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角丸四角形吹き出し 46">
            <a:extLst>
              <a:ext uri="{FF2B5EF4-FFF2-40B4-BE49-F238E27FC236}">
                <a16:creationId xmlns:a16="http://schemas.microsoft.com/office/drawing/2014/main" id="{997E83B9-237C-9D4D-9D3D-645F8204BE3F}"/>
              </a:ext>
            </a:extLst>
          </p:cNvPr>
          <p:cNvSpPr/>
          <p:nvPr/>
        </p:nvSpPr>
        <p:spPr>
          <a:xfrm>
            <a:off x="4907002" y="1731974"/>
            <a:ext cx="1887977" cy="457869"/>
          </a:xfrm>
          <a:prstGeom prst="wedgeRoundRectCallout">
            <a:avLst>
              <a:gd name="adj1" fmla="val -15326"/>
              <a:gd name="adj2" fmla="val -161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今操作している商品と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別のものが見れるよう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移動するボタン</a:t>
            </a:r>
            <a:endParaRPr kumimoji="1" lang="en-US" altLang="ja-JP" sz="1050" dirty="0"/>
          </a:p>
        </p:txBody>
      </p:sp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A5EBA715-CFA2-DF42-8E07-01A92699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75718"/>
              </p:ext>
            </p:extLst>
          </p:nvPr>
        </p:nvGraphicFramePr>
        <p:xfrm>
          <a:off x="6466669" y="5089020"/>
          <a:ext cx="2410708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77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361167776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増減値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増減日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67" name="角丸四角形吹き出し 66">
            <a:extLst>
              <a:ext uri="{FF2B5EF4-FFF2-40B4-BE49-F238E27FC236}">
                <a16:creationId xmlns:a16="http://schemas.microsoft.com/office/drawing/2014/main" id="{CE0CBF45-A3EF-FC41-AE37-53237E9ACCDA}"/>
              </a:ext>
            </a:extLst>
          </p:cNvPr>
          <p:cNvSpPr/>
          <p:nvPr/>
        </p:nvSpPr>
        <p:spPr>
          <a:xfrm>
            <a:off x="5926033" y="4965712"/>
            <a:ext cx="1693932" cy="309964"/>
          </a:xfrm>
          <a:prstGeom prst="wedgeRoundRectCallout">
            <a:avLst>
              <a:gd name="adj1" fmla="val -9093"/>
              <a:gd name="adj2" fmla="val -8718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増減一覧</a:t>
            </a:r>
            <a:endParaRPr kumimoji="1" lang="en-US" altLang="ja-JP" sz="105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C788612-DE44-FC43-BEB0-62191B0564A9}"/>
              </a:ext>
            </a:extLst>
          </p:cNvPr>
          <p:cNvSpPr txBox="1"/>
          <p:nvPr/>
        </p:nvSpPr>
        <p:spPr>
          <a:xfrm>
            <a:off x="9999695" y="309540"/>
            <a:ext cx="158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ログインページ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7319E6E-4C1F-DA47-99E2-138C873D1D41}"/>
              </a:ext>
            </a:extLst>
          </p:cNvPr>
          <p:cNvSpPr txBox="1"/>
          <p:nvPr/>
        </p:nvSpPr>
        <p:spPr>
          <a:xfrm>
            <a:off x="10021600" y="2861178"/>
            <a:ext cx="15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エラーページ</a:t>
            </a:r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B3D79BA-C398-CB4F-BDB6-DD9E078E8143}"/>
              </a:ext>
            </a:extLst>
          </p:cNvPr>
          <p:cNvSpPr txBox="1"/>
          <p:nvPr/>
        </p:nvSpPr>
        <p:spPr>
          <a:xfrm>
            <a:off x="4937760" y="273159"/>
            <a:ext cx="158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管理</a:t>
            </a:r>
            <a:r>
              <a:rPr lang="en-US" altLang="ja-JP" dirty="0"/>
              <a:t>TOP</a:t>
            </a:r>
            <a:r>
              <a:rPr lang="ja-JP" altLang="en-US"/>
              <a:t>ページ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0F91813-D9D6-5240-A3D4-91386CD8AA8A}"/>
              </a:ext>
            </a:extLst>
          </p:cNvPr>
          <p:cNvSpPr txBox="1"/>
          <p:nvPr/>
        </p:nvSpPr>
        <p:spPr>
          <a:xfrm>
            <a:off x="386203" y="313025"/>
            <a:ext cx="158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基本情報編集ページ</a:t>
            </a:r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54DCBC-78A1-774A-A56A-D513D7B4B4ED}"/>
              </a:ext>
            </a:extLst>
          </p:cNvPr>
          <p:cNvSpPr txBox="1"/>
          <p:nvPr/>
        </p:nvSpPr>
        <p:spPr>
          <a:xfrm>
            <a:off x="432352" y="3581251"/>
            <a:ext cx="15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色編集ページ</a:t>
            </a:r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EF7560-D54F-9049-A9A1-EAE1CC8F42A5}"/>
              </a:ext>
            </a:extLst>
          </p:cNvPr>
          <p:cNvSpPr txBox="1"/>
          <p:nvPr/>
        </p:nvSpPr>
        <p:spPr>
          <a:xfrm>
            <a:off x="4907002" y="3690849"/>
            <a:ext cx="215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在庫編集ページ</a:t>
            </a:r>
            <a:endParaRPr kumimoji="1" lang="ja-JP" altLang="en-US"/>
          </a:p>
        </p:txBody>
      </p:sp>
      <p:sp>
        <p:nvSpPr>
          <p:cNvPr id="64" name="角丸四角形吹き出し 63">
            <a:extLst>
              <a:ext uri="{FF2B5EF4-FFF2-40B4-BE49-F238E27FC236}">
                <a16:creationId xmlns:a16="http://schemas.microsoft.com/office/drawing/2014/main" id="{18544BF1-69D8-3D49-B0B1-828DAA9CAD19}"/>
              </a:ext>
            </a:extLst>
          </p:cNvPr>
          <p:cNvSpPr/>
          <p:nvPr/>
        </p:nvSpPr>
        <p:spPr>
          <a:xfrm>
            <a:off x="695396" y="2960302"/>
            <a:ext cx="1585054" cy="377818"/>
          </a:xfrm>
          <a:prstGeom prst="wedgeRoundRectCallout">
            <a:avLst>
              <a:gd name="adj1" fmla="val -15326"/>
              <a:gd name="adj2" fmla="val -161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商品名でソート</a:t>
            </a:r>
            <a:endParaRPr kumimoji="1" lang="en-US" altLang="ja-JP" sz="105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367ED70-E66C-4A48-91EA-DB36D83C827A}"/>
              </a:ext>
            </a:extLst>
          </p:cNvPr>
          <p:cNvSpPr/>
          <p:nvPr/>
        </p:nvSpPr>
        <p:spPr>
          <a:xfrm>
            <a:off x="10011437" y="1825059"/>
            <a:ext cx="911743" cy="399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未実装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476BB8A-8566-C14A-8D76-B65AAEBC7540}"/>
              </a:ext>
            </a:extLst>
          </p:cNvPr>
          <p:cNvSpPr/>
          <p:nvPr/>
        </p:nvSpPr>
        <p:spPr>
          <a:xfrm>
            <a:off x="10128406" y="5200994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EC27033-97D0-3949-A5FB-E99555AD6A83}"/>
              </a:ext>
            </a:extLst>
          </p:cNvPr>
          <p:cNvSpPr txBox="1"/>
          <p:nvPr/>
        </p:nvSpPr>
        <p:spPr>
          <a:xfrm>
            <a:off x="10646612" y="638178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38147D8-05E7-EA4A-BCBE-E93DA17E512D}"/>
              </a:ext>
            </a:extLst>
          </p:cNvPr>
          <p:cNvSpPr txBox="1"/>
          <p:nvPr/>
        </p:nvSpPr>
        <p:spPr>
          <a:xfrm>
            <a:off x="9971026" y="4954319"/>
            <a:ext cx="23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色・カテゴリページ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BB694D89-7100-B849-94DA-9F73E58D8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25861"/>
              </p:ext>
            </p:extLst>
          </p:nvPr>
        </p:nvGraphicFramePr>
        <p:xfrm>
          <a:off x="10413702" y="5615102"/>
          <a:ext cx="1397050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2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69852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42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1" y="157655"/>
            <a:ext cx="9144000" cy="111360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5400"/>
              <a:t>今回の研修を通して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7F8D5E-5FB6-9149-A2AC-53D478690465}"/>
              </a:ext>
            </a:extLst>
          </p:cNvPr>
          <p:cNvSpPr txBox="1"/>
          <p:nvPr/>
        </p:nvSpPr>
        <p:spPr>
          <a:xfrm>
            <a:off x="1448972" y="1674056"/>
            <a:ext cx="10466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+mj-lt"/>
              </a:rPr>
              <a:t>・はじめてのことが多く色々と学べた</a:t>
            </a:r>
            <a:endParaRPr kumimoji="1" lang="en-US" altLang="ja-JP" sz="2800" dirty="0">
              <a:latin typeface="+mj-lt"/>
            </a:endParaRPr>
          </a:p>
          <a:p>
            <a:r>
              <a:rPr kumimoji="1" lang="ja-JP" altLang="en-US" sz="2800">
                <a:latin typeface="+mj-lt"/>
              </a:rPr>
              <a:t>・</a:t>
            </a:r>
            <a:r>
              <a:rPr kumimoji="1" lang="en-US" altLang="ja-JP" sz="2800" dirty="0">
                <a:latin typeface="+mj-lt"/>
              </a:rPr>
              <a:t>web</a:t>
            </a:r>
            <a:r>
              <a:rPr kumimoji="1" lang="ja-JP" altLang="en-US" sz="2800">
                <a:latin typeface="+mj-lt"/>
              </a:rPr>
              <a:t>サイト一つのために多くの技術が必要と分かった</a:t>
            </a:r>
            <a:endParaRPr kumimoji="1" lang="en-US" altLang="ja-JP" sz="2800" dirty="0">
              <a:latin typeface="+mj-lt"/>
            </a:endParaRPr>
          </a:p>
          <a:p>
            <a:endParaRPr kumimoji="1" lang="en-US" altLang="ja-JP" sz="2800" dirty="0">
              <a:latin typeface="+mj-lt"/>
            </a:endParaRPr>
          </a:p>
          <a:p>
            <a:r>
              <a:rPr kumimoji="1" lang="ja-JP" altLang="en-US" sz="2800">
                <a:latin typeface="+mj-lt"/>
              </a:rPr>
              <a:t>・</a:t>
            </a:r>
            <a:r>
              <a:rPr kumimoji="1" lang="en-US" altLang="ja-JP" sz="2800" dirty="0">
                <a:latin typeface="+mj-lt"/>
              </a:rPr>
              <a:t>JS</a:t>
            </a:r>
            <a:r>
              <a:rPr kumimoji="1" lang="ja-JP" altLang="en-US" sz="2800">
                <a:latin typeface="+mj-lt"/>
              </a:rPr>
              <a:t>と</a:t>
            </a:r>
            <a:r>
              <a:rPr kumimoji="1" lang="en-US" altLang="ja-JP" sz="2800" dirty="0">
                <a:latin typeface="+mj-lt"/>
              </a:rPr>
              <a:t>CSS</a:t>
            </a:r>
            <a:r>
              <a:rPr kumimoji="1" lang="ja-JP" altLang="en-US" sz="2800">
                <a:latin typeface="+mj-lt"/>
              </a:rPr>
              <a:t>はもっと学びたかった</a:t>
            </a:r>
            <a:endParaRPr kumimoji="1" lang="en-US" altLang="ja-JP" sz="2800" dirty="0">
              <a:latin typeface="+mj-lt"/>
            </a:endParaRPr>
          </a:p>
          <a:p>
            <a:r>
              <a:rPr kumimoji="1" lang="ja-JP" altLang="en-US" sz="2800">
                <a:latin typeface="+mj-lt"/>
              </a:rPr>
              <a:t>・どれもまだ知らないことも多く、継続して学んで行きたい</a:t>
            </a:r>
            <a:endParaRPr kumimoji="1" lang="en-US" altLang="ja-JP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006922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{DBDE2E8B-09E1-3F40-8BF4-48594BDD7DE8}tf10001069</Template>
  <TotalTime>942</TotalTime>
  <Words>502</Words>
  <Application>Microsoft Macintosh PowerPoint</Application>
  <PresentationFormat>ワイド画面</PresentationFormat>
  <Paragraphs>191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Century Gothic</vt:lpstr>
      <vt:lpstr>Wingdings 3</vt:lpstr>
      <vt:lpstr>ウィスプ</vt:lpstr>
      <vt:lpstr>前提条件　ー作成するシステムー</vt:lpstr>
      <vt:lpstr>前提条件　ー依頼企業ー</vt:lpstr>
      <vt:lpstr>機能要件</vt:lpstr>
      <vt:lpstr>画面設計 顧客が見れる画面</vt:lpstr>
      <vt:lpstr>PowerPoint プレゼンテーション</vt:lpstr>
      <vt:lpstr>管理画面</vt:lpstr>
      <vt:lpstr>PowerPoint プレゼンテーション</vt:lpstr>
      <vt:lpstr>今回の研修を通して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アルファポリス 株式会社</dc:creator>
  <cp:lastModifiedBy>アルファポリス 株式会社</cp:lastModifiedBy>
  <cp:revision>39</cp:revision>
  <dcterms:created xsi:type="dcterms:W3CDTF">2020-04-30T02:03:22Z</dcterms:created>
  <dcterms:modified xsi:type="dcterms:W3CDTF">2020-05-14T10:05:51Z</dcterms:modified>
</cp:coreProperties>
</file>