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JetBrains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etBrainsMono-regular.fntdata"/><Relationship Id="rId11" Type="http://schemas.openxmlformats.org/officeDocument/2006/relationships/slide" Target="slides/slide6.xml"/><Relationship Id="rId22" Type="http://schemas.openxmlformats.org/officeDocument/2006/relationships/font" Target="fonts/JetBrainsMono-italic.fntdata"/><Relationship Id="rId10" Type="http://schemas.openxmlformats.org/officeDocument/2006/relationships/slide" Target="slides/slide5.xml"/><Relationship Id="rId21" Type="http://schemas.openxmlformats.org/officeDocument/2006/relationships/font" Target="fonts/JetBrains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JetBrains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f63dae90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f63dae90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f63dae90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f63dae90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f63dae90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f63dae90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f63dae90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f63dae90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f63dae9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f63dae9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99534a45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99534a45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9b9797a9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9b9797a9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9c9ed9b1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9c9ed9b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99534a4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99534a4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9c9ed9b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9c9ed9b1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f63dae9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f63dae9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f63dae9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f63dae9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f63dae9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f63dae9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0"/>
            <a:ext cx="9144000" cy="51435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p:nvPr/>
        </p:nvSpPr>
        <p:spPr>
          <a:xfrm>
            <a:off x="0" y="0"/>
            <a:ext cx="9144000" cy="51435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57" name="Google Shape;57;p13"/>
          <p:cNvSpPr txBox="1"/>
          <p:nvPr/>
        </p:nvSpPr>
        <p:spPr>
          <a:xfrm>
            <a:off x="0" y="1691975"/>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500">
                <a:solidFill>
                  <a:srgbClr val="E9E9E9"/>
                </a:solidFill>
                <a:latin typeface="JetBrains Mono"/>
                <a:ea typeface="JetBrains Mono"/>
                <a:cs typeface="JetBrains Mono"/>
                <a:sym typeface="JetBrains Mono"/>
              </a:rPr>
              <a:t>Classes, OOP</a:t>
            </a:r>
            <a:endParaRPr sz="3500">
              <a:solidFill>
                <a:srgbClr val="E9E9E9"/>
              </a:solidFill>
              <a:latin typeface="JetBrains Mono"/>
              <a:ea typeface="JetBrains Mono"/>
              <a:cs typeface="JetBrains Mono"/>
              <a:sym typeface="JetBrain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685225" y="3273150"/>
            <a:ext cx="728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Every Class needs to have a Constructor, is a special function in a class that creates the object itself.</a:t>
            </a:r>
            <a:endParaRPr>
              <a:solidFill>
                <a:schemeClr val="dk1"/>
              </a:solidFill>
            </a:endParaRPr>
          </a:p>
        </p:txBody>
      </p:sp>
      <p:sp>
        <p:nvSpPr>
          <p:cNvPr id="129" name="Google Shape;129;p22"/>
          <p:cNvSpPr txBox="1"/>
          <p:nvPr/>
        </p:nvSpPr>
        <p:spPr>
          <a:xfrm>
            <a:off x="685225" y="3936650"/>
            <a:ext cx="728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latin typeface="JetBrains Mono"/>
                <a:ea typeface="JetBrains Mono"/>
                <a:cs typeface="JetBrains Mono"/>
                <a:sym typeface="JetBrains Mono"/>
              </a:rPr>
              <a:t>t</a:t>
            </a:r>
            <a:r>
              <a:rPr lang="en">
                <a:solidFill>
                  <a:srgbClr val="4A86E8"/>
                </a:solidFill>
                <a:latin typeface="JetBrains Mono"/>
                <a:ea typeface="JetBrains Mono"/>
                <a:cs typeface="JetBrains Mono"/>
                <a:sym typeface="JetBrains Mono"/>
              </a:rPr>
              <a:t>his</a:t>
            </a:r>
            <a:r>
              <a:rPr lang="en">
                <a:solidFill>
                  <a:schemeClr val="lt1"/>
                </a:solidFill>
                <a:latin typeface="JetBrains Mono"/>
                <a:ea typeface="JetBrains Mono"/>
                <a:cs typeface="JetBrains Mono"/>
                <a:sym typeface="JetBrains Mono"/>
              </a:rPr>
              <a:t>,</a:t>
            </a:r>
            <a:r>
              <a:rPr lang="en">
                <a:solidFill>
                  <a:schemeClr val="accent5"/>
                </a:solidFill>
                <a:latin typeface="JetBrains Mono"/>
                <a:ea typeface="JetBrains Mono"/>
                <a:cs typeface="JetBrains Mono"/>
                <a:sym typeface="JetBrains Mono"/>
              </a:rPr>
              <a:t> </a:t>
            </a:r>
            <a:r>
              <a:rPr lang="en">
                <a:solidFill>
                  <a:srgbClr val="E9E9E9"/>
                </a:solidFill>
                <a:latin typeface="JetBrains Mono"/>
                <a:ea typeface="JetBrains Mono"/>
                <a:cs typeface="JetBrains Mono"/>
                <a:sym typeface="JetBrains Mono"/>
              </a:rPr>
              <a:t>is used to refer the </a:t>
            </a:r>
            <a:r>
              <a:rPr lang="en">
                <a:solidFill>
                  <a:srgbClr val="E9E9E9"/>
                </a:solidFill>
                <a:latin typeface="JetBrains Mono"/>
                <a:ea typeface="JetBrains Mono"/>
                <a:cs typeface="JetBrains Mono"/>
                <a:sym typeface="JetBrains Mono"/>
              </a:rPr>
              <a:t>variables</a:t>
            </a:r>
            <a:r>
              <a:rPr lang="en">
                <a:solidFill>
                  <a:srgbClr val="E9E9E9"/>
                </a:solidFill>
                <a:latin typeface="JetBrains Mono"/>
                <a:ea typeface="JetBrains Mono"/>
                <a:cs typeface="JetBrains Mono"/>
                <a:sym typeface="JetBrains Mono"/>
              </a:rPr>
              <a:t> of the class instead of the ones in the function.</a:t>
            </a:r>
            <a:endParaRPr>
              <a:solidFill>
                <a:srgbClr val="E9E9E9"/>
              </a:solidFill>
            </a:endParaRPr>
          </a:p>
        </p:txBody>
      </p:sp>
      <p:pic>
        <p:nvPicPr>
          <p:cNvPr id="130" name="Google Shape;130;p22"/>
          <p:cNvPicPr preferRelativeResize="0"/>
          <p:nvPr/>
        </p:nvPicPr>
        <p:blipFill>
          <a:blip r:embed="rId3">
            <a:alphaModFix/>
          </a:blip>
          <a:stretch>
            <a:fillRect/>
          </a:stretch>
        </p:blipFill>
        <p:spPr>
          <a:xfrm>
            <a:off x="685225" y="671774"/>
            <a:ext cx="6840075" cy="2451875"/>
          </a:xfrm>
          <a:prstGeom prst="rect">
            <a:avLst/>
          </a:prstGeom>
          <a:noFill/>
          <a:ln>
            <a:noFill/>
          </a:ln>
        </p:spPr>
      </p:pic>
      <p:sp>
        <p:nvSpPr>
          <p:cNvPr id="131" name="Google Shape;131;p22"/>
          <p:cNvSpPr txBox="1"/>
          <p:nvPr/>
        </p:nvSpPr>
        <p:spPr>
          <a:xfrm>
            <a:off x="752700" y="1220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E9E9E9"/>
                </a:solidFill>
                <a:latin typeface="JetBrains Mono"/>
                <a:ea typeface="JetBrains Mono"/>
                <a:cs typeface="JetBrains Mono"/>
                <a:sym typeface="JetBrains Mono"/>
              </a:rPr>
              <a:t>Constructor</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nvSpPr>
        <p:spPr>
          <a:xfrm>
            <a:off x="6089700" y="360975"/>
            <a:ext cx="1537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E9E9E9"/>
                </a:solidFill>
                <a:latin typeface="JetBrains Mono"/>
                <a:ea typeface="JetBrains Mono"/>
                <a:cs typeface="JetBrains Mono"/>
                <a:sym typeface="JetBrains Mono"/>
              </a:rPr>
              <a:t>Methods</a:t>
            </a:r>
            <a:endParaRPr sz="2200">
              <a:solidFill>
                <a:schemeClr val="dk1"/>
              </a:solidFill>
            </a:endParaRPr>
          </a:p>
        </p:txBody>
      </p:sp>
      <p:pic>
        <p:nvPicPr>
          <p:cNvPr id="137" name="Google Shape;137;p23"/>
          <p:cNvPicPr preferRelativeResize="0"/>
          <p:nvPr/>
        </p:nvPicPr>
        <p:blipFill>
          <a:blip r:embed="rId3">
            <a:alphaModFix/>
          </a:blip>
          <a:stretch>
            <a:fillRect/>
          </a:stretch>
        </p:blipFill>
        <p:spPr>
          <a:xfrm>
            <a:off x="108900" y="206775"/>
            <a:ext cx="5639150" cy="4016775"/>
          </a:xfrm>
          <a:prstGeom prst="rect">
            <a:avLst/>
          </a:prstGeom>
          <a:noFill/>
          <a:ln>
            <a:noFill/>
          </a:ln>
        </p:spPr>
      </p:pic>
      <p:sp>
        <p:nvSpPr>
          <p:cNvPr id="138" name="Google Shape;138;p23"/>
          <p:cNvSpPr txBox="1"/>
          <p:nvPr/>
        </p:nvSpPr>
        <p:spPr>
          <a:xfrm>
            <a:off x="6144225" y="959225"/>
            <a:ext cx="2233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E9E9E9"/>
                </a:solidFill>
                <a:latin typeface="JetBrains Mono"/>
                <a:ea typeface="JetBrains Mono"/>
                <a:cs typeface="JetBrains Mono"/>
                <a:sym typeface="JetBrains Mono"/>
              </a:rPr>
              <a:t>We are gonna make three methods for our class.</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304475" y="337075"/>
            <a:ext cx="67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Now we are gonna make another class, our Main class.</a:t>
            </a:r>
            <a:endParaRPr/>
          </a:p>
        </p:txBody>
      </p:sp>
      <p:sp>
        <p:nvSpPr>
          <p:cNvPr id="144" name="Google Shape;144;p24"/>
          <p:cNvSpPr txBox="1"/>
          <p:nvPr/>
        </p:nvSpPr>
        <p:spPr>
          <a:xfrm>
            <a:off x="391625" y="867775"/>
            <a:ext cx="67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The main class is where the program begins running, it is the starting point of a program.</a:t>
            </a:r>
            <a:endParaRPr/>
          </a:p>
        </p:txBody>
      </p:sp>
      <p:pic>
        <p:nvPicPr>
          <p:cNvPr id="145" name="Google Shape;145;p24"/>
          <p:cNvPicPr preferRelativeResize="0"/>
          <p:nvPr/>
        </p:nvPicPr>
        <p:blipFill>
          <a:blip r:embed="rId3">
            <a:alphaModFix/>
          </a:blip>
          <a:stretch>
            <a:fillRect/>
          </a:stretch>
        </p:blipFill>
        <p:spPr>
          <a:xfrm>
            <a:off x="891850" y="2016375"/>
            <a:ext cx="6649000" cy="2228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nvSpPr>
        <p:spPr>
          <a:xfrm>
            <a:off x="750475" y="3131750"/>
            <a:ext cx="67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Lets create a circle using only default values</a:t>
            </a:r>
            <a:endParaRPr/>
          </a:p>
        </p:txBody>
      </p:sp>
      <p:pic>
        <p:nvPicPr>
          <p:cNvPr id="151" name="Google Shape;151;p25"/>
          <p:cNvPicPr preferRelativeResize="0"/>
          <p:nvPr/>
        </p:nvPicPr>
        <p:blipFill>
          <a:blip r:embed="rId3">
            <a:alphaModFix/>
          </a:blip>
          <a:stretch>
            <a:fillRect/>
          </a:stretch>
        </p:blipFill>
        <p:spPr>
          <a:xfrm>
            <a:off x="553900" y="1591975"/>
            <a:ext cx="8036200" cy="126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6"/>
          <p:cNvPicPr preferRelativeResize="0"/>
          <p:nvPr/>
        </p:nvPicPr>
        <p:blipFill rotWithShape="1">
          <a:blip r:embed="rId3">
            <a:alphaModFix/>
          </a:blip>
          <a:srcRect b="0" l="1661" r="0" t="0"/>
          <a:stretch/>
        </p:blipFill>
        <p:spPr>
          <a:xfrm>
            <a:off x="359575" y="641725"/>
            <a:ext cx="8424840" cy="2147500"/>
          </a:xfrm>
          <a:prstGeom prst="rect">
            <a:avLst/>
          </a:prstGeom>
          <a:noFill/>
          <a:ln>
            <a:noFill/>
          </a:ln>
        </p:spPr>
      </p:pic>
      <p:sp>
        <p:nvSpPr>
          <p:cNvPr id="157" name="Google Shape;157;p26"/>
          <p:cNvSpPr txBox="1"/>
          <p:nvPr/>
        </p:nvSpPr>
        <p:spPr>
          <a:xfrm>
            <a:off x="576475" y="3153500"/>
            <a:ext cx="67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Now lets create another circle using our own specifications.</a:t>
            </a:r>
            <a:endParaRPr/>
          </a:p>
        </p:txBody>
      </p:sp>
      <p:sp>
        <p:nvSpPr>
          <p:cNvPr id="158" name="Google Shape;158;p26"/>
          <p:cNvSpPr txBox="1"/>
          <p:nvPr/>
        </p:nvSpPr>
        <p:spPr>
          <a:xfrm>
            <a:off x="641875" y="3675625"/>
            <a:ext cx="67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The cool thing is that when can have various instances of the same object with </a:t>
            </a:r>
            <a:r>
              <a:rPr lang="en">
                <a:solidFill>
                  <a:srgbClr val="E9E9E9"/>
                </a:solidFill>
                <a:latin typeface="JetBrains Mono"/>
                <a:ea typeface="JetBrains Mono"/>
                <a:cs typeface="JetBrains Mono"/>
                <a:sym typeface="JetBrains Mono"/>
              </a:rPr>
              <a:t>different</a:t>
            </a:r>
            <a:r>
              <a:rPr lang="en">
                <a:solidFill>
                  <a:srgbClr val="E9E9E9"/>
                </a:solidFill>
                <a:latin typeface="JetBrains Mono"/>
                <a:ea typeface="JetBrains Mono"/>
                <a:cs typeface="JetBrains Mono"/>
                <a:sym typeface="JetBrains Mono"/>
              </a:rPr>
              <a:t> </a:t>
            </a:r>
            <a:r>
              <a:rPr lang="en">
                <a:solidFill>
                  <a:srgbClr val="E9E9E9"/>
                </a:solidFill>
                <a:latin typeface="JetBrains Mono"/>
                <a:ea typeface="JetBrains Mono"/>
                <a:cs typeface="JetBrains Mono"/>
                <a:sym typeface="JetBrains Mono"/>
              </a:rPr>
              <a:t>attributes.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2500">
                <a:solidFill>
                  <a:srgbClr val="E9E9E9"/>
                </a:solidFill>
                <a:latin typeface="JetBrains Mono"/>
                <a:ea typeface="JetBrains Mono"/>
                <a:cs typeface="JetBrains Mono"/>
                <a:sym typeface="JetBrains Mono"/>
              </a:rPr>
              <a:t>O</a:t>
            </a:r>
            <a:r>
              <a:rPr lang="en" sz="1600">
                <a:solidFill>
                  <a:srgbClr val="E9E9E9"/>
                </a:solidFill>
                <a:latin typeface="JetBrains Mono"/>
                <a:ea typeface="JetBrains Mono"/>
                <a:cs typeface="JetBrains Mono"/>
                <a:sym typeface="JetBrains Mono"/>
              </a:rPr>
              <a:t>bject </a:t>
            </a:r>
            <a:r>
              <a:rPr lang="en" sz="2500">
                <a:solidFill>
                  <a:srgbClr val="E9E9E9"/>
                </a:solidFill>
                <a:latin typeface="JetBrains Mono"/>
                <a:ea typeface="JetBrains Mono"/>
                <a:cs typeface="JetBrains Mono"/>
                <a:sym typeface="JetBrains Mono"/>
              </a:rPr>
              <a:t>O</a:t>
            </a:r>
            <a:r>
              <a:rPr lang="en" sz="1600">
                <a:solidFill>
                  <a:srgbClr val="E9E9E9"/>
                </a:solidFill>
                <a:latin typeface="JetBrains Mono"/>
                <a:ea typeface="JetBrains Mono"/>
                <a:cs typeface="JetBrains Mono"/>
                <a:sym typeface="JetBrains Mono"/>
              </a:rPr>
              <a:t>riented </a:t>
            </a:r>
            <a:r>
              <a:rPr lang="en" sz="2500">
                <a:solidFill>
                  <a:srgbClr val="E9E9E9"/>
                </a:solidFill>
                <a:latin typeface="JetBrains Mono"/>
                <a:ea typeface="JetBrains Mono"/>
                <a:cs typeface="JetBrains Mono"/>
                <a:sym typeface="JetBrains Mono"/>
              </a:rPr>
              <a:t>P</a:t>
            </a:r>
            <a:r>
              <a:rPr lang="en" sz="1600">
                <a:solidFill>
                  <a:srgbClr val="E9E9E9"/>
                </a:solidFill>
                <a:latin typeface="JetBrains Mono"/>
                <a:ea typeface="JetBrains Mono"/>
                <a:cs typeface="JetBrains Mono"/>
                <a:sym typeface="JetBrains Mono"/>
              </a:rPr>
              <a:t>rogramming</a:t>
            </a:r>
            <a:endParaRPr sz="1600">
              <a:solidFill>
                <a:srgbClr val="E9E9E9"/>
              </a:solidFill>
              <a:latin typeface="JetBrains Mono"/>
              <a:ea typeface="JetBrains Mono"/>
              <a:cs typeface="JetBrains Mono"/>
              <a:sym typeface="JetBrains Mono"/>
            </a:endParaRPr>
          </a:p>
          <a:p>
            <a:pPr indent="457200" lvl="0" marL="0" rtl="0" algn="l">
              <a:spcBef>
                <a:spcPts val="0"/>
              </a:spcBef>
              <a:spcAft>
                <a:spcPts val="0"/>
              </a:spcAft>
              <a:buNone/>
            </a:pPr>
            <a:r>
              <a:t/>
            </a:r>
            <a:endParaRPr sz="2500">
              <a:solidFill>
                <a:srgbClr val="E9E9E9"/>
              </a:solidFill>
              <a:latin typeface="JetBrains Mono"/>
              <a:ea typeface="JetBrains Mono"/>
              <a:cs typeface="JetBrains Mono"/>
              <a:sym typeface="JetBrains Mono"/>
            </a:endParaRPr>
          </a:p>
        </p:txBody>
      </p:sp>
      <p:pic>
        <p:nvPicPr>
          <p:cNvPr id="63" name="Google Shape;63;p14"/>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64" name="Google Shape;64;p14"/>
          <p:cNvSpPr txBox="1"/>
          <p:nvPr/>
        </p:nvSpPr>
        <p:spPr>
          <a:xfrm>
            <a:off x="343600" y="1226375"/>
            <a:ext cx="6944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Everything is structured around the manipulation of objects</a:t>
            </a:r>
            <a:endParaRPr>
              <a:solidFill>
                <a:srgbClr val="E9E9E9"/>
              </a:solidFill>
              <a:latin typeface="JetBrains Mono"/>
              <a:ea typeface="JetBrains Mono"/>
              <a:cs typeface="JetBrains Mono"/>
              <a:sym typeface="JetBrains Mono"/>
            </a:endParaRPr>
          </a:p>
          <a:p>
            <a:pPr indent="0" lvl="0" marL="0" rtl="0" algn="l">
              <a:spcBef>
                <a:spcPts val="0"/>
              </a:spcBef>
              <a:spcAft>
                <a:spcPts val="0"/>
              </a:spcAft>
              <a:buNone/>
            </a:pPr>
            <a:r>
              <a:t/>
            </a:r>
            <a:endParaRPr>
              <a:solidFill>
                <a:srgbClr val="E9E9E9"/>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Classes are types and they are objects functions inside does objects are called methods..</a:t>
            </a:r>
            <a:endParaRPr>
              <a:solidFill>
                <a:srgbClr val="E9E9E9"/>
              </a:solidFill>
              <a:latin typeface="JetBrains Mono"/>
              <a:ea typeface="JetBrains Mono"/>
              <a:cs typeface="JetBrains Mono"/>
              <a:sym typeface="JetBrains Mono"/>
            </a:endParaRPr>
          </a:p>
        </p:txBody>
      </p:sp>
      <p:sp>
        <p:nvSpPr>
          <p:cNvPr id="65" name="Google Shape;65;p14"/>
          <p:cNvSpPr/>
          <p:nvPr/>
        </p:nvSpPr>
        <p:spPr>
          <a:xfrm>
            <a:off x="633275" y="2723025"/>
            <a:ext cx="4946400" cy="1941900"/>
          </a:xfrm>
          <a:prstGeom prst="ellipse">
            <a:avLst/>
          </a:prstGeom>
          <a:noFill/>
          <a:ln cap="flat" cmpd="sng" w="28575">
            <a:solidFill>
              <a:srgbClr val="E9E9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266550" y="3412575"/>
            <a:ext cx="1540800" cy="858300"/>
          </a:xfrm>
          <a:prstGeom prst="ellipse">
            <a:avLst/>
          </a:prstGeom>
          <a:noFill/>
          <a:ln cap="flat" cmpd="sng" w="28575">
            <a:solidFill>
              <a:srgbClr val="E9E9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3389100" y="3086525"/>
            <a:ext cx="1540800" cy="858300"/>
          </a:xfrm>
          <a:prstGeom prst="ellipse">
            <a:avLst/>
          </a:prstGeom>
          <a:noFill/>
          <a:ln cap="flat" cmpd="sng" w="28575">
            <a:solidFill>
              <a:srgbClr val="E9E9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2079175" y="2969000"/>
            <a:ext cx="11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Class</a:t>
            </a:r>
            <a:endParaRPr>
              <a:solidFill>
                <a:srgbClr val="E9E9E9"/>
              </a:solidFill>
              <a:latin typeface="JetBrains Mono"/>
              <a:ea typeface="JetBrains Mono"/>
              <a:cs typeface="JetBrains Mono"/>
              <a:sym typeface="JetBrains Mono"/>
            </a:endParaRPr>
          </a:p>
        </p:txBody>
      </p:sp>
      <p:sp>
        <p:nvSpPr>
          <p:cNvPr id="69" name="Google Shape;69;p14"/>
          <p:cNvSpPr txBox="1"/>
          <p:nvPr/>
        </p:nvSpPr>
        <p:spPr>
          <a:xfrm>
            <a:off x="3601800" y="3315575"/>
            <a:ext cx="11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methods</a:t>
            </a:r>
            <a:endParaRPr>
              <a:solidFill>
                <a:srgbClr val="E9E9E9"/>
              </a:solidFill>
              <a:latin typeface="JetBrains Mono"/>
              <a:ea typeface="JetBrains Mono"/>
              <a:cs typeface="JetBrains Mono"/>
              <a:sym typeface="JetBrains Mono"/>
            </a:endParaRPr>
          </a:p>
        </p:txBody>
      </p:sp>
      <p:sp>
        <p:nvSpPr>
          <p:cNvPr id="70" name="Google Shape;70;p14"/>
          <p:cNvSpPr txBox="1"/>
          <p:nvPr/>
        </p:nvSpPr>
        <p:spPr>
          <a:xfrm>
            <a:off x="1422400" y="3715775"/>
            <a:ext cx="149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Attributes</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Class</a:t>
            </a:r>
            <a:endParaRPr sz="2500">
              <a:solidFill>
                <a:srgbClr val="E9E9E9"/>
              </a:solidFill>
              <a:latin typeface="JetBrains Mono"/>
              <a:ea typeface="JetBrains Mono"/>
              <a:cs typeface="JetBrains Mono"/>
              <a:sym typeface="JetBrains Mono"/>
            </a:endParaRPr>
          </a:p>
        </p:txBody>
      </p:sp>
      <p:pic>
        <p:nvPicPr>
          <p:cNvPr id="76" name="Google Shape;76;p15"/>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77" name="Google Shape;77;p15"/>
          <p:cNvSpPr txBox="1"/>
          <p:nvPr/>
        </p:nvSpPr>
        <p:spPr>
          <a:xfrm>
            <a:off x="84850" y="1070100"/>
            <a:ext cx="87327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solidFill>
                  <a:srgbClr val="E9E9E9"/>
                </a:solidFill>
                <a:latin typeface="JetBrains Mono"/>
                <a:ea typeface="JetBrains Mono"/>
                <a:cs typeface="JetBrains Mono"/>
                <a:sym typeface="JetBrains Mono"/>
              </a:rPr>
              <a:t>Everything in java revolves around classes they are the way of making, changing, structuring things.</a:t>
            </a:r>
            <a:endParaRPr>
              <a:solidFill>
                <a:srgbClr val="E9E9E9"/>
              </a:solidFill>
              <a:latin typeface="JetBrains Mono"/>
              <a:ea typeface="JetBrains Mono"/>
              <a:cs typeface="JetBrains Mono"/>
              <a:sym typeface="JetBrains Mono"/>
            </a:endParaRPr>
          </a:p>
        </p:txBody>
      </p:sp>
      <p:sp>
        <p:nvSpPr>
          <p:cNvPr id="78" name="Google Shape;78;p15"/>
          <p:cNvSpPr txBox="1"/>
          <p:nvPr/>
        </p:nvSpPr>
        <p:spPr>
          <a:xfrm>
            <a:off x="441675" y="1685700"/>
            <a:ext cx="6117600" cy="2320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Car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variables declared inside class</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Engine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a:t>
            </a:r>
            <a:r>
              <a:rPr lang="en" sz="1050">
                <a:solidFill>
                  <a:srgbClr val="9CDCFE"/>
                </a:solidFill>
                <a:highlight>
                  <a:srgbClr val="1E1E1E"/>
                </a:highlight>
                <a:latin typeface="Courier New"/>
                <a:ea typeface="Courier New"/>
                <a:cs typeface="Courier New"/>
                <a:sym typeface="Courier New"/>
              </a:rPr>
              <a:t>ngine</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Engine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8</a:t>
            </a:r>
            <a:r>
              <a:rPr lang="en" sz="1050">
                <a:solidFill>
                  <a:srgbClr val="D4D4D4"/>
                </a:solidFill>
                <a:highlight>
                  <a:srgbClr val="1E1E1E"/>
                </a:highlight>
                <a:latin typeface="Courier New"/>
                <a:ea typeface="Courier New"/>
                <a:cs typeface="Courier New"/>
                <a:sym typeface="Courier New"/>
              </a:rPr>
              <a:t>, </a:t>
            </a:r>
            <a:r>
              <a:rPr lang="en" sz="1050">
                <a:solidFill>
                  <a:srgbClr val="B5CEA8"/>
                </a:solidFill>
                <a:highlight>
                  <a:srgbClr val="1E1E1E"/>
                </a:highlight>
                <a:latin typeface="Courier New"/>
                <a:ea typeface="Courier New"/>
                <a:cs typeface="Courier New"/>
                <a:sym typeface="Courier New"/>
              </a:rPr>
              <a:t>2.4</a:t>
            </a:r>
            <a:r>
              <a:rPr lang="en" sz="1050">
                <a:solidFill>
                  <a:srgbClr val="D4D4D4"/>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Transmision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a:t>
            </a:r>
            <a:r>
              <a:rPr lang="en" sz="1050">
                <a:solidFill>
                  <a:srgbClr val="9CDCFE"/>
                </a:solidFill>
                <a:highlight>
                  <a:srgbClr val="1E1E1E"/>
                </a:highlight>
                <a:latin typeface="Courier New"/>
                <a:ea typeface="Courier New"/>
                <a:cs typeface="Courier New"/>
                <a:sym typeface="Courier New"/>
              </a:rPr>
              <a:t>ranmision</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Transmision</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6</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Brakes</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brakes</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new</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Brakes</a:t>
            </a:r>
            <a:r>
              <a:rPr lang="en" sz="1050">
                <a:solidFill>
                  <a:srgbClr val="D4D4D4"/>
                </a:solidFill>
                <a:highlight>
                  <a:srgbClr val="1E1E1E"/>
                </a:highlight>
                <a:latin typeface="Courier New"/>
                <a:ea typeface="Courier New"/>
                <a:cs typeface="Courier New"/>
                <a:sym typeface="Courier New"/>
              </a:rPr>
              <a:t>(BrakeType</a:t>
            </a:r>
            <a:r>
              <a:rPr lang="en" sz="1050">
                <a:solidFill>
                  <a:srgbClr val="C586C0"/>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Drum);</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Car</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String</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manufaturer</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String</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model</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CarType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contructor to define the objects inside variables from the outside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79" name="Google Shape;79;p15"/>
          <p:cNvSpPr txBox="1"/>
          <p:nvPr/>
        </p:nvSpPr>
        <p:spPr>
          <a:xfrm>
            <a:off x="1244250" y="3879050"/>
            <a:ext cx="6944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In the example we see how the </a:t>
            </a:r>
            <a:r>
              <a:rPr lang="en">
                <a:solidFill>
                  <a:srgbClr val="E9E9E9"/>
                </a:solidFill>
                <a:latin typeface="JetBrains Mono"/>
                <a:ea typeface="JetBrains Mono"/>
                <a:cs typeface="JetBrains Mono"/>
                <a:sym typeface="JetBrains Mono"/>
              </a:rPr>
              <a:t>engine, transmission and brake objects are created to be used later inside the class, here we also set the engines details, such as the amount of cylinders it has and the volume in litres.</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0" y="0"/>
            <a:ext cx="9144000" cy="51435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Attributes</a:t>
            </a:r>
            <a:endParaRPr sz="2500">
              <a:solidFill>
                <a:srgbClr val="E9E9E9"/>
              </a:solidFill>
              <a:latin typeface="JetBrains Mono"/>
              <a:ea typeface="JetBrains Mono"/>
              <a:cs typeface="JetBrains Mono"/>
              <a:sym typeface="JetBrains Mono"/>
            </a:endParaRPr>
          </a:p>
        </p:txBody>
      </p:sp>
      <p:pic>
        <p:nvPicPr>
          <p:cNvPr id="86" name="Google Shape;86;p16"/>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87" name="Google Shape;87;p16"/>
          <p:cNvSpPr txBox="1"/>
          <p:nvPr/>
        </p:nvSpPr>
        <p:spPr>
          <a:xfrm>
            <a:off x="3433700" y="1557550"/>
            <a:ext cx="5126400" cy="2648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50">
                <a:solidFill>
                  <a:srgbClr val="4EC9B0"/>
                </a:solidFill>
                <a:highlight>
                  <a:srgbClr val="1E1E1E"/>
                </a:highlight>
                <a:latin typeface="Courier New"/>
                <a:ea typeface="Courier New"/>
                <a:cs typeface="Courier New"/>
                <a:sym typeface="Courier New"/>
              </a:rPr>
              <a:t>   Engine</a:t>
            </a:r>
            <a:r>
              <a:rPr lang="en" sz="1350">
                <a:solidFill>
                  <a:srgbClr val="D4D4D4"/>
                </a:solidFill>
                <a:highlight>
                  <a:srgbClr val="1E1E1E"/>
                </a:highlight>
                <a:latin typeface="Courier New"/>
                <a:ea typeface="Courier New"/>
                <a:cs typeface="Courier New"/>
                <a:sym typeface="Courier New"/>
              </a:rPr>
              <a:t> </a:t>
            </a:r>
            <a:r>
              <a:rPr lang="en" sz="1350">
                <a:solidFill>
                  <a:srgbClr val="9CDCFE"/>
                </a:solidFill>
                <a:highlight>
                  <a:srgbClr val="1E1E1E"/>
                </a:highlight>
                <a:latin typeface="Courier New"/>
                <a:ea typeface="Courier New"/>
                <a:cs typeface="Courier New"/>
                <a:sym typeface="Courier New"/>
              </a:rPr>
              <a:t>engine</a:t>
            </a:r>
            <a:r>
              <a:rPr lang="en" sz="1350">
                <a:solidFill>
                  <a:srgbClr val="D4D4D4"/>
                </a:solidFill>
                <a:highlight>
                  <a:srgbClr val="1E1E1E"/>
                </a:highlight>
                <a:latin typeface="Courier New"/>
                <a:ea typeface="Courier New"/>
                <a:cs typeface="Courier New"/>
                <a:sym typeface="Courier New"/>
              </a:rPr>
              <a:t> = </a:t>
            </a:r>
            <a:r>
              <a:rPr lang="en" sz="1350">
                <a:solidFill>
                  <a:srgbClr val="C586C0"/>
                </a:solidFill>
                <a:highlight>
                  <a:srgbClr val="1E1E1E"/>
                </a:highlight>
                <a:latin typeface="Courier New"/>
                <a:ea typeface="Courier New"/>
                <a:cs typeface="Courier New"/>
                <a:sym typeface="Courier New"/>
              </a:rPr>
              <a:t>new</a:t>
            </a:r>
            <a:r>
              <a:rPr lang="en" sz="1350">
                <a:solidFill>
                  <a:srgbClr val="D4D4D4"/>
                </a:solidFill>
                <a:highlight>
                  <a:srgbClr val="1E1E1E"/>
                </a:highlight>
                <a:latin typeface="Courier New"/>
                <a:ea typeface="Courier New"/>
                <a:cs typeface="Courier New"/>
                <a:sym typeface="Courier New"/>
              </a:rPr>
              <a:t> </a:t>
            </a:r>
            <a:r>
              <a:rPr lang="en" sz="1350">
                <a:solidFill>
                  <a:srgbClr val="DCDCAA"/>
                </a:solidFill>
                <a:highlight>
                  <a:srgbClr val="1E1E1E"/>
                </a:highlight>
                <a:latin typeface="Courier New"/>
                <a:ea typeface="Courier New"/>
                <a:cs typeface="Courier New"/>
                <a:sym typeface="Courier New"/>
              </a:rPr>
              <a:t>Engine</a:t>
            </a:r>
            <a:r>
              <a:rPr lang="en" sz="1350">
                <a:solidFill>
                  <a:srgbClr val="D4D4D4"/>
                </a:solidFill>
                <a:highlight>
                  <a:srgbClr val="1E1E1E"/>
                </a:highlight>
                <a:latin typeface="Courier New"/>
                <a:ea typeface="Courier New"/>
                <a:cs typeface="Courier New"/>
                <a:sym typeface="Courier New"/>
              </a:rPr>
              <a:t>(</a:t>
            </a:r>
            <a:r>
              <a:rPr lang="en" sz="1350">
                <a:solidFill>
                  <a:srgbClr val="B5CEA8"/>
                </a:solidFill>
                <a:highlight>
                  <a:srgbClr val="1E1E1E"/>
                </a:highlight>
                <a:latin typeface="Courier New"/>
                <a:ea typeface="Courier New"/>
                <a:cs typeface="Courier New"/>
                <a:sym typeface="Courier New"/>
              </a:rPr>
              <a:t>8</a:t>
            </a:r>
            <a:r>
              <a:rPr lang="en" sz="1350">
                <a:solidFill>
                  <a:srgbClr val="D4D4D4"/>
                </a:solidFill>
                <a:highlight>
                  <a:srgbClr val="1E1E1E"/>
                </a:highlight>
                <a:latin typeface="Courier New"/>
                <a:ea typeface="Courier New"/>
                <a:cs typeface="Courier New"/>
                <a:sym typeface="Courier New"/>
              </a:rPr>
              <a:t>, </a:t>
            </a:r>
            <a:r>
              <a:rPr lang="en" sz="1350">
                <a:solidFill>
                  <a:srgbClr val="B5CEA8"/>
                </a:solidFill>
                <a:highlight>
                  <a:srgbClr val="1E1E1E"/>
                </a:highlight>
                <a:latin typeface="Courier New"/>
                <a:ea typeface="Courier New"/>
                <a:cs typeface="Courier New"/>
                <a:sym typeface="Courier New"/>
              </a:rPr>
              <a:t>2.4</a:t>
            </a:r>
            <a:r>
              <a:rPr lang="en"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E1E1E"/>
                </a:highlight>
                <a:latin typeface="Courier New"/>
                <a:ea typeface="Courier New"/>
                <a:cs typeface="Courier New"/>
                <a:sym typeface="Courier New"/>
              </a:rPr>
              <a:t>   </a:t>
            </a:r>
            <a:r>
              <a:rPr lang="en" sz="1350">
                <a:solidFill>
                  <a:srgbClr val="4EC9B0"/>
                </a:solidFill>
                <a:highlight>
                  <a:srgbClr val="1E1E1E"/>
                </a:highlight>
                <a:latin typeface="Courier New"/>
                <a:ea typeface="Courier New"/>
                <a:cs typeface="Courier New"/>
                <a:sym typeface="Courier New"/>
              </a:rPr>
              <a:t>Transmision</a:t>
            </a:r>
            <a:r>
              <a:rPr lang="en" sz="1350">
                <a:solidFill>
                  <a:srgbClr val="D4D4D4"/>
                </a:solidFill>
                <a:highlight>
                  <a:srgbClr val="1E1E1E"/>
                </a:highlight>
                <a:latin typeface="Courier New"/>
                <a:ea typeface="Courier New"/>
                <a:cs typeface="Courier New"/>
                <a:sym typeface="Courier New"/>
              </a:rPr>
              <a:t> </a:t>
            </a:r>
            <a:r>
              <a:rPr lang="en" sz="1350">
                <a:solidFill>
                  <a:srgbClr val="9CDCFE"/>
                </a:solidFill>
                <a:highlight>
                  <a:srgbClr val="1E1E1E"/>
                </a:highlight>
                <a:latin typeface="Courier New"/>
                <a:ea typeface="Courier New"/>
                <a:cs typeface="Courier New"/>
                <a:sym typeface="Courier New"/>
              </a:rPr>
              <a:t>tranmision</a:t>
            </a:r>
            <a:r>
              <a:rPr lang="en" sz="1350">
                <a:solidFill>
                  <a:srgbClr val="D4D4D4"/>
                </a:solidFill>
                <a:highlight>
                  <a:srgbClr val="1E1E1E"/>
                </a:highlight>
                <a:latin typeface="Courier New"/>
                <a:ea typeface="Courier New"/>
                <a:cs typeface="Courier New"/>
                <a:sym typeface="Courier New"/>
              </a:rPr>
              <a:t> = </a:t>
            </a:r>
            <a:r>
              <a:rPr lang="en" sz="1350">
                <a:solidFill>
                  <a:srgbClr val="C586C0"/>
                </a:solidFill>
                <a:highlight>
                  <a:srgbClr val="1E1E1E"/>
                </a:highlight>
                <a:latin typeface="Courier New"/>
                <a:ea typeface="Courier New"/>
                <a:cs typeface="Courier New"/>
                <a:sym typeface="Courier New"/>
              </a:rPr>
              <a:t>new</a:t>
            </a:r>
            <a:r>
              <a:rPr lang="en" sz="1350">
                <a:solidFill>
                  <a:srgbClr val="D4D4D4"/>
                </a:solidFill>
                <a:highlight>
                  <a:srgbClr val="1E1E1E"/>
                </a:highlight>
                <a:latin typeface="Courier New"/>
                <a:ea typeface="Courier New"/>
                <a:cs typeface="Courier New"/>
                <a:sym typeface="Courier New"/>
              </a:rPr>
              <a:t> </a:t>
            </a:r>
            <a:r>
              <a:rPr lang="en" sz="1350">
                <a:solidFill>
                  <a:srgbClr val="DCDCAA"/>
                </a:solidFill>
                <a:highlight>
                  <a:srgbClr val="1E1E1E"/>
                </a:highlight>
                <a:latin typeface="Courier New"/>
                <a:ea typeface="Courier New"/>
                <a:cs typeface="Courier New"/>
                <a:sym typeface="Courier New"/>
              </a:rPr>
              <a:t>Transmision</a:t>
            </a:r>
            <a:r>
              <a:rPr lang="en" sz="1350">
                <a:solidFill>
                  <a:srgbClr val="D4D4D4"/>
                </a:solidFill>
                <a:highlight>
                  <a:srgbClr val="1E1E1E"/>
                </a:highlight>
                <a:latin typeface="Courier New"/>
                <a:ea typeface="Courier New"/>
                <a:cs typeface="Courier New"/>
                <a:sym typeface="Courier New"/>
              </a:rPr>
              <a:t>(</a:t>
            </a:r>
            <a:r>
              <a:rPr lang="en" sz="1350">
                <a:solidFill>
                  <a:srgbClr val="B5CEA8"/>
                </a:solidFill>
                <a:highlight>
                  <a:srgbClr val="1E1E1E"/>
                </a:highlight>
                <a:latin typeface="Courier New"/>
                <a:ea typeface="Courier New"/>
                <a:cs typeface="Courier New"/>
                <a:sym typeface="Courier New"/>
              </a:rPr>
              <a:t>6</a:t>
            </a:r>
            <a:r>
              <a:rPr lang="en"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E1E1E"/>
                </a:highlight>
                <a:latin typeface="Courier New"/>
                <a:ea typeface="Courier New"/>
                <a:cs typeface="Courier New"/>
                <a:sym typeface="Courier New"/>
              </a:rPr>
              <a:t>   </a:t>
            </a:r>
            <a:r>
              <a:rPr lang="en" sz="1350">
                <a:solidFill>
                  <a:srgbClr val="4EC9B0"/>
                </a:solidFill>
                <a:highlight>
                  <a:srgbClr val="1E1E1E"/>
                </a:highlight>
                <a:latin typeface="Courier New"/>
                <a:ea typeface="Courier New"/>
                <a:cs typeface="Courier New"/>
                <a:sym typeface="Courier New"/>
              </a:rPr>
              <a:t>Brakes</a:t>
            </a:r>
            <a:r>
              <a:rPr lang="en" sz="1350">
                <a:solidFill>
                  <a:srgbClr val="D4D4D4"/>
                </a:solidFill>
                <a:highlight>
                  <a:srgbClr val="1E1E1E"/>
                </a:highlight>
                <a:latin typeface="Courier New"/>
                <a:ea typeface="Courier New"/>
                <a:cs typeface="Courier New"/>
                <a:sym typeface="Courier New"/>
              </a:rPr>
              <a:t> </a:t>
            </a:r>
            <a:r>
              <a:rPr lang="en" sz="1350">
                <a:solidFill>
                  <a:srgbClr val="9CDCFE"/>
                </a:solidFill>
                <a:highlight>
                  <a:srgbClr val="1E1E1E"/>
                </a:highlight>
                <a:latin typeface="Courier New"/>
                <a:ea typeface="Courier New"/>
                <a:cs typeface="Courier New"/>
                <a:sym typeface="Courier New"/>
              </a:rPr>
              <a:t>brakes</a:t>
            </a:r>
            <a:r>
              <a:rPr lang="en" sz="1350">
                <a:solidFill>
                  <a:srgbClr val="D4D4D4"/>
                </a:solidFill>
                <a:highlight>
                  <a:srgbClr val="1E1E1E"/>
                </a:highlight>
                <a:latin typeface="Courier New"/>
                <a:ea typeface="Courier New"/>
                <a:cs typeface="Courier New"/>
                <a:sym typeface="Courier New"/>
              </a:rPr>
              <a:t> = </a:t>
            </a:r>
            <a:r>
              <a:rPr lang="en" sz="1350">
                <a:solidFill>
                  <a:srgbClr val="C586C0"/>
                </a:solidFill>
                <a:highlight>
                  <a:srgbClr val="1E1E1E"/>
                </a:highlight>
                <a:latin typeface="Courier New"/>
                <a:ea typeface="Courier New"/>
                <a:cs typeface="Courier New"/>
                <a:sym typeface="Courier New"/>
              </a:rPr>
              <a:t>new</a:t>
            </a:r>
            <a:r>
              <a:rPr lang="en" sz="1350">
                <a:solidFill>
                  <a:srgbClr val="D4D4D4"/>
                </a:solidFill>
                <a:highlight>
                  <a:srgbClr val="1E1E1E"/>
                </a:highlight>
                <a:latin typeface="Courier New"/>
                <a:ea typeface="Courier New"/>
                <a:cs typeface="Courier New"/>
                <a:sym typeface="Courier New"/>
              </a:rPr>
              <a:t> </a:t>
            </a:r>
            <a:r>
              <a:rPr lang="en" sz="1350">
                <a:solidFill>
                  <a:srgbClr val="DCDCAA"/>
                </a:solidFill>
                <a:highlight>
                  <a:srgbClr val="1E1E1E"/>
                </a:highlight>
                <a:latin typeface="Courier New"/>
                <a:ea typeface="Courier New"/>
                <a:cs typeface="Courier New"/>
                <a:sym typeface="Courier New"/>
              </a:rPr>
              <a:t>Brakes</a:t>
            </a:r>
            <a:r>
              <a:rPr lang="en" sz="1350">
                <a:solidFill>
                  <a:srgbClr val="D4D4D4"/>
                </a:solidFill>
                <a:highlight>
                  <a:srgbClr val="1E1E1E"/>
                </a:highlight>
                <a:latin typeface="Courier New"/>
                <a:ea typeface="Courier New"/>
                <a:cs typeface="Courier New"/>
                <a:sym typeface="Courier New"/>
              </a:rPr>
              <a:t>(BrakeType</a:t>
            </a:r>
            <a:r>
              <a:rPr lang="en" sz="1350">
                <a:solidFill>
                  <a:srgbClr val="C586C0"/>
                </a:solidFill>
                <a:highlight>
                  <a:srgbClr val="1E1E1E"/>
                </a:highlight>
                <a:latin typeface="Courier New"/>
                <a:ea typeface="Courier New"/>
                <a:cs typeface="Courier New"/>
                <a:sym typeface="Courier New"/>
              </a:rPr>
              <a:t>::</a:t>
            </a:r>
            <a:r>
              <a:rPr lang="en" sz="1350">
                <a:solidFill>
                  <a:srgbClr val="D4D4D4"/>
                </a:solidFill>
                <a:highlight>
                  <a:srgbClr val="1E1E1E"/>
                </a:highlight>
                <a:latin typeface="Courier New"/>
                <a:ea typeface="Courier New"/>
                <a:cs typeface="Courier New"/>
                <a:sym typeface="Courier New"/>
              </a:rPr>
              <a:t>Drum);</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E1E1E"/>
                </a:highlight>
                <a:latin typeface="Courier New"/>
                <a:ea typeface="Courier New"/>
                <a:cs typeface="Courier New"/>
                <a:sym typeface="Courier New"/>
              </a:rPr>
              <a:t>   </a:t>
            </a:r>
            <a:r>
              <a:rPr lang="en" sz="1350">
                <a:solidFill>
                  <a:srgbClr val="4EC9B0"/>
                </a:solidFill>
                <a:highlight>
                  <a:srgbClr val="1E1E1E"/>
                </a:highlight>
                <a:latin typeface="Courier New"/>
                <a:ea typeface="Courier New"/>
                <a:cs typeface="Courier New"/>
                <a:sym typeface="Courier New"/>
              </a:rPr>
              <a:t>String</a:t>
            </a:r>
            <a:r>
              <a:rPr lang="en" sz="1350">
                <a:solidFill>
                  <a:srgbClr val="D4D4D4"/>
                </a:solidFill>
                <a:highlight>
                  <a:srgbClr val="1E1E1E"/>
                </a:highlight>
                <a:latin typeface="Courier New"/>
                <a:ea typeface="Courier New"/>
                <a:cs typeface="Courier New"/>
                <a:sym typeface="Courier New"/>
              </a:rPr>
              <a:t> </a:t>
            </a:r>
            <a:r>
              <a:rPr lang="en" sz="1350">
                <a:solidFill>
                  <a:srgbClr val="9CDCFE"/>
                </a:solidFill>
                <a:highlight>
                  <a:srgbClr val="1E1E1E"/>
                </a:highlight>
                <a:latin typeface="Courier New"/>
                <a:ea typeface="Courier New"/>
                <a:cs typeface="Courier New"/>
                <a:sym typeface="Courier New"/>
              </a:rPr>
              <a:t>manufaturer</a:t>
            </a:r>
            <a:r>
              <a:rPr lang="en"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E1E1E"/>
                </a:highlight>
                <a:latin typeface="Courier New"/>
                <a:ea typeface="Courier New"/>
                <a:cs typeface="Courier New"/>
                <a:sym typeface="Courier New"/>
              </a:rPr>
              <a:t>   </a:t>
            </a:r>
            <a:r>
              <a:rPr lang="en" sz="1350">
                <a:solidFill>
                  <a:srgbClr val="4EC9B0"/>
                </a:solidFill>
                <a:highlight>
                  <a:srgbClr val="1E1E1E"/>
                </a:highlight>
                <a:latin typeface="Courier New"/>
                <a:ea typeface="Courier New"/>
                <a:cs typeface="Courier New"/>
                <a:sym typeface="Courier New"/>
              </a:rPr>
              <a:t>String</a:t>
            </a:r>
            <a:r>
              <a:rPr lang="en" sz="1350">
                <a:solidFill>
                  <a:srgbClr val="D4D4D4"/>
                </a:solidFill>
                <a:highlight>
                  <a:srgbClr val="1E1E1E"/>
                </a:highlight>
                <a:latin typeface="Courier New"/>
                <a:ea typeface="Courier New"/>
                <a:cs typeface="Courier New"/>
                <a:sym typeface="Courier New"/>
              </a:rPr>
              <a:t> </a:t>
            </a:r>
            <a:r>
              <a:rPr lang="en" sz="1350">
                <a:solidFill>
                  <a:srgbClr val="9CDCFE"/>
                </a:solidFill>
                <a:highlight>
                  <a:srgbClr val="1E1E1E"/>
                </a:highlight>
                <a:latin typeface="Courier New"/>
                <a:ea typeface="Courier New"/>
                <a:cs typeface="Courier New"/>
                <a:sym typeface="Courier New"/>
              </a:rPr>
              <a:t>model</a:t>
            </a:r>
            <a:r>
              <a:rPr lang="en"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E1E1E"/>
                </a:highlight>
                <a:latin typeface="Courier New"/>
                <a:ea typeface="Courier New"/>
                <a:cs typeface="Courier New"/>
                <a:sym typeface="Courier New"/>
              </a:rPr>
              <a:t>   </a:t>
            </a:r>
            <a:r>
              <a:rPr lang="en" sz="1350">
                <a:solidFill>
                  <a:srgbClr val="4EC9B0"/>
                </a:solidFill>
                <a:highlight>
                  <a:srgbClr val="1E1E1E"/>
                </a:highlight>
                <a:latin typeface="Courier New"/>
                <a:ea typeface="Courier New"/>
                <a:cs typeface="Courier New"/>
                <a:sym typeface="Courier New"/>
              </a:rPr>
              <a:t>CarType</a:t>
            </a:r>
            <a:r>
              <a:rPr lang="en" sz="1350">
                <a:solidFill>
                  <a:srgbClr val="D4D4D4"/>
                </a:solidFill>
                <a:highlight>
                  <a:srgbClr val="1E1E1E"/>
                </a:highlight>
                <a:latin typeface="Courier New"/>
                <a:ea typeface="Courier New"/>
                <a:cs typeface="Courier New"/>
                <a:sym typeface="Courier New"/>
              </a:rPr>
              <a:t> </a:t>
            </a:r>
            <a:r>
              <a:rPr lang="en" sz="1350">
                <a:solidFill>
                  <a:srgbClr val="9CDCFE"/>
                </a:solidFill>
                <a:highlight>
                  <a:srgbClr val="1E1E1E"/>
                </a:highlight>
                <a:latin typeface="Courier New"/>
                <a:ea typeface="Courier New"/>
                <a:cs typeface="Courier New"/>
                <a:sym typeface="Courier New"/>
              </a:rPr>
              <a:t>type</a:t>
            </a:r>
            <a:r>
              <a:rPr lang="en"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E1E1E"/>
                </a:highlight>
                <a:latin typeface="Courier New"/>
                <a:ea typeface="Courier New"/>
                <a:cs typeface="Courier New"/>
                <a:sym typeface="Courier New"/>
              </a:rPr>
              <a:t>   </a:t>
            </a:r>
            <a:r>
              <a:rPr lang="en" sz="1350">
                <a:solidFill>
                  <a:srgbClr val="4EC9B0"/>
                </a:solidFill>
                <a:highlight>
                  <a:srgbClr val="1E1E1E"/>
                </a:highlight>
                <a:latin typeface="Courier New"/>
                <a:ea typeface="Courier New"/>
                <a:cs typeface="Courier New"/>
                <a:sym typeface="Courier New"/>
              </a:rPr>
              <a:t>Color</a:t>
            </a:r>
            <a:r>
              <a:rPr lang="en" sz="1350">
                <a:solidFill>
                  <a:srgbClr val="D4D4D4"/>
                </a:solidFill>
                <a:highlight>
                  <a:srgbClr val="1E1E1E"/>
                </a:highlight>
                <a:latin typeface="Courier New"/>
                <a:ea typeface="Courier New"/>
                <a:cs typeface="Courier New"/>
                <a:sym typeface="Courier New"/>
              </a:rPr>
              <a:t> </a:t>
            </a:r>
            <a:r>
              <a:rPr lang="en" sz="1350">
                <a:solidFill>
                  <a:srgbClr val="9CDCFE"/>
                </a:solidFill>
                <a:highlight>
                  <a:srgbClr val="1E1E1E"/>
                </a:highlight>
                <a:latin typeface="Courier New"/>
                <a:ea typeface="Courier New"/>
                <a:cs typeface="Courier New"/>
                <a:sym typeface="Courier New"/>
              </a:rPr>
              <a:t>carColor</a:t>
            </a:r>
            <a:r>
              <a:rPr lang="en"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E1E1E"/>
                </a:highlight>
                <a:latin typeface="Courier New"/>
                <a:ea typeface="Courier New"/>
                <a:cs typeface="Courier New"/>
                <a:sym typeface="Courier New"/>
              </a:rPr>
              <a:t>   </a:t>
            </a:r>
            <a:r>
              <a:rPr lang="en" sz="1350">
                <a:solidFill>
                  <a:srgbClr val="4EC9B0"/>
                </a:solidFill>
                <a:highlight>
                  <a:srgbClr val="1E1E1E"/>
                </a:highlight>
                <a:latin typeface="Courier New"/>
                <a:ea typeface="Courier New"/>
                <a:cs typeface="Courier New"/>
                <a:sym typeface="Courier New"/>
              </a:rPr>
              <a:t>TopSpeed</a:t>
            </a:r>
            <a:r>
              <a:rPr lang="en" sz="1350">
                <a:solidFill>
                  <a:srgbClr val="D4D4D4"/>
                </a:solidFill>
                <a:highlight>
                  <a:srgbClr val="1E1E1E"/>
                </a:highlight>
                <a:latin typeface="Courier New"/>
                <a:ea typeface="Courier New"/>
                <a:cs typeface="Courier New"/>
                <a:sym typeface="Courier New"/>
              </a:rPr>
              <a:t> </a:t>
            </a:r>
            <a:r>
              <a:rPr lang="en" sz="1350">
                <a:solidFill>
                  <a:srgbClr val="9CDCFE"/>
                </a:solidFill>
                <a:highlight>
                  <a:srgbClr val="1E1E1E"/>
                </a:highlight>
                <a:latin typeface="Courier New"/>
                <a:ea typeface="Courier New"/>
                <a:cs typeface="Courier New"/>
                <a:sym typeface="Courier New"/>
              </a:rPr>
              <a:t>tSpeed</a:t>
            </a:r>
            <a:r>
              <a:rPr lang="en" sz="1350">
                <a:solidFill>
                  <a:srgbClr val="D4D4D4"/>
                </a:solidFill>
                <a:highlight>
                  <a:srgbClr val="1E1E1E"/>
                </a:highlight>
                <a:latin typeface="Courier New"/>
                <a:ea typeface="Courier New"/>
                <a:cs typeface="Courier New"/>
                <a:sym typeface="Courier New"/>
              </a:rPr>
              <a:t>;</a:t>
            </a:r>
            <a:endParaRPr sz="13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4EC9B0"/>
              </a:solidFill>
              <a:highlight>
                <a:srgbClr val="1E1E1E"/>
              </a:highlight>
              <a:latin typeface="Courier New"/>
              <a:ea typeface="Courier New"/>
              <a:cs typeface="Courier New"/>
              <a:sym typeface="Courier New"/>
            </a:endParaRPr>
          </a:p>
        </p:txBody>
      </p:sp>
      <p:sp>
        <p:nvSpPr>
          <p:cNvPr id="88" name="Google Shape;88;p16"/>
          <p:cNvSpPr txBox="1"/>
          <p:nvPr/>
        </p:nvSpPr>
        <p:spPr>
          <a:xfrm>
            <a:off x="217050" y="1113800"/>
            <a:ext cx="2548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Attributes are the </a:t>
            </a:r>
            <a:r>
              <a:rPr lang="en">
                <a:solidFill>
                  <a:srgbClr val="E9E9E9"/>
                </a:solidFill>
                <a:latin typeface="JetBrains Mono"/>
                <a:ea typeface="JetBrains Mono"/>
                <a:cs typeface="JetBrains Mono"/>
                <a:sym typeface="JetBrains Mono"/>
              </a:rPr>
              <a:t>variables found inside a class, for example if a car class has the variable: “color”, that would be an attribute.</a:t>
            </a:r>
            <a:endParaRPr>
              <a:solidFill>
                <a:srgbClr val="E9E9E9"/>
              </a:solidFill>
              <a:latin typeface="JetBrains Mono"/>
              <a:ea typeface="JetBrains Mono"/>
              <a:cs typeface="JetBrains Mono"/>
              <a:sym typeface="JetBrains Mono"/>
            </a:endParaRPr>
          </a:p>
          <a:p>
            <a:pPr indent="0" lvl="0" marL="0" rtl="0" algn="l">
              <a:spcBef>
                <a:spcPts val="0"/>
              </a:spcBef>
              <a:spcAft>
                <a:spcPts val="0"/>
              </a:spcAft>
              <a:buNone/>
            </a:pPr>
            <a:r>
              <a:t/>
            </a:r>
            <a:endParaRPr>
              <a:solidFill>
                <a:srgbClr val="E9E9E9"/>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Attributes can help differentiate between different instances of the same class, etc.</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p:nvPr/>
        </p:nvSpPr>
        <p:spPr>
          <a:xfrm>
            <a:off x="0" y="0"/>
            <a:ext cx="9144000" cy="51435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Methods</a:t>
            </a:r>
            <a:endParaRPr sz="2500">
              <a:solidFill>
                <a:srgbClr val="E9E9E9"/>
              </a:solidFill>
              <a:latin typeface="JetBrains Mono"/>
              <a:ea typeface="JetBrains Mono"/>
              <a:cs typeface="JetBrains Mono"/>
              <a:sym typeface="JetBrains Mono"/>
            </a:endParaRPr>
          </a:p>
        </p:txBody>
      </p:sp>
      <p:pic>
        <p:nvPicPr>
          <p:cNvPr id="95" name="Google Shape;95;p17"/>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96" name="Google Shape;96;p17"/>
          <p:cNvSpPr txBox="1"/>
          <p:nvPr/>
        </p:nvSpPr>
        <p:spPr>
          <a:xfrm>
            <a:off x="3172100" y="217500"/>
            <a:ext cx="4623600" cy="4926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r>
              <a:rPr lang="en" sz="1150">
                <a:solidFill>
                  <a:srgbClr val="6A9955"/>
                </a:solidFill>
                <a:highlight>
                  <a:srgbClr val="1E1E1E"/>
                </a:highlight>
                <a:latin typeface="Courier New"/>
                <a:ea typeface="Courier New"/>
                <a:cs typeface="Courier New"/>
                <a:sym typeface="Courier New"/>
              </a:rPr>
              <a:t>//function that moves the car, it required you to set what the engine rpm do you want</a:t>
            </a:r>
            <a:endParaRPr sz="11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r>
              <a:rPr lang="en" sz="1150">
                <a:solidFill>
                  <a:srgbClr val="4EC9B0"/>
                </a:solidFill>
                <a:highlight>
                  <a:srgbClr val="1E1E1E"/>
                </a:highlight>
                <a:latin typeface="Courier New"/>
                <a:ea typeface="Courier New"/>
                <a:cs typeface="Courier New"/>
                <a:sym typeface="Courier New"/>
              </a:rPr>
              <a:t>void</a:t>
            </a:r>
            <a:r>
              <a:rPr lang="en" sz="1150">
                <a:solidFill>
                  <a:srgbClr val="D4D4D4"/>
                </a:solidFill>
                <a:highlight>
                  <a:srgbClr val="1E1E1E"/>
                </a:highlight>
                <a:latin typeface="Courier New"/>
                <a:ea typeface="Courier New"/>
                <a:cs typeface="Courier New"/>
                <a:sym typeface="Courier New"/>
              </a:rPr>
              <a:t> </a:t>
            </a:r>
            <a:r>
              <a:rPr lang="en" sz="1150">
                <a:solidFill>
                  <a:srgbClr val="DCDCAA"/>
                </a:solidFill>
                <a:highlight>
                  <a:srgbClr val="1E1E1E"/>
                </a:highlight>
                <a:latin typeface="Courier New"/>
                <a:ea typeface="Courier New"/>
                <a:cs typeface="Courier New"/>
                <a:sym typeface="Courier New"/>
              </a:rPr>
              <a:t>run</a:t>
            </a:r>
            <a:r>
              <a:rPr lang="en" sz="1150">
                <a:solidFill>
                  <a:srgbClr val="D4D4D4"/>
                </a:solidFill>
                <a:highlight>
                  <a:srgbClr val="1E1E1E"/>
                </a:highlight>
                <a:latin typeface="Courier New"/>
                <a:ea typeface="Courier New"/>
                <a:cs typeface="Courier New"/>
                <a:sym typeface="Courier New"/>
              </a:rPr>
              <a:t>(</a:t>
            </a:r>
            <a:r>
              <a:rPr lang="en" sz="1150">
                <a:solidFill>
                  <a:srgbClr val="4EC9B0"/>
                </a:solidFill>
                <a:highlight>
                  <a:srgbClr val="1E1E1E"/>
                </a:highlight>
                <a:latin typeface="Courier New"/>
                <a:ea typeface="Courier New"/>
                <a:cs typeface="Courier New"/>
                <a:sym typeface="Courier New"/>
              </a:rPr>
              <a:t>double</a:t>
            </a:r>
            <a:r>
              <a:rPr lang="en" sz="1150">
                <a:solidFill>
                  <a:srgbClr val="D4D4D4"/>
                </a:solidFill>
                <a:highlight>
                  <a:srgbClr val="1E1E1E"/>
                </a:highlight>
                <a:latin typeface="Courier New"/>
                <a:ea typeface="Courier New"/>
                <a:cs typeface="Courier New"/>
                <a:sym typeface="Courier New"/>
              </a:rPr>
              <a:t> </a:t>
            </a:r>
            <a:r>
              <a:rPr lang="en" sz="1150">
                <a:solidFill>
                  <a:srgbClr val="9CDCFE"/>
                </a:solidFill>
                <a:highlight>
                  <a:srgbClr val="1E1E1E"/>
                </a:highlight>
                <a:latin typeface="Courier New"/>
                <a:ea typeface="Courier New"/>
                <a:cs typeface="Courier New"/>
                <a:sym typeface="Courier New"/>
              </a:rPr>
              <a:t>rpm</a:t>
            </a:r>
            <a:r>
              <a:rPr lang="en"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r>
              <a:rPr lang="en" sz="1150">
                <a:solidFill>
                  <a:srgbClr val="6A9955"/>
                </a:solidFill>
                <a:highlight>
                  <a:srgbClr val="1E1E1E"/>
                </a:highlight>
                <a:latin typeface="Courier New"/>
                <a:ea typeface="Courier New"/>
                <a:cs typeface="Courier New"/>
                <a:sym typeface="Courier New"/>
              </a:rPr>
              <a:t>// in here you can set the engine rpm to the inside engine object.</a:t>
            </a:r>
            <a:endParaRPr sz="11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r>
              <a:rPr lang="en" sz="1150">
                <a:solidFill>
                  <a:srgbClr val="9CDCFE"/>
                </a:solidFill>
                <a:highlight>
                  <a:srgbClr val="1E1E1E"/>
                </a:highlight>
                <a:latin typeface="Courier New"/>
                <a:ea typeface="Courier New"/>
                <a:cs typeface="Courier New"/>
                <a:sym typeface="Courier New"/>
              </a:rPr>
              <a:t>engine</a:t>
            </a:r>
            <a:r>
              <a:rPr lang="en" sz="1150">
                <a:solidFill>
                  <a:srgbClr val="D4D4D4"/>
                </a:solidFill>
                <a:highlight>
                  <a:srgbClr val="1E1E1E"/>
                </a:highlight>
                <a:latin typeface="Courier New"/>
                <a:ea typeface="Courier New"/>
                <a:cs typeface="Courier New"/>
                <a:sym typeface="Courier New"/>
              </a:rPr>
              <a:t>.</a:t>
            </a:r>
            <a:r>
              <a:rPr lang="en" sz="1150">
                <a:solidFill>
                  <a:srgbClr val="DCDCAA"/>
                </a:solidFill>
                <a:highlight>
                  <a:srgbClr val="1E1E1E"/>
                </a:highlight>
                <a:latin typeface="Courier New"/>
                <a:ea typeface="Courier New"/>
                <a:cs typeface="Courier New"/>
                <a:sym typeface="Courier New"/>
              </a:rPr>
              <a:t>idle</a:t>
            </a:r>
            <a:r>
              <a:rPr lang="en" sz="1150">
                <a:solidFill>
                  <a:srgbClr val="D4D4D4"/>
                </a:solidFill>
                <a:highlight>
                  <a:srgbClr val="1E1E1E"/>
                </a:highlight>
                <a:latin typeface="Courier New"/>
                <a:ea typeface="Courier New"/>
                <a:cs typeface="Courier New"/>
                <a:sym typeface="Courier New"/>
              </a:rPr>
              <a:t>(</a:t>
            </a:r>
            <a:r>
              <a:rPr lang="en" sz="1150">
                <a:solidFill>
                  <a:srgbClr val="9CDCFE"/>
                </a:solidFill>
                <a:highlight>
                  <a:srgbClr val="1E1E1E"/>
                </a:highlight>
                <a:latin typeface="Courier New"/>
                <a:ea typeface="Courier New"/>
                <a:cs typeface="Courier New"/>
                <a:sym typeface="Courier New"/>
              </a:rPr>
              <a:t>rpm</a:t>
            </a:r>
            <a:r>
              <a:rPr lang="en"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r>
              <a:rPr lang="en" sz="1150">
                <a:solidFill>
                  <a:srgbClr val="4EC9B0"/>
                </a:solidFill>
                <a:highlight>
                  <a:srgbClr val="1E1E1E"/>
                </a:highlight>
                <a:latin typeface="Courier New"/>
                <a:ea typeface="Courier New"/>
                <a:cs typeface="Courier New"/>
                <a:sym typeface="Courier New"/>
              </a:rPr>
              <a:t>void</a:t>
            </a:r>
            <a:r>
              <a:rPr lang="en" sz="1150">
                <a:solidFill>
                  <a:srgbClr val="D4D4D4"/>
                </a:solidFill>
                <a:highlight>
                  <a:srgbClr val="1E1E1E"/>
                </a:highlight>
                <a:latin typeface="Courier New"/>
                <a:ea typeface="Courier New"/>
                <a:cs typeface="Courier New"/>
                <a:sym typeface="Courier New"/>
              </a:rPr>
              <a:t> </a:t>
            </a:r>
            <a:r>
              <a:rPr lang="en" sz="1150">
                <a:solidFill>
                  <a:srgbClr val="DCDCAA"/>
                </a:solidFill>
                <a:highlight>
                  <a:srgbClr val="1E1E1E"/>
                </a:highlight>
                <a:latin typeface="Courier New"/>
                <a:ea typeface="Courier New"/>
                <a:cs typeface="Courier New"/>
                <a:sym typeface="Courier New"/>
              </a:rPr>
              <a:t>brake</a:t>
            </a:r>
            <a:r>
              <a:rPr lang="en" sz="1150">
                <a:solidFill>
                  <a:srgbClr val="D4D4D4"/>
                </a:solidFill>
                <a:highlight>
                  <a:srgbClr val="1E1E1E"/>
                </a:highlight>
                <a:latin typeface="Courier New"/>
                <a:ea typeface="Courier New"/>
                <a:cs typeface="Courier New"/>
                <a:sym typeface="Courier New"/>
              </a:rPr>
              <a:t>(</a:t>
            </a:r>
            <a:r>
              <a:rPr lang="en" sz="1150">
                <a:solidFill>
                  <a:srgbClr val="4EC9B0"/>
                </a:solidFill>
                <a:highlight>
                  <a:srgbClr val="1E1E1E"/>
                </a:highlight>
                <a:latin typeface="Courier New"/>
                <a:ea typeface="Courier New"/>
                <a:cs typeface="Courier New"/>
                <a:sym typeface="Courier New"/>
              </a:rPr>
              <a:t>boolean</a:t>
            </a:r>
            <a:r>
              <a:rPr lang="en" sz="1150">
                <a:solidFill>
                  <a:srgbClr val="D4D4D4"/>
                </a:solidFill>
                <a:highlight>
                  <a:srgbClr val="1E1E1E"/>
                </a:highlight>
                <a:latin typeface="Courier New"/>
                <a:ea typeface="Courier New"/>
                <a:cs typeface="Courier New"/>
                <a:sym typeface="Courier New"/>
              </a:rPr>
              <a:t> </a:t>
            </a:r>
            <a:r>
              <a:rPr lang="en" sz="1150">
                <a:solidFill>
                  <a:srgbClr val="9CDCFE"/>
                </a:solidFill>
                <a:highlight>
                  <a:srgbClr val="1E1E1E"/>
                </a:highlight>
                <a:latin typeface="Courier New"/>
                <a:ea typeface="Courier New"/>
                <a:cs typeface="Courier New"/>
                <a:sym typeface="Courier New"/>
              </a:rPr>
              <a:t>engine</a:t>
            </a:r>
            <a:r>
              <a:rPr lang="en"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r>
              <a:rPr lang="en" sz="1150">
                <a:solidFill>
                  <a:srgbClr val="C586C0"/>
                </a:solidFill>
                <a:highlight>
                  <a:srgbClr val="1E1E1E"/>
                </a:highlight>
                <a:latin typeface="Courier New"/>
                <a:ea typeface="Courier New"/>
                <a:cs typeface="Courier New"/>
                <a:sym typeface="Courier New"/>
              </a:rPr>
              <a:t>if</a:t>
            </a:r>
            <a:r>
              <a:rPr lang="en" sz="1150">
                <a:solidFill>
                  <a:srgbClr val="D4D4D4"/>
                </a:solidFill>
                <a:highlight>
                  <a:srgbClr val="1E1E1E"/>
                </a:highlight>
                <a:latin typeface="Courier New"/>
                <a:ea typeface="Courier New"/>
                <a:cs typeface="Courier New"/>
                <a:sym typeface="Courier New"/>
              </a:rPr>
              <a:t> (engine)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r>
              <a:rPr lang="en" sz="1150">
                <a:solidFill>
                  <a:srgbClr val="9CDCFE"/>
                </a:solidFill>
                <a:highlight>
                  <a:srgbClr val="1E1E1E"/>
                </a:highlight>
                <a:latin typeface="Courier New"/>
                <a:ea typeface="Courier New"/>
                <a:cs typeface="Courier New"/>
                <a:sym typeface="Courier New"/>
              </a:rPr>
              <a:t>engine</a:t>
            </a:r>
            <a:r>
              <a:rPr lang="en" sz="1150">
                <a:solidFill>
                  <a:srgbClr val="D4D4D4"/>
                </a:solidFill>
                <a:highlight>
                  <a:srgbClr val="1E1E1E"/>
                </a:highlight>
                <a:latin typeface="Courier New"/>
                <a:ea typeface="Courier New"/>
                <a:cs typeface="Courier New"/>
                <a:sym typeface="Courier New"/>
              </a:rPr>
              <a:t>.</a:t>
            </a:r>
            <a:r>
              <a:rPr lang="en" sz="1150">
                <a:solidFill>
                  <a:srgbClr val="DCDCAA"/>
                </a:solidFill>
                <a:highlight>
                  <a:srgbClr val="1E1E1E"/>
                </a:highlight>
                <a:latin typeface="Courier New"/>
                <a:ea typeface="Courier New"/>
                <a:cs typeface="Courier New"/>
                <a:sym typeface="Courier New"/>
              </a:rPr>
              <a:t>idle</a:t>
            </a:r>
            <a:r>
              <a:rPr lang="en" sz="1150">
                <a:solidFill>
                  <a:srgbClr val="D4D4D4"/>
                </a:solidFill>
                <a:highlight>
                  <a:srgbClr val="1E1E1E"/>
                </a:highlight>
                <a:latin typeface="Courier New"/>
                <a:ea typeface="Courier New"/>
                <a:cs typeface="Courier New"/>
                <a:sym typeface="Courier New"/>
              </a:rPr>
              <a:t>(</a:t>
            </a:r>
            <a:r>
              <a:rPr lang="en" sz="1150">
                <a:solidFill>
                  <a:srgbClr val="B5CEA8"/>
                </a:solidFill>
                <a:highlight>
                  <a:srgbClr val="1E1E1E"/>
                </a:highlight>
                <a:latin typeface="Courier New"/>
                <a:ea typeface="Courier New"/>
                <a:cs typeface="Courier New"/>
                <a:sym typeface="Courier New"/>
              </a:rPr>
              <a:t>1000</a:t>
            </a:r>
            <a:r>
              <a:rPr lang="en"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r>
              <a:rPr lang="en" sz="1150">
                <a:solidFill>
                  <a:srgbClr val="9CDCFE"/>
                </a:solidFill>
                <a:highlight>
                  <a:srgbClr val="1E1E1E"/>
                </a:highlight>
                <a:latin typeface="Courier New"/>
                <a:ea typeface="Courier New"/>
                <a:cs typeface="Courier New"/>
                <a:sym typeface="Courier New"/>
              </a:rPr>
              <a:t>tranmision</a:t>
            </a:r>
            <a:r>
              <a:rPr lang="en" sz="1150">
                <a:solidFill>
                  <a:srgbClr val="D4D4D4"/>
                </a:solidFill>
                <a:highlight>
                  <a:srgbClr val="1E1E1E"/>
                </a:highlight>
                <a:latin typeface="Courier New"/>
                <a:ea typeface="Courier New"/>
                <a:cs typeface="Courier New"/>
                <a:sym typeface="Courier New"/>
              </a:rPr>
              <a:t>.</a:t>
            </a:r>
            <a:r>
              <a:rPr lang="en" sz="1150">
                <a:solidFill>
                  <a:srgbClr val="DCDCAA"/>
                </a:solidFill>
                <a:highlight>
                  <a:srgbClr val="1E1E1E"/>
                </a:highlight>
                <a:latin typeface="Courier New"/>
                <a:ea typeface="Courier New"/>
                <a:cs typeface="Courier New"/>
                <a:sym typeface="Courier New"/>
              </a:rPr>
              <a:t>engageClutch</a:t>
            </a:r>
            <a:r>
              <a:rPr lang="en"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 </a:t>
            </a:r>
            <a:r>
              <a:rPr lang="en" sz="1150">
                <a:solidFill>
                  <a:srgbClr val="C586C0"/>
                </a:solidFill>
                <a:highlight>
                  <a:srgbClr val="1E1E1E"/>
                </a:highlight>
                <a:latin typeface="Courier New"/>
                <a:ea typeface="Courier New"/>
                <a:cs typeface="Courier New"/>
                <a:sym typeface="Courier New"/>
              </a:rPr>
              <a:t>else</a:t>
            </a:r>
            <a:r>
              <a:rPr lang="en"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r>
              <a:rPr lang="en" sz="1150">
                <a:solidFill>
                  <a:srgbClr val="9CDCFE"/>
                </a:solidFill>
                <a:highlight>
                  <a:srgbClr val="1E1E1E"/>
                </a:highlight>
                <a:latin typeface="Courier New"/>
                <a:ea typeface="Courier New"/>
                <a:cs typeface="Courier New"/>
                <a:sym typeface="Courier New"/>
              </a:rPr>
              <a:t>engine</a:t>
            </a:r>
            <a:r>
              <a:rPr lang="en" sz="1150">
                <a:solidFill>
                  <a:srgbClr val="D4D4D4"/>
                </a:solidFill>
                <a:highlight>
                  <a:srgbClr val="1E1E1E"/>
                </a:highlight>
                <a:latin typeface="Courier New"/>
                <a:ea typeface="Courier New"/>
                <a:cs typeface="Courier New"/>
                <a:sym typeface="Courier New"/>
              </a:rPr>
              <a:t>.</a:t>
            </a:r>
            <a:r>
              <a:rPr lang="en" sz="1150">
                <a:solidFill>
                  <a:srgbClr val="DCDCAA"/>
                </a:solidFill>
                <a:highlight>
                  <a:srgbClr val="1E1E1E"/>
                </a:highlight>
                <a:latin typeface="Courier New"/>
                <a:ea typeface="Courier New"/>
                <a:cs typeface="Courier New"/>
                <a:sym typeface="Courier New"/>
              </a:rPr>
              <a:t>idle</a:t>
            </a:r>
            <a:r>
              <a:rPr lang="en" sz="1150">
                <a:solidFill>
                  <a:srgbClr val="D4D4D4"/>
                </a:solidFill>
                <a:highlight>
                  <a:srgbClr val="1E1E1E"/>
                </a:highlight>
                <a:latin typeface="Courier New"/>
                <a:ea typeface="Courier New"/>
                <a:cs typeface="Courier New"/>
                <a:sym typeface="Courier New"/>
              </a:rPr>
              <a:t>(</a:t>
            </a:r>
            <a:r>
              <a:rPr lang="en" sz="1150">
                <a:solidFill>
                  <a:srgbClr val="B5CEA8"/>
                </a:solidFill>
                <a:highlight>
                  <a:srgbClr val="1E1E1E"/>
                </a:highlight>
                <a:latin typeface="Courier New"/>
                <a:ea typeface="Courier New"/>
                <a:cs typeface="Courier New"/>
                <a:sym typeface="Courier New"/>
              </a:rPr>
              <a:t>1000</a:t>
            </a:r>
            <a:r>
              <a:rPr lang="en"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r>
              <a:rPr lang="en" sz="1150">
                <a:solidFill>
                  <a:srgbClr val="9CDCFE"/>
                </a:solidFill>
                <a:highlight>
                  <a:srgbClr val="1E1E1E"/>
                </a:highlight>
                <a:latin typeface="Courier New"/>
                <a:ea typeface="Courier New"/>
                <a:cs typeface="Courier New"/>
                <a:sym typeface="Courier New"/>
              </a:rPr>
              <a:t>tranmision</a:t>
            </a:r>
            <a:r>
              <a:rPr lang="en" sz="1150">
                <a:solidFill>
                  <a:srgbClr val="D4D4D4"/>
                </a:solidFill>
                <a:highlight>
                  <a:srgbClr val="1E1E1E"/>
                </a:highlight>
                <a:latin typeface="Courier New"/>
                <a:ea typeface="Courier New"/>
                <a:cs typeface="Courier New"/>
                <a:sym typeface="Courier New"/>
              </a:rPr>
              <a:t>.</a:t>
            </a:r>
            <a:r>
              <a:rPr lang="en" sz="1150">
                <a:solidFill>
                  <a:srgbClr val="DCDCAA"/>
                </a:solidFill>
                <a:highlight>
                  <a:srgbClr val="1E1E1E"/>
                </a:highlight>
                <a:latin typeface="Courier New"/>
                <a:ea typeface="Courier New"/>
                <a:cs typeface="Courier New"/>
                <a:sym typeface="Courier New"/>
              </a:rPr>
              <a:t>disengageClutch</a:t>
            </a:r>
            <a:r>
              <a:rPr lang="en"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r>
              <a:rPr lang="en" sz="1150">
                <a:solidFill>
                  <a:srgbClr val="9CDCFE"/>
                </a:solidFill>
                <a:highlight>
                  <a:srgbClr val="1E1E1E"/>
                </a:highlight>
                <a:latin typeface="Courier New"/>
                <a:ea typeface="Courier New"/>
                <a:cs typeface="Courier New"/>
                <a:sym typeface="Courier New"/>
              </a:rPr>
              <a:t>brakes</a:t>
            </a:r>
            <a:r>
              <a:rPr lang="en" sz="1150">
                <a:solidFill>
                  <a:srgbClr val="D4D4D4"/>
                </a:solidFill>
                <a:highlight>
                  <a:srgbClr val="1E1E1E"/>
                </a:highlight>
                <a:latin typeface="Courier New"/>
                <a:ea typeface="Courier New"/>
                <a:cs typeface="Courier New"/>
                <a:sym typeface="Courier New"/>
              </a:rPr>
              <a:t>.</a:t>
            </a:r>
            <a:r>
              <a:rPr lang="en" sz="1150">
                <a:solidFill>
                  <a:srgbClr val="DCDCAA"/>
                </a:solidFill>
                <a:highlight>
                  <a:srgbClr val="1E1E1E"/>
                </a:highlight>
                <a:latin typeface="Courier New"/>
                <a:ea typeface="Courier New"/>
                <a:cs typeface="Courier New"/>
                <a:sym typeface="Courier New"/>
              </a:rPr>
              <a:t>engage</a:t>
            </a:r>
            <a:r>
              <a:rPr lang="en" sz="1150">
                <a:solidFill>
                  <a:srgbClr val="D4D4D4"/>
                </a:solidFill>
                <a:highlight>
                  <a:srgbClr val="1E1E1E"/>
                </a:highlight>
                <a:latin typeface="Courier New"/>
                <a:ea typeface="Courier New"/>
                <a:cs typeface="Courier New"/>
                <a:sym typeface="Courier New"/>
              </a:rPr>
              <a:t>(40_psi);</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D4D4D4"/>
              </a:solidFill>
              <a:highlight>
                <a:srgbClr val="1E1E1E"/>
              </a:highlight>
              <a:latin typeface="Courier New"/>
              <a:ea typeface="Courier New"/>
              <a:cs typeface="Courier New"/>
              <a:sym typeface="Courier New"/>
            </a:endParaRPr>
          </a:p>
        </p:txBody>
      </p:sp>
      <p:sp>
        <p:nvSpPr>
          <p:cNvPr id="97" name="Google Shape;97;p17"/>
          <p:cNvSpPr txBox="1"/>
          <p:nvPr/>
        </p:nvSpPr>
        <p:spPr>
          <a:xfrm>
            <a:off x="217050" y="1113800"/>
            <a:ext cx="2548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Here the object run inside the object car talks to the engine object to tell it what to do. </a:t>
            </a:r>
            <a:endParaRPr>
              <a:solidFill>
                <a:srgbClr val="E9E9E9"/>
              </a:solidFill>
              <a:latin typeface="JetBrains Mono"/>
              <a:ea typeface="JetBrains Mono"/>
              <a:cs typeface="JetBrains Mono"/>
              <a:sym typeface="JetBrains Mono"/>
            </a:endParaRPr>
          </a:p>
          <a:p>
            <a:pPr indent="0" lvl="0" marL="0" rtl="0" algn="l">
              <a:spcBef>
                <a:spcPts val="0"/>
              </a:spcBef>
              <a:spcAft>
                <a:spcPts val="0"/>
              </a:spcAft>
              <a:buNone/>
            </a:pPr>
            <a:r>
              <a:t/>
            </a:r>
            <a:endParaRPr>
              <a:solidFill>
                <a:srgbClr val="E9E9E9"/>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When the brake method is called inside the car, it talks to the engine and </a:t>
            </a:r>
            <a:r>
              <a:rPr lang="en">
                <a:solidFill>
                  <a:srgbClr val="E9E9E9"/>
                </a:solidFill>
                <a:latin typeface="JetBrains Mono"/>
                <a:ea typeface="JetBrains Mono"/>
                <a:cs typeface="JetBrains Mono"/>
                <a:sym typeface="JetBrains Mono"/>
              </a:rPr>
              <a:t>transmission.</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Inheritance</a:t>
            </a:r>
            <a:endParaRPr sz="2500">
              <a:solidFill>
                <a:srgbClr val="E9E9E9"/>
              </a:solidFill>
              <a:latin typeface="JetBrains Mono"/>
              <a:ea typeface="JetBrains Mono"/>
              <a:cs typeface="JetBrains Mono"/>
              <a:sym typeface="JetBrains Mono"/>
            </a:endParaRPr>
          </a:p>
        </p:txBody>
      </p:sp>
      <p:pic>
        <p:nvPicPr>
          <p:cNvPr id="103" name="Google Shape;103;p18"/>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104" name="Google Shape;104;p18"/>
          <p:cNvSpPr txBox="1"/>
          <p:nvPr/>
        </p:nvSpPr>
        <p:spPr>
          <a:xfrm>
            <a:off x="4320900" y="1233850"/>
            <a:ext cx="4623600" cy="3174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850">
                <a:solidFill>
                  <a:srgbClr val="569CD6"/>
                </a:solidFill>
                <a:highlight>
                  <a:srgbClr val="1E1E1E"/>
                </a:highlight>
                <a:latin typeface="Courier New"/>
                <a:ea typeface="Courier New"/>
                <a:cs typeface="Courier New"/>
                <a:sym typeface="Courier New"/>
              </a:rPr>
              <a:t>class</a:t>
            </a:r>
            <a:r>
              <a:rPr lang="en" sz="1850">
                <a:solidFill>
                  <a:srgbClr val="D4D4D4"/>
                </a:solidFill>
                <a:highlight>
                  <a:srgbClr val="1E1E1E"/>
                </a:highlight>
                <a:latin typeface="Courier New"/>
                <a:ea typeface="Courier New"/>
                <a:cs typeface="Courier New"/>
                <a:sym typeface="Courier New"/>
              </a:rPr>
              <a:t> </a:t>
            </a:r>
            <a:r>
              <a:rPr lang="en" sz="1850">
                <a:solidFill>
                  <a:srgbClr val="4EC9B0"/>
                </a:solidFill>
                <a:highlight>
                  <a:srgbClr val="1E1E1E"/>
                </a:highlight>
                <a:latin typeface="Courier New"/>
                <a:ea typeface="Courier New"/>
                <a:cs typeface="Courier New"/>
                <a:sym typeface="Courier New"/>
              </a:rPr>
              <a:t>Dog</a:t>
            </a:r>
            <a:r>
              <a:rPr lang="en" sz="1850">
                <a:solidFill>
                  <a:srgbClr val="D4D4D4"/>
                </a:solidFill>
                <a:highlight>
                  <a:srgbClr val="1E1E1E"/>
                </a:highlight>
                <a:latin typeface="Courier New"/>
                <a:ea typeface="Courier New"/>
                <a:cs typeface="Courier New"/>
                <a:sym typeface="Courier New"/>
              </a:rPr>
              <a:t> </a:t>
            </a:r>
            <a:r>
              <a:rPr lang="en" sz="1850">
                <a:solidFill>
                  <a:srgbClr val="569CD6"/>
                </a:solidFill>
                <a:highlight>
                  <a:srgbClr val="1E1E1E"/>
                </a:highlight>
                <a:latin typeface="Courier New"/>
                <a:ea typeface="Courier New"/>
                <a:cs typeface="Courier New"/>
                <a:sym typeface="Courier New"/>
              </a:rPr>
              <a:t>extends</a:t>
            </a:r>
            <a:r>
              <a:rPr lang="en" sz="1850">
                <a:solidFill>
                  <a:srgbClr val="D4D4D4"/>
                </a:solidFill>
                <a:highlight>
                  <a:srgbClr val="1E1E1E"/>
                </a:highlight>
                <a:latin typeface="Courier New"/>
                <a:ea typeface="Courier New"/>
                <a:cs typeface="Courier New"/>
                <a:sym typeface="Courier New"/>
              </a:rPr>
              <a:t> </a:t>
            </a:r>
            <a:r>
              <a:rPr lang="en" sz="1850">
                <a:solidFill>
                  <a:srgbClr val="4EC9B0"/>
                </a:solidFill>
                <a:highlight>
                  <a:srgbClr val="1E1E1E"/>
                </a:highlight>
                <a:latin typeface="Courier New"/>
                <a:ea typeface="Courier New"/>
                <a:cs typeface="Courier New"/>
                <a:sym typeface="Courier New"/>
              </a:rPr>
              <a:t>Animal</a:t>
            </a:r>
            <a:r>
              <a:rPr lang="en" sz="1850">
                <a:solidFill>
                  <a:srgbClr val="D4D4D4"/>
                </a:solidFill>
                <a:highlight>
                  <a:srgbClr val="1E1E1E"/>
                </a:highlight>
                <a:latin typeface="Courier New"/>
                <a:ea typeface="Courier New"/>
                <a:cs typeface="Courier New"/>
                <a:sym typeface="Courier New"/>
              </a:rPr>
              <a:t> {</a:t>
            </a:r>
            <a:endParaRPr sz="1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50">
                <a:solidFill>
                  <a:srgbClr val="D4D4D4"/>
                </a:solidFill>
                <a:highlight>
                  <a:srgbClr val="1E1E1E"/>
                </a:highlight>
                <a:latin typeface="Courier New"/>
                <a:ea typeface="Courier New"/>
                <a:cs typeface="Courier New"/>
                <a:sym typeface="Courier New"/>
              </a:rPr>
              <a:t>   @</a:t>
            </a:r>
            <a:r>
              <a:rPr lang="en" sz="1850">
                <a:solidFill>
                  <a:srgbClr val="4EC9B0"/>
                </a:solidFill>
                <a:highlight>
                  <a:srgbClr val="1E1E1E"/>
                </a:highlight>
                <a:latin typeface="Courier New"/>
                <a:ea typeface="Courier New"/>
                <a:cs typeface="Courier New"/>
                <a:sym typeface="Courier New"/>
              </a:rPr>
              <a:t>Override</a:t>
            </a:r>
            <a:endParaRPr sz="185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50">
                <a:solidFill>
                  <a:srgbClr val="D4D4D4"/>
                </a:solidFill>
                <a:highlight>
                  <a:srgbClr val="1E1E1E"/>
                </a:highlight>
                <a:latin typeface="Courier New"/>
                <a:ea typeface="Courier New"/>
                <a:cs typeface="Courier New"/>
                <a:sym typeface="Courier New"/>
              </a:rPr>
              <a:t>   </a:t>
            </a:r>
            <a:r>
              <a:rPr lang="en" sz="1850">
                <a:solidFill>
                  <a:srgbClr val="4EC9B0"/>
                </a:solidFill>
                <a:highlight>
                  <a:srgbClr val="1E1E1E"/>
                </a:highlight>
                <a:latin typeface="Courier New"/>
                <a:ea typeface="Courier New"/>
                <a:cs typeface="Courier New"/>
                <a:sym typeface="Courier New"/>
              </a:rPr>
              <a:t>void</a:t>
            </a:r>
            <a:r>
              <a:rPr lang="en" sz="1850">
                <a:solidFill>
                  <a:srgbClr val="D4D4D4"/>
                </a:solidFill>
                <a:highlight>
                  <a:srgbClr val="1E1E1E"/>
                </a:highlight>
                <a:latin typeface="Courier New"/>
                <a:ea typeface="Courier New"/>
                <a:cs typeface="Courier New"/>
                <a:sym typeface="Courier New"/>
              </a:rPr>
              <a:t> </a:t>
            </a:r>
            <a:r>
              <a:rPr lang="en" sz="1850">
                <a:solidFill>
                  <a:srgbClr val="DCDCAA"/>
                </a:solidFill>
                <a:highlight>
                  <a:srgbClr val="1E1E1E"/>
                </a:highlight>
                <a:latin typeface="Courier New"/>
                <a:ea typeface="Courier New"/>
                <a:cs typeface="Courier New"/>
                <a:sym typeface="Courier New"/>
              </a:rPr>
              <a:t>eat</a:t>
            </a:r>
            <a:r>
              <a:rPr lang="en" sz="1850">
                <a:solidFill>
                  <a:srgbClr val="D4D4D4"/>
                </a:solidFill>
                <a:highlight>
                  <a:srgbClr val="1E1E1E"/>
                </a:highlight>
                <a:latin typeface="Courier New"/>
                <a:ea typeface="Courier New"/>
                <a:cs typeface="Courier New"/>
                <a:sym typeface="Courier New"/>
              </a:rPr>
              <a:t>() {</a:t>
            </a:r>
            <a:endParaRPr sz="1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50">
                <a:solidFill>
                  <a:srgbClr val="D4D4D4"/>
                </a:solidFill>
                <a:highlight>
                  <a:srgbClr val="1E1E1E"/>
                </a:highlight>
                <a:latin typeface="Courier New"/>
                <a:ea typeface="Courier New"/>
                <a:cs typeface="Courier New"/>
                <a:sym typeface="Courier New"/>
              </a:rPr>
              <a:t>       </a:t>
            </a:r>
            <a:r>
              <a:rPr lang="en" sz="1850">
                <a:solidFill>
                  <a:srgbClr val="9CDCFE"/>
                </a:solidFill>
                <a:highlight>
                  <a:srgbClr val="1E1E1E"/>
                </a:highlight>
                <a:latin typeface="Courier New"/>
                <a:ea typeface="Courier New"/>
                <a:cs typeface="Courier New"/>
                <a:sym typeface="Courier New"/>
              </a:rPr>
              <a:t>mouth</a:t>
            </a:r>
            <a:r>
              <a:rPr lang="en" sz="1850">
                <a:solidFill>
                  <a:srgbClr val="D4D4D4"/>
                </a:solidFill>
                <a:highlight>
                  <a:srgbClr val="1E1E1E"/>
                </a:highlight>
                <a:latin typeface="Courier New"/>
                <a:ea typeface="Courier New"/>
                <a:cs typeface="Courier New"/>
                <a:sym typeface="Courier New"/>
              </a:rPr>
              <a:t>.</a:t>
            </a:r>
            <a:r>
              <a:rPr lang="en" sz="1850">
                <a:solidFill>
                  <a:srgbClr val="DCDCAA"/>
                </a:solidFill>
                <a:highlight>
                  <a:srgbClr val="1E1E1E"/>
                </a:highlight>
                <a:latin typeface="Courier New"/>
                <a:ea typeface="Courier New"/>
                <a:cs typeface="Courier New"/>
                <a:sym typeface="Courier New"/>
              </a:rPr>
              <a:t>open</a:t>
            </a:r>
            <a:r>
              <a:rPr lang="en" sz="1850">
                <a:solidFill>
                  <a:srgbClr val="D4D4D4"/>
                </a:solidFill>
                <a:highlight>
                  <a:srgbClr val="1E1E1E"/>
                </a:highlight>
                <a:latin typeface="Courier New"/>
                <a:ea typeface="Courier New"/>
                <a:cs typeface="Courier New"/>
                <a:sym typeface="Courier New"/>
              </a:rPr>
              <a:t>();</a:t>
            </a:r>
            <a:endParaRPr sz="1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50">
                <a:solidFill>
                  <a:srgbClr val="D4D4D4"/>
                </a:solidFill>
                <a:highlight>
                  <a:srgbClr val="1E1E1E"/>
                </a:highlight>
                <a:latin typeface="Courier New"/>
                <a:ea typeface="Courier New"/>
                <a:cs typeface="Courier New"/>
                <a:sym typeface="Courier New"/>
              </a:rPr>
              <a:t>   }</a:t>
            </a:r>
            <a:endParaRPr sz="1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850">
                <a:solidFill>
                  <a:srgbClr val="D4D4D4"/>
                </a:solidFill>
                <a:highlight>
                  <a:srgbClr val="1E1E1E"/>
                </a:highlight>
                <a:latin typeface="Courier New"/>
                <a:ea typeface="Courier New"/>
                <a:cs typeface="Courier New"/>
                <a:sym typeface="Courier New"/>
              </a:rPr>
              <a:t>}</a:t>
            </a:r>
            <a:endParaRPr sz="18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850">
              <a:solidFill>
                <a:srgbClr val="D4D4D4"/>
              </a:solidFill>
              <a:highlight>
                <a:srgbClr val="1E1E1E"/>
              </a:highlight>
              <a:latin typeface="Courier New"/>
              <a:ea typeface="Courier New"/>
              <a:cs typeface="Courier New"/>
              <a:sym typeface="Courier New"/>
            </a:endParaRPr>
          </a:p>
        </p:txBody>
      </p:sp>
      <p:sp>
        <p:nvSpPr>
          <p:cNvPr id="105" name="Google Shape;105;p18"/>
          <p:cNvSpPr txBox="1"/>
          <p:nvPr/>
        </p:nvSpPr>
        <p:spPr>
          <a:xfrm>
            <a:off x="217050" y="1113800"/>
            <a:ext cx="3906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This mean that a class “gets” from another class. If you have an animal class and you then make a dog class that </a:t>
            </a:r>
            <a:r>
              <a:rPr lang="en">
                <a:solidFill>
                  <a:srgbClr val="E9E9E9"/>
                </a:solidFill>
                <a:latin typeface="JetBrains Mono"/>
                <a:ea typeface="JetBrains Mono"/>
                <a:cs typeface="JetBrains Mono"/>
                <a:sym typeface="JetBrains Mono"/>
              </a:rPr>
              <a:t>inheritance</a:t>
            </a:r>
            <a:r>
              <a:rPr lang="en">
                <a:solidFill>
                  <a:srgbClr val="E9E9E9"/>
                </a:solidFill>
                <a:latin typeface="JetBrains Mono"/>
                <a:ea typeface="JetBrains Mono"/>
                <a:cs typeface="JetBrains Mono"/>
                <a:sym typeface="JetBrains Mono"/>
              </a:rPr>
              <a:t> the </a:t>
            </a:r>
            <a:r>
              <a:rPr lang="en">
                <a:solidFill>
                  <a:srgbClr val="E9E9E9"/>
                </a:solidFill>
                <a:latin typeface="JetBrains Mono"/>
                <a:ea typeface="JetBrains Mono"/>
                <a:cs typeface="JetBrains Mono"/>
                <a:sym typeface="JetBrains Mono"/>
              </a:rPr>
              <a:t>components</a:t>
            </a:r>
            <a:r>
              <a:rPr lang="en">
                <a:solidFill>
                  <a:srgbClr val="E9E9E9"/>
                </a:solidFill>
                <a:latin typeface="JetBrains Mono"/>
                <a:ea typeface="JetBrains Mono"/>
                <a:cs typeface="JetBrains Mono"/>
                <a:sym typeface="JetBrains Mono"/>
              </a:rPr>
              <a:t> of an animal. In attributes that </a:t>
            </a:r>
            <a:r>
              <a:rPr lang="en">
                <a:solidFill>
                  <a:srgbClr val="E9E9E9"/>
                </a:solidFill>
                <a:latin typeface="JetBrains Mono"/>
                <a:ea typeface="JetBrains Mono"/>
                <a:cs typeface="JetBrains Mono"/>
                <a:sym typeface="JetBrains Mono"/>
              </a:rPr>
              <a:t>would</a:t>
            </a:r>
            <a:r>
              <a:rPr lang="en">
                <a:solidFill>
                  <a:srgbClr val="E9E9E9"/>
                </a:solidFill>
                <a:latin typeface="JetBrains Mono"/>
                <a:ea typeface="JetBrains Mono"/>
                <a:cs typeface="JetBrains Mono"/>
                <a:sym typeface="JetBrains Mono"/>
              </a:rPr>
              <a:t> be weight, dimensions, amount of legs, hunger, health, etc.</a:t>
            </a:r>
            <a:endParaRPr>
              <a:solidFill>
                <a:srgbClr val="E9E9E9"/>
              </a:solidFill>
              <a:latin typeface="JetBrains Mono"/>
              <a:ea typeface="JetBrains Mono"/>
              <a:cs typeface="JetBrains Mono"/>
              <a:sym typeface="JetBrains Mono"/>
            </a:endParaRPr>
          </a:p>
          <a:p>
            <a:pPr indent="0" lvl="0" marL="0" rtl="0" algn="l">
              <a:spcBef>
                <a:spcPts val="0"/>
              </a:spcBef>
              <a:spcAft>
                <a:spcPts val="0"/>
              </a:spcAft>
              <a:buNone/>
            </a:pPr>
            <a:r>
              <a:t/>
            </a:r>
            <a:endParaRPr>
              <a:solidFill>
                <a:srgbClr val="E9E9E9"/>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Inheritance</a:t>
            </a:r>
            <a:r>
              <a:rPr lang="en">
                <a:solidFill>
                  <a:srgbClr val="E9E9E9"/>
                </a:solidFill>
                <a:latin typeface="JetBrains Mono"/>
                <a:ea typeface="JetBrains Mono"/>
                <a:cs typeface="JetBrains Mono"/>
                <a:sym typeface="JetBrains Mono"/>
              </a:rPr>
              <a:t> uses the keyword override to </a:t>
            </a:r>
            <a:r>
              <a:rPr lang="en">
                <a:solidFill>
                  <a:srgbClr val="E9E9E9"/>
                </a:solidFill>
                <a:latin typeface="JetBrains Mono"/>
                <a:ea typeface="JetBrains Mono"/>
                <a:cs typeface="JetBrains Mono"/>
                <a:sym typeface="JetBrains Mono"/>
              </a:rPr>
              <a:t>override</a:t>
            </a:r>
            <a:r>
              <a:rPr lang="en">
                <a:solidFill>
                  <a:srgbClr val="E9E9E9"/>
                </a:solidFill>
                <a:latin typeface="JetBrains Mono"/>
                <a:ea typeface="JetBrains Mono"/>
                <a:cs typeface="JetBrains Mono"/>
                <a:sym typeface="JetBrains Mono"/>
              </a:rPr>
              <a:t> a function that exists in animal and give it the dogs definition.</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nvSpPr>
        <p:spPr>
          <a:xfrm>
            <a:off x="282000" y="1782600"/>
            <a:ext cx="8493000" cy="157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100">
                <a:solidFill>
                  <a:srgbClr val="E9E9E9"/>
                </a:solidFill>
                <a:latin typeface="JetBrains Mono"/>
                <a:ea typeface="JetBrains Mono"/>
                <a:cs typeface="JetBrains Mono"/>
                <a:sym typeface="JetBrains Mono"/>
              </a:rPr>
              <a:t>Now that you know what a Class is</a:t>
            </a:r>
            <a:endParaRPr sz="3100">
              <a:solidFill>
                <a:srgbClr val="E9E9E9"/>
              </a:solidFill>
              <a:latin typeface="JetBrains Mono"/>
              <a:ea typeface="JetBrains Mono"/>
              <a:cs typeface="JetBrains Mono"/>
              <a:sym typeface="JetBrains Mono"/>
            </a:endParaRPr>
          </a:p>
          <a:p>
            <a:pPr indent="457200" lvl="0" marL="0" rtl="0" algn="ctr">
              <a:spcBef>
                <a:spcPts val="0"/>
              </a:spcBef>
              <a:spcAft>
                <a:spcPts val="0"/>
              </a:spcAft>
              <a:buNone/>
            </a:pPr>
            <a:r>
              <a:t/>
            </a:r>
            <a:endParaRPr sz="3100">
              <a:solidFill>
                <a:srgbClr val="E9E9E9"/>
              </a:solidFill>
              <a:latin typeface="JetBrains Mono"/>
              <a:ea typeface="JetBrains Mono"/>
              <a:cs typeface="JetBrains Mono"/>
              <a:sym typeface="JetBrains Mono"/>
            </a:endParaRPr>
          </a:p>
          <a:p>
            <a:pPr indent="457200" lvl="0" marL="0" rtl="0" algn="ctr">
              <a:spcBef>
                <a:spcPts val="0"/>
              </a:spcBef>
              <a:spcAft>
                <a:spcPts val="0"/>
              </a:spcAft>
              <a:buNone/>
            </a:pPr>
            <a:r>
              <a:rPr lang="en" sz="3600">
                <a:solidFill>
                  <a:srgbClr val="E9E9E9"/>
                </a:solidFill>
                <a:latin typeface="JetBrains Mono"/>
                <a:ea typeface="JetBrains Mono"/>
                <a:cs typeface="JetBrains Mono"/>
                <a:sym typeface="JetBrains Mono"/>
              </a:rPr>
              <a:t>Let's</a:t>
            </a:r>
            <a:r>
              <a:rPr lang="en" sz="3600">
                <a:solidFill>
                  <a:srgbClr val="E9E9E9"/>
                </a:solidFill>
                <a:latin typeface="JetBrains Mono"/>
                <a:ea typeface="JetBrains Mono"/>
                <a:cs typeface="JetBrains Mono"/>
                <a:sym typeface="JetBrains Mono"/>
              </a:rPr>
              <a:t> make one!</a:t>
            </a:r>
            <a:endParaRPr sz="3600">
              <a:solidFill>
                <a:srgbClr val="E9E9E9"/>
              </a:solidFill>
              <a:latin typeface="JetBrains Mono"/>
              <a:ea typeface="JetBrains Mono"/>
              <a:cs typeface="JetBrains Mono"/>
              <a:sym typeface="JetBrains Mono"/>
            </a:endParaRPr>
          </a:p>
        </p:txBody>
      </p:sp>
      <p:pic>
        <p:nvPicPr>
          <p:cNvPr id="111" name="Google Shape;111;p19"/>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rotWithShape="1">
          <a:blip r:embed="rId3">
            <a:alphaModFix/>
          </a:blip>
          <a:srcRect b="0" l="0" r="2600" t="0"/>
          <a:stretch/>
        </p:blipFill>
        <p:spPr>
          <a:xfrm>
            <a:off x="153638" y="784975"/>
            <a:ext cx="8785875" cy="1622550"/>
          </a:xfrm>
          <a:prstGeom prst="rect">
            <a:avLst/>
          </a:prstGeom>
          <a:noFill/>
          <a:ln>
            <a:noFill/>
          </a:ln>
        </p:spPr>
      </p:pic>
      <p:sp>
        <p:nvSpPr>
          <p:cNvPr id="117" name="Google Shape;117;p20"/>
          <p:cNvSpPr txBox="1"/>
          <p:nvPr/>
        </p:nvSpPr>
        <p:spPr>
          <a:xfrm>
            <a:off x="1196175" y="3142625"/>
            <a:ext cx="670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In Java you can only put one class on a file, and the file should be named as the 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44587" y="1883925"/>
            <a:ext cx="9054825" cy="1375650"/>
          </a:xfrm>
          <a:prstGeom prst="rect">
            <a:avLst/>
          </a:prstGeom>
          <a:noFill/>
          <a:ln>
            <a:noFill/>
          </a:ln>
        </p:spPr>
      </p:pic>
      <p:sp>
        <p:nvSpPr>
          <p:cNvPr id="123" name="Google Shape;123;p21"/>
          <p:cNvSpPr txBox="1"/>
          <p:nvPr/>
        </p:nvSpPr>
        <p:spPr>
          <a:xfrm>
            <a:off x="531788" y="1122775"/>
            <a:ext cx="189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E9E9E9"/>
                </a:solidFill>
                <a:latin typeface="JetBrains Mono"/>
                <a:ea typeface="JetBrains Mono"/>
                <a:cs typeface="JetBrains Mono"/>
                <a:sym typeface="JetBrains Mono"/>
              </a:rPr>
              <a:t>Attributes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