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JetBrains Mono"/>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JetBrainsMono-bold.fntdata"/><Relationship Id="rId14" Type="http://schemas.openxmlformats.org/officeDocument/2006/relationships/font" Target="fonts/JetBrainsMono-regular.fntdata"/><Relationship Id="rId17" Type="http://schemas.openxmlformats.org/officeDocument/2006/relationships/font" Target="fonts/JetBrainsMono-boldItalic.fntdata"/><Relationship Id="rId16" Type="http://schemas.openxmlformats.org/officeDocument/2006/relationships/font" Target="fonts/JetBrainsMon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3" name="Google Shape;5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3198fec05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3198fec05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599534a45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599534a45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3198fec05b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3198fec05b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599534a45c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599534a45c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3198fec05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3198fec05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3198fec05b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3198fec05b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3198fec05b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3198fec05b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9" name="Google Shape;9;p1"/>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3"/>
          <p:cNvSpPr/>
          <p:nvPr/>
        </p:nvSpPr>
        <p:spPr>
          <a:xfrm>
            <a:off x="0" y="0"/>
            <a:ext cx="9144000" cy="5143500"/>
          </a:xfrm>
          <a:prstGeom prst="rect">
            <a:avLst/>
          </a:prstGeom>
          <a:solidFill>
            <a:srgbClr val="1A1A1A"/>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6" name="Google Shape;56;p13"/>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57" name="Google Shape;57;p13"/>
          <p:cNvSpPr txBox="1"/>
          <p:nvPr/>
        </p:nvSpPr>
        <p:spPr>
          <a:xfrm>
            <a:off x="0" y="1691975"/>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3500">
                <a:solidFill>
                  <a:srgbClr val="E9E9E9"/>
                </a:solidFill>
                <a:latin typeface="JetBrains Mono"/>
                <a:ea typeface="JetBrains Mono"/>
                <a:cs typeface="JetBrains Mono"/>
                <a:sym typeface="JetBrains Mono"/>
              </a:rPr>
              <a:t>Exercises</a:t>
            </a:r>
            <a:endParaRPr sz="3500">
              <a:solidFill>
                <a:srgbClr val="E9E9E9"/>
              </a:solidFill>
              <a:latin typeface="JetBrains Mono"/>
              <a:ea typeface="JetBrains Mono"/>
              <a:cs typeface="JetBrains Mono"/>
              <a:sym typeface="JetBrains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lnSpc>
                <a:spcPct val="120000"/>
              </a:lnSpc>
              <a:spcBef>
                <a:spcPts val="0"/>
              </a:spcBef>
              <a:spcAft>
                <a:spcPts val="0"/>
              </a:spcAft>
              <a:buClr>
                <a:schemeClr val="dk1"/>
              </a:buClr>
              <a:buSzPts val="1100"/>
              <a:buFont typeface="Arial"/>
              <a:buNone/>
            </a:pPr>
            <a:r>
              <a:rPr lang="en" sz="2500">
                <a:solidFill>
                  <a:srgbClr val="E9E9E9"/>
                </a:solidFill>
                <a:latin typeface="JetBrains Mono"/>
                <a:ea typeface="JetBrains Mono"/>
                <a:cs typeface="JetBrains Mono"/>
                <a:sym typeface="JetBrains Mono"/>
              </a:rPr>
              <a:t>Types of data</a:t>
            </a:r>
            <a:endParaRPr sz="2500">
              <a:solidFill>
                <a:srgbClr val="E9E9E9"/>
              </a:solidFill>
              <a:latin typeface="JetBrains Mono"/>
              <a:ea typeface="JetBrains Mono"/>
              <a:cs typeface="JetBrains Mono"/>
              <a:sym typeface="JetBrains Mono"/>
            </a:endParaRPr>
          </a:p>
          <a:p>
            <a:pPr indent="0" lvl="0" marL="457200" rtl="0" algn="l">
              <a:spcBef>
                <a:spcPts val="0"/>
              </a:spcBef>
              <a:spcAft>
                <a:spcPts val="0"/>
              </a:spcAft>
              <a:buNone/>
            </a:pPr>
            <a:r>
              <a:t/>
            </a:r>
            <a:endParaRPr sz="2500">
              <a:solidFill>
                <a:srgbClr val="E9E9E9"/>
              </a:solidFill>
              <a:latin typeface="JetBrains Mono"/>
              <a:ea typeface="JetBrains Mono"/>
              <a:cs typeface="JetBrains Mono"/>
              <a:sym typeface="JetBrains Mono"/>
            </a:endParaRPr>
          </a:p>
        </p:txBody>
      </p:sp>
      <p:pic>
        <p:nvPicPr>
          <p:cNvPr id="63" name="Google Shape;63;p14"/>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64" name="Google Shape;64;p14"/>
          <p:cNvSpPr txBox="1"/>
          <p:nvPr/>
        </p:nvSpPr>
        <p:spPr>
          <a:xfrm>
            <a:off x="297200" y="1665925"/>
            <a:ext cx="8137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Make in a java file an </a:t>
            </a:r>
            <a:r>
              <a:rPr lang="en">
                <a:solidFill>
                  <a:srgbClr val="E9E9E9"/>
                </a:solidFill>
                <a:latin typeface="JetBrains Mono"/>
                <a:ea typeface="JetBrains Mono"/>
                <a:cs typeface="JetBrains Mono"/>
                <a:sym typeface="JetBrains Mono"/>
              </a:rPr>
              <a:t>instance</a:t>
            </a:r>
            <a:r>
              <a:rPr lang="en">
                <a:solidFill>
                  <a:srgbClr val="E9E9E9"/>
                </a:solidFill>
                <a:latin typeface="JetBrains Mono"/>
                <a:ea typeface="JetBrains Mono"/>
                <a:cs typeface="JetBrains Mono"/>
                <a:sym typeface="JetBrains Mono"/>
              </a:rPr>
              <a:t> of all the types we saw and then make 4 more instances of types you want, but that are not the ones we talked about.</a:t>
            </a:r>
            <a:endParaRPr>
              <a:solidFill>
                <a:srgbClr val="E9E9E9"/>
              </a:solidFill>
              <a:latin typeface="JetBrains Mono"/>
              <a:ea typeface="JetBrains Mono"/>
              <a:cs typeface="JetBrains Mono"/>
              <a:sym typeface="JetBrains Mono"/>
            </a:endParaRPr>
          </a:p>
        </p:txBody>
      </p:sp>
      <p:sp>
        <p:nvSpPr>
          <p:cNvPr id="65" name="Google Shape;65;p14"/>
          <p:cNvSpPr txBox="1"/>
          <p:nvPr/>
        </p:nvSpPr>
        <p:spPr>
          <a:xfrm>
            <a:off x="4498000" y="2233125"/>
            <a:ext cx="4122600" cy="2999400"/>
          </a:xfrm>
          <a:prstGeom prst="rect">
            <a:avLst/>
          </a:prstGeom>
          <a:noFill/>
          <a:ln>
            <a:noFill/>
          </a:ln>
        </p:spPr>
        <p:txBody>
          <a:bodyPr anchorCtr="0" anchor="t" bIns="91425" lIns="91425" spcFirstLastPara="1" rIns="91425" wrap="square" tIns="91425">
            <a:spAutoFit/>
          </a:bodyPr>
          <a:lstStyle/>
          <a:p>
            <a:pPr indent="457200" lvl="0" marL="0" rtl="0" algn="l">
              <a:lnSpc>
                <a:spcPct val="135714"/>
              </a:lnSpc>
              <a:spcBef>
                <a:spcPts val="0"/>
              </a:spcBef>
              <a:spcAft>
                <a:spcPts val="0"/>
              </a:spcAft>
              <a:buClr>
                <a:srgbClr val="000000"/>
              </a:buClr>
              <a:buSzPts val="1100"/>
              <a:buFont typeface="Arial"/>
              <a:buNone/>
            </a:pPr>
            <a:r>
              <a:rPr lang="en" sz="2000">
                <a:solidFill>
                  <a:srgbClr val="4EC9B0"/>
                </a:solidFill>
                <a:highlight>
                  <a:srgbClr val="1F1F1F"/>
                </a:highlight>
                <a:latin typeface="Consolas"/>
                <a:ea typeface="Consolas"/>
                <a:cs typeface="Consolas"/>
                <a:sym typeface="Consolas"/>
              </a:rPr>
              <a:t> double</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x</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B5CEA8"/>
                </a:solidFill>
                <a:highlight>
                  <a:srgbClr val="1F1F1F"/>
                </a:highlight>
                <a:latin typeface="Consolas"/>
                <a:ea typeface="Consolas"/>
                <a:cs typeface="Consolas"/>
                <a:sym typeface="Consolas"/>
              </a:rPr>
              <a:t>0.0</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int</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y</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B5CEA8"/>
                </a:solidFill>
                <a:highlight>
                  <a:srgbClr val="1F1F1F"/>
                </a:highlight>
                <a:latin typeface="Consolas"/>
                <a:ea typeface="Consolas"/>
                <a:cs typeface="Consolas"/>
                <a:sym typeface="Consolas"/>
              </a:rPr>
              <a:t>1</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boolean</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bool</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569CD6"/>
                </a:solidFill>
                <a:highlight>
                  <a:srgbClr val="1F1F1F"/>
                </a:highlight>
                <a:latin typeface="Consolas"/>
                <a:ea typeface="Consolas"/>
                <a:cs typeface="Consolas"/>
                <a:sym typeface="Consolas"/>
              </a:rPr>
              <a:t>true</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rPr lang="en" sz="2000">
                <a:solidFill>
                  <a:srgbClr val="CCCCCC"/>
                </a:solidFill>
                <a:highlight>
                  <a:srgbClr val="1F1F1F"/>
                </a:highlight>
                <a:latin typeface="Consolas"/>
                <a:ea typeface="Consolas"/>
                <a:cs typeface="Consolas"/>
                <a:sym typeface="Consolas"/>
              </a:rPr>
              <a:t>   	 </a:t>
            </a:r>
            <a:r>
              <a:rPr lang="en" sz="2000">
                <a:solidFill>
                  <a:srgbClr val="4EC9B0"/>
                </a:solidFill>
                <a:highlight>
                  <a:srgbClr val="1F1F1F"/>
                </a:highlight>
                <a:latin typeface="Consolas"/>
                <a:ea typeface="Consolas"/>
                <a:cs typeface="Consolas"/>
                <a:sym typeface="Consolas"/>
              </a:rPr>
              <a:t>String</a:t>
            </a:r>
            <a:r>
              <a:rPr lang="en" sz="2000">
                <a:solidFill>
                  <a:srgbClr val="CCCCCC"/>
                </a:solidFill>
                <a:highlight>
                  <a:srgbClr val="1F1F1F"/>
                </a:highlight>
                <a:latin typeface="Consolas"/>
                <a:ea typeface="Consolas"/>
                <a:cs typeface="Consolas"/>
                <a:sym typeface="Consolas"/>
              </a:rPr>
              <a:t> </a:t>
            </a:r>
            <a:r>
              <a:rPr lang="en" sz="2000">
                <a:solidFill>
                  <a:srgbClr val="9CDCFE"/>
                </a:solidFill>
                <a:highlight>
                  <a:srgbClr val="1F1F1F"/>
                </a:highlight>
                <a:latin typeface="Consolas"/>
                <a:ea typeface="Consolas"/>
                <a:cs typeface="Consolas"/>
                <a:sym typeface="Consolas"/>
              </a:rPr>
              <a:t>hello</a:t>
            </a:r>
            <a:r>
              <a:rPr lang="en" sz="2000">
                <a:solidFill>
                  <a:srgbClr val="CCCCCC"/>
                </a:solidFill>
                <a:highlight>
                  <a:srgbClr val="1F1F1F"/>
                </a:highlight>
                <a:latin typeface="Consolas"/>
                <a:ea typeface="Consolas"/>
                <a:cs typeface="Consolas"/>
                <a:sym typeface="Consolas"/>
              </a:rPr>
              <a:t>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CE9178"/>
                </a:solidFill>
                <a:highlight>
                  <a:srgbClr val="1F1F1F"/>
                </a:highlight>
                <a:latin typeface="Consolas"/>
                <a:ea typeface="Consolas"/>
                <a:cs typeface="Consolas"/>
                <a:sym typeface="Consolas"/>
              </a:rPr>
              <a:t>"hello"</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lnSpc>
                <a:spcPct val="135714"/>
              </a:lnSpc>
              <a:spcBef>
                <a:spcPts val="0"/>
              </a:spcBef>
              <a:spcAft>
                <a:spcPts val="0"/>
              </a:spcAft>
              <a:buNone/>
            </a:pPr>
            <a:r>
              <a:t/>
            </a:r>
            <a:endParaRPr sz="2000">
              <a:solidFill>
                <a:srgbClr val="CCCCCC"/>
              </a:solidFill>
              <a:highlight>
                <a:srgbClr val="1F1F1F"/>
              </a:highlight>
              <a:latin typeface="Consolas"/>
              <a:ea typeface="Consolas"/>
              <a:cs typeface="Consolas"/>
              <a:sym typeface="Consolas"/>
            </a:endParaRPr>
          </a:p>
          <a:p>
            <a:pPr indent="457200" lvl="0" marL="0" rtl="0" algn="l">
              <a:lnSpc>
                <a:spcPct val="135714"/>
              </a:lnSpc>
              <a:spcBef>
                <a:spcPts val="0"/>
              </a:spcBef>
              <a:spcAft>
                <a:spcPts val="0"/>
              </a:spcAft>
              <a:buClr>
                <a:srgbClr val="000000"/>
              </a:buClr>
              <a:buSzPts val="1100"/>
              <a:buFont typeface="Arial"/>
              <a:buNone/>
            </a:pPr>
            <a:r>
              <a:rPr lang="en" sz="2000">
                <a:solidFill>
                  <a:srgbClr val="4EC9B0"/>
                </a:solidFill>
                <a:highlight>
                  <a:srgbClr val="1F1F1F"/>
                </a:highlight>
                <a:latin typeface="Consolas"/>
                <a:ea typeface="Consolas"/>
                <a:cs typeface="Consolas"/>
                <a:sym typeface="Consolas"/>
              </a:rPr>
              <a:t>Type </a:t>
            </a:r>
            <a:r>
              <a:rPr lang="en" sz="2000">
                <a:solidFill>
                  <a:srgbClr val="9CDCFE"/>
                </a:solidFill>
                <a:highlight>
                  <a:srgbClr val="1F1F1F"/>
                </a:highlight>
                <a:latin typeface="Consolas"/>
                <a:ea typeface="Consolas"/>
                <a:cs typeface="Consolas"/>
                <a:sym typeface="Consolas"/>
              </a:rPr>
              <a:t>name </a:t>
            </a:r>
            <a:r>
              <a:rPr lang="en" sz="2000">
                <a:solidFill>
                  <a:srgbClr val="D4D4D4"/>
                </a:solidFill>
                <a:highlight>
                  <a:srgbClr val="1F1F1F"/>
                </a:highlight>
                <a:latin typeface="Consolas"/>
                <a:ea typeface="Consolas"/>
                <a:cs typeface="Consolas"/>
                <a:sym typeface="Consolas"/>
              </a:rPr>
              <a:t>=</a:t>
            </a:r>
            <a:r>
              <a:rPr lang="en" sz="2000">
                <a:solidFill>
                  <a:srgbClr val="CCCCCC"/>
                </a:solidFill>
                <a:highlight>
                  <a:srgbClr val="1F1F1F"/>
                </a:highlight>
                <a:latin typeface="Consolas"/>
                <a:ea typeface="Consolas"/>
                <a:cs typeface="Consolas"/>
                <a:sym typeface="Consolas"/>
              </a:rPr>
              <a:t> </a:t>
            </a:r>
            <a:r>
              <a:rPr lang="en" sz="2000">
                <a:solidFill>
                  <a:srgbClr val="CE9178"/>
                </a:solidFill>
                <a:highlight>
                  <a:srgbClr val="1F1F1F"/>
                </a:highlight>
                <a:latin typeface="Consolas"/>
                <a:ea typeface="Consolas"/>
                <a:cs typeface="Consolas"/>
                <a:sym typeface="Consolas"/>
              </a:rPr>
              <a:t>value</a:t>
            </a:r>
            <a:r>
              <a:rPr lang="en" sz="2000">
                <a:solidFill>
                  <a:srgbClr val="CCCCCC"/>
                </a:solidFill>
                <a:highlight>
                  <a:srgbClr val="1F1F1F"/>
                </a:highlight>
                <a:latin typeface="Consolas"/>
                <a:ea typeface="Consolas"/>
                <a:cs typeface="Consolas"/>
                <a:sym typeface="Consolas"/>
              </a:rPr>
              <a:t>;</a:t>
            </a:r>
            <a:endParaRPr sz="2000">
              <a:solidFill>
                <a:srgbClr val="CCCCCC"/>
              </a:solidFill>
              <a:highlight>
                <a:srgbClr val="1F1F1F"/>
              </a:highlight>
              <a:latin typeface="Consolas"/>
              <a:ea typeface="Consolas"/>
              <a:cs typeface="Consolas"/>
              <a:sym typeface="Consolas"/>
            </a:endParaRPr>
          </a:p>
          <a:p>
            <a:pPr indent="0" lvl="0" marL="0" rtl="0" algn="l">
              <a:spcBef>
                <a:spcPts val="0"/>
              </a:spcBef>
              <a:spcAft>
                <a:spcPts val="0"/>
              </a:spcAft>
              <a:buNone/>
            </a:pPr>
            <a:r>
              <a:t/>
            </a:r>
            <a:endParaRPr sz="2000">
              <a:solidFill>
                <a:srgbClr val="E9E9E9"/>
              </a:solidFill>
              <a:latin typeface="JetBrains Mono"/>
              <a:ea typeface="JetBrains Mono"/>
              <a:cs typeface="JetBrains Mono"/>
              <a:sym typeface="JetBrains Mono"/>
            </a:endParaRPr>
          </a:p>
        </p:txBody>
      </p:sp>
      <p:pic>
        <p:nvPicPr>
          <p:cNvPr id="66" name="Google Shape;66;p14"/>
          <p:cNvPicPr preferRelativeResize="0"/>
          <p:nvPr/>
        </p:nvPicPr>
        <p:blipFill rotWithShape="1">
          <a:blip r:embed="rId4">
            <a:alphaModFix/>
          </a:blip>
          <a:srcRect b="15952" l="29416" r="14466" t="36808"/>
          <a:stretch/>
        </p:blipFill>
        <p:spPr>
          <a:xfrm>
            <a:off x="297200" y="2645225"/>
            <a:ext cx="4174325" cy="19765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0" lvl="0" marL="457200" rtl="0" algn="l">
              <a:spcBef>
                <a:spcPts val="0"/>
              </a:spcBef>
              <a:spcAft>
                <a:spcPts val="0"/>
              </a:spcAft>
              <a:buNone/>
            </a:pPr>
            <a:r>
              <a:rPr lang="en" sz="2500">
                <a:solidFill>
                  <a:srgbClr val="E9E9E9"/>
                </a:solidFill>
                <a:latin typeface="JetBrains Mono"/>
                <a:ea typeface="JetBrains Mono"/>
                <a:cs typeface="JetBrains Mono"/>
                <a:sym typeface="JetBrains Mono"/>
              </a:rPr>
              <a:t>Classes, Methods and </a:t>
            </a:r>
            <a:r>
              <a:rPr lang="en" sz="2500">
                <a:solidFill>
                  <a:srgbClr val="E9E9E9"/>
                </a:solidFill>
                <a:latin typeface="JetBrains Mono"/>
                <a:ea typeface="JetBrains Mono"/>
                <a:cs typeface="JetBrains Mono"/>
                <a:sym typeface="JetBrains Mono"/>
              </a:rPr>
              <a:t>inheritance</a:t>
            </a:r>
            <a:endParaRPr sz="2500">
              <a:solidFill>
                <a:srgbClr val="E9E9E9"/>
              </a:solidFill>
              <a:latin typeface="JetBrains Mono"/>
              <a:ea typeface="JetBrains Mono"/>
              <a:cs typeface="JetBrains Mono"/>
              <a:sym typeface="JetBrains Mono"/>
            </a:endParaRPr>
          </a:p>
        </p:txBody>
      </p:sp>
      <p:pic>
        <p:nvPicPr>
          <p:cNvPr id="72" name="Google Shape;72;p15"/>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73" name="Google Shape;73;p15"/>
          <p:cNvSpPr txBox="1"/>
          <p:nvPr/>
        </p:nvSpPr>
        <p:spPr>
          <a:xfrm>
            <a:off x="297200" y="1665925"/>
            <a:ext cx="81378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Create a class, shape, that has the method calculate area and a </a:t>
            </a:r>
            <a:r>
              <a:rPr lang="en">
                <a:solidFill>
                  <a:srgbClr val="E9E9E9"/>
                </a:solidFill>
                <a:latin typeface="JetBrains Mono"/>
                <a:ea typeface="JetBrains Mono"/>
                <a:cs typeface="JetBrains Mono"/>
                <a:sym typeface="JetBrains Mono"/>
              </a:rPr>
              <a:t>method to set its position (x, y). Then choose to shape of your choice and make subclases that inherit from the shape class and override the calculate area function without changing the set position function.</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lnSpc>
                <a:spcPct val="120000"/>
              </a:lnSpc>
              <a:spcBef>
                <a:spcPts val="0"/>
              </a:spcBef>
              <a:spcAft>
                <a:spcPts val="0"/>
              </a:spcAft>
              <a:buNone/>
            </a:pPr>
            <a:r>
              <a:rPr lang="en" sz="2500">
                <a:solidFill>
                  <a:srgbClr val="E9E9E9"/>
                </a:solidFill>
                <a:latin typeface="JetBrains Mono"/>
                <a:ea typeface="JetBrains Mono"/>
                <a:cs typeface="JetBrains Mono"/>
                <a:sym typeface="JetBrains Mono"/>
              </a:rPr>
              <a:t>Classes and subclasses</a:t>
            </a:r>
            <a:endParaRPr sz="2500">
              <a:solidFill>
                <a:srgbClr val="E9E9E9"/>
              </a:solidFill>
              <a:latin typeface="JetBrains Mono"/>
              <a:ea typeface="JetBrains Mono"/>
              <a:cs typeface="JetBrains Mono"/>
              <a:sym typeface="JetBrains Mono"/>
            </a:endParaRPr>
          </a:p>
          <a:p>
            <a:pPr indent="0" lvl="0" marL="457200" rtl="0" algn="l">
              <a:spcBef>
                <a:spcPts val="0"/>
              </a:spcBef>
              <a:spcAft>
                <a:spcPts val="0"/>
              </a:spcAft>
              <a:buNone/>
            </a:pPr>
            <a:r>
              <a:t/>
            </a:r>
            <a:endParaRPr sz="2500">
              <a:solidFill>
                <a:srgbClr val="E9E9E9"/>
              </a:solidFill>
              <a:latin typeface="JetBrains Mono"/>
              <a:ea typeface="JetBrains Mono"/>
              <a:cs typeface="JetBrains Mono"/>
              <a:sym typeface="JetBrains Mono"/>
            </a:endParaRPr>
          </a:p>
        </p:txBody>
      </p:sp>
      <p:pic>
        <p:nvPicPr>
          <p:cNvPr id="79" name="Google Shape;79;p16"/>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80" name="Google Shape;80;p16"/>
          <p:cNvSpPr txBox="1"/>
          <p:nvPr/>
        </p:nvSpPr>
        <p:spPr>
          <a:xfrm>
            <a:off x="297200" y="1665925"/>
            <a:ext cx="81378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Create a class animal that has the function eat and make sure you can give the amount of food the animal ingests and calculates a hunger number, and attributes: height, weight and breed. Then choose 4 animals of your choice and make classes that inherit from the animal class, and make sure to be able to set the height weight from the constructor and the breed is auto filling since your already know the animal. then instantiate them.</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Simple Electric, 01</a:t>
            </a:r>
            <a:endParaRPr sz="2500">
              <a:solidFill>
                <a:srgbClr val="E9E9E9"/>
              </a:solidFill>
              <a:latin typeface="JetBrains Mono"/>
              <a:ea typeface="JetBrains Mono"/>
              <a:cs typeface="JetBrains Mono"/>
              <a:sym typeface="JetBrains Mono"/>
            </a:endParaRPr>
          </a:p>
        </p:txBody>
      </p:sp>
      <p:pic>
        <p:nvPicPr>
          <p:cNvPr id="86" name="Google Shape;86;p17"/>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87" name="Google Shape;87;p17"/>
          <p:cNvSpPr txBox="1"/>
          <p:nvPr/>
        </p:nvSpPr>
        <p:spPr>
          <a:xfrm>
            <a:off x="389150" y="1557550"/>
            <a:ext cx="63171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Go into tinkercad.com and create a simple circuit where by pressing a button a motor turns on, use </a:t>
            </a:r>
            <a:r>
              <a:rPr lang="en">
                <a:solidFill>
                  <a:srgbClr val="E9E9E9"/>
                </a:solidFill>
                <a:latin typeface="JetBrains Mono"/>
                <a:ea typeface="JetBrains Mono"/>
                <a:cs typeface="JetBrains Mono"/>
                <a:sym typeface="JetBrains Mono"/>
              </a:rPr>
              <a:t>whichever</a:t>
            </a:r>
            <a:r>
              <a:rPr lang="en">
                <a:solidFill>
                  <a:srgbClr val="E9E9E9"/>
                </a:solidFill>
                <a:latin typeface="JetBrains Mono"/>
                <a:ea typeface="JetBrains Mono"/>
                <a:cs typeface="JetBrains Mono"/>
                <a:sym typeface="JetBrains Mono"/>
              </a:rPr>
              <a:t> motor you want and </a:t>
            </a:r>
            <a:r>
              <a:rPr lang="en">
                <a:solidFill>
                  <a:srgbClr val="E9E9E9"/>
                </a:solidFill>
                <a:latin typeface="JetBrains Mono"/>
                <a:ea typeface="JetBrains Mono"/>
                <a:cs typeface="JetBrains Mono"/>
                <a:sym typeface="JetBrains Mono"/>
              </a:rPr>
              <a:t>whichever</a:t>
            </a:r>
            <a:r>
              <a:rPr lang="en">
                <a:solidFill>
                  <a:srgbClr val="E9E9E9"/>
                </a:solidFill>
                <a:latin typeface="JetBrains Mono"/>
                <a:ea typeface="JetBrains Mono"/>
                <a:cs typeface="JetBrains Mono"/>
                <a:sym typeface="JetBrains Mono"/>
              </a:rPr>
              <a:t> button you want.</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8"/>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Simple Electric, 02</a:t>
            </a:r>
            <a:endParaRPr sz="2500">
              <a:solidFill>
                <a:srgbClr val="E9E9E9"/>
              </a:solidFill>
              <a:latin typeface="JetBrains Mono"/>
              <a:ea typeface="JetBrains Mono"/>
              <a:cs typeface="JetBrains Mono"/>
              <a:sym typeface="JetBrains Mono"/>
            </a:endParaRPr>
          </a:p>
        </p:txBody>
      </p:sp>
      <p:pic>
        <p:nvPicPr>
          <p:cNvPr id="93" name="Google Shape;93;p18"/>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94" name="Google Shape;94;p18"/>
          <p:cNvSpPr txBox="1"/>
          <p:nvPr/>
        </p:nvSpPr>
        <p:spPr>
          <a:xfrm>
            <a:off x="389150" y="1557550"/>
            <a:ext cx="63171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Go into tinkercad.com and create three circuits a series </a:t>
            </a:r>
            <a:r>
              <a:rPr lang="en">
                <a:solidFill>
                  <a:srgbClr val="E9E9E9"/>
                </a:solidFill>
                <a:latin typeface="JetBrains Mono"/>
                <a:ea typeface="JetBrains Mono"/>
                <a:cs typeface="JetBrains Mono"/>
                <a:sym typeface="JetBrains Mono"/>
              </a:rPr>
              <a:t>circuit</a:t>
            </a:r>
            <a:r>
              <a:rPr lang="en">
                <a:solidFill>
                  <a:srgbClr val="E9E9E9"/>
                </a:solidFill>
                <a:latin typeface="JetBrains Mono"/>
                <a:ea typeface="JetBrains Mono"/>
                <a:cs typeface="JetBrains Mono"/>
                <a:sym typeface="JetBrains Mono"/>
              </a:rPr>
              <a:t> a parallel circuit and one that </a:t>
            </a:r>
            <a:r>
              <a:rPr lang="en">
                <a:solidFill>
                  <a:srgbClr val="E9E9E9"/>
                </a:solidFill>
                <a:latin typeface="JetBrains Mono"/>
                <a:ea typeface="JetBrains Mono"/>
                <a:cs typeface="JetBrains Mono"/>
                <a:sym typeface="JetBrains Mono"/>
              </a:rPr>
              <a:t>you want. They have to have 3 leds, two motors and one pot that controls the speed of another motor, total three motors.</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Robots</a:t>
            </a:r>
            <a:endParaRPr sz="2500">
              <a:solidFill>
                <a:srgbClr val="E9E9E9"/>
              </a:solidFill>
              <a:latin typeface="JetBrains Mono"/>
              <a:ea typeface="JetBrains Mono"/>
              <a:cs typeface="JetBrains Mono"/>
              <a:sym typeface="JetBrains Mono"/>
            </a:endParaRPr>
          </a:p>
        </p:txBody>
      </p:sp>
      <p:pic>
        <p:nvPicPr>
          <p:cNvPr id="100" name="Google Shape;100;p19"/>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101" name="Google Shape;101;p19"/>
          <p:cNvSpPr txBox="1"/>
          <p:nvPr/>
        </p:nvSpPr>
        <p:spPr>
          <a:xfrm>
            <a:off x="389150" y="1557550"/>
            <a:ext cx="6317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Write how </a:t>
            </a:r>
            <a:r>
              <a:rPr lang="en">
                <a:solidFill>
                  <a:srgbClr val="E9E9E9"/>
                </a:solidFill>
                <a:latin typeface="JetBrains Mono"/>
                <a:ea typeface="JetBrains Mono"/>
                <a:cs typeface="JetBrains Mono"/>
                <a:sym typeface="JetBrains Mono"/>
              </a:rPr>
              <a:t>would</a:t>
            </a:r>
            <a:r>
              <a:rPr lang="en">
                <a:solidFill>
                  <a:srgbClr val="E9E9E9"/>
                </a:solidFill>
                <a:latin typeface="JetBrains Mono"/>
                <a:ea typeface="JetBrains Mono"/>
                <a:cs typeface="JetBrains Mono"/>
                <a:sym typeface="JetBrains Mono"/>
              </a:rPr>
              <a:t> you abstract the 2022 </a:t>
            </a:r>
            <a:r>
              <a:rPr lang="en">
                <a:solidFill>
                  <a:srgbClr val="E9E9E9"/>
                </a:solidFill>
                <a:latin typeface="JetBrains Mono"/>
                <a:ea typeface="JetBrains Mono"/>
                <a:cs typeface="JetBrains Mono"/>
                <a:sym typeface="JetBrains Mono"/>
              </a:rPr>
              <a:t>offseason</a:t>
            </a:r>
            <a:r>
              <a:rPr lang="en">
                <a:solidFill>
                  <a:srgbClr val="E9E9E9"/>
                </a:solidFill>
                <a:latin typeface="JetBrains Mono"/>
                <a:ea typeface="JetBrains Mono"/>
                <a:cs typeface="JetBrains Mono"/>
                <a:sym typeface="JetBrains Mono"/>
              </a:rPr>
              <a:t> robot.</a:t>
            </a:r>
            <a:endParaRPr>
              <a:solidFill>
                <a:srgbClr val="E9E9E9"/>
              </a:solidFill>
              <a:latin typeface="JetBrains Mono"/>
              <a:ea typeface="JetBrains Mono"/>
              <a:cs typeface="JetBrains Mono"/>
              <a:sym typeface="JetBrains Mon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nvSpPr>
        <p:spPr>
          <a:xfrm>
            <a:off x="0" y="377650"/>
            <a:ext cx="6706200" cy="1179900"/>
          </a:xfrm>
          <a:prstGeom prst="rect">
            <a:avLst/>
          </a:prstGeom>
          <a:noFill/>
          <a:ln>
            <a:noFill/>
          </a:ln>
        </p:spPr>
        <p:txBody>
          <a:bodyPr anchorCtr="0" anchor="t" bIns="91425" lIns="91425" spcFirstLastPara="1" rIns="91425" wrap="square" tIns="91425">
            <a:noAutofit/>
          </a:bodyPr>
          <a:lstStyle/>
          <a:p>
            <a:pPr indent="457200" lvl="0" marL="0" rtl="0" algn="l">
              <a:spcBef>
                <a:spcPts val="0"/>
              </a:spcBef>
              <a:spcAft>
                <a:spcPts val="0"/>
              </a:spcAft>
              <a:buNone/>
            </a:pPr>
            <a:r>
              <a:rPr lang="en" sz="2500">
                <a:solidFill>
                  <a:srgbClr val="E9E9E9"/>
                </a:solidFill>
                <a:latin typeface="JetBrains Mono"/>
                <a:ea typeface="JetBrains Mono"/>
                <a:cs typeface="JetBrains Mono"/>
                <a:sym typeface="JetBrains Mono"/>
              </a:rPr>
              <a:t>Mechanisms</a:t>
            </a:r>
            <a:endParaRPr sz="2500">
              <a:solidFill>
                <a:srgbClr val="E9E9E9"/>
              </a:solidFill>
              <a:latin typeface="JetBrains Mono"/>
              <a:ea typeface="JetBrains Mono"/>
              <a:cs typeface="JetBrains Mono"/>
              <a:sym typeface="JetBrains Mono"/>
            </a:endParaRPr>
          </a:p>
        </p:txBody>
      </p:sp>
      <p:pic>
        <p:nvPicPr>
          <p:cNvPr id="107" name="Google Shape;107;p20"/>
          <p:cNvPicPr preferRelativeResize="0"/>
          <p:nvPr/>
        </p:nvPicPr>
        <p:blipFill rotWithShape="1">
          <a:blip r:embed="rId3">
            <a:alphaModFix/>
          </a:blip>
          <a:srcRect b="17021" l="4206" r="7054" t="12556"/>
          <a:stretch/>
        </p:blipFill>
        <p:spPr>
          <a:xfrm>
            <a:off x="7795701" y="0"/>
            <a:ext cx="1348301" cy="1070100"/>
          </a:xfrm>
          <a:prstGeom prst="rect">
            <a:avLst/>
          </a:prstGeom>
          <a:noFill/>
          <a:ln>
            <a:noFill/>
          </a:ln>
        </p:spPr>
      </p:pic>
      <p:sp>
        <p:nvSpPr>
          <p:cNvPr id="108" name="Google Shape;108;p20"/>
          <p:cNvSpPr txBox="1"/>
          <p:nvPr/>
        </p:nvSpPr>
        <p:spPr>
          <a:xfrm>
            <a:off x="389150" y="1557550"/>
            <a:ext cx="63171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E9E9E9"/>
                </a:solidFill>
                <a:latin typeface="JetBrains Mono"/>
                <a:ea typeface="JetBrains Mono"/>
                <a:cs typeface="JetBrains Mono"/>
                <a:sym typeface="JetBrains Mono"/>
              </a:rPr>
              <a:t>Make a simple motor </a:t>
            </a:r>
            <a:r>
              <a:rPr lang="en">
                <a:solidFill>
                  <a:srgbClr val="E9E9E9"/>
                </a:solidFill>
                <a:latin typeface="JetBrains Mono"/>
                <a:ea typeface="JetBrains Mono"/>
                <a:cs typeface="JetBrains Mono"/>
                <a:sym typeface="JetBrains Mono"/>
              </a:rPr>
              <a:t>mechanism</a:t>
            </a:r>
            <a:r>
              <a:rPr lang="en">
                <a:solidFill>
                  <a:srgbClr val="E9E9E9"/>
                </a:solidFill>
                <a:latin typeface="JetBrains Mono"/>
                <a:ea typeface="JetBrains Mono"/>
                <a:cs typeface="JetBrains Mono"/>
                <a:sym typeface="JetBrains Mono"/>
              </a:rPr>
              <a:t> that allows you to write to the motor. No fancy stuff, just API like.</a:t>
            </a:r>
            <a:endParaRPr>
              <a:solidFill>
                <a:srgbClr val="E9E9E9"/>
              </a:solidFill>
              <a:latin typeface="JetBrains Mono"/>
              <a:ea typeface="JetBrains Mono"/>
              <a:cs typeface="JetBrains Mono"/>
              <a:sym typeface="JetBrains Mon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