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JetBrains Mon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14" roundtripDataSignature="AMtx7mhWZLdTx3ue9Ecj0GcpCJaHaKoQ4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JetBrainsMono-bold.fntdata"/><Relationship Id="rId10" Type="http://schemas.openxmlformats.org/officeDocument/2006/relationships/font" Target="fonts/JetBrainsMono-regular.fntdata"/><Relationship Id="rId13" Type="http://schemas.openxmlformats.org/officeDocument/2006/relationships/font" Target="fonts/JetBrainsMono-boldItalic.fntdata"/><Relationship Id="rId12" Type="http://schemas.openxmlformats.org/officeDocument/2006/relationships/font" Target="fonts/JetBrainsMon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8" name="Google Shape;4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7" name="Google Shape;1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1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1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1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1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1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1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1" name="Google Shape;4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4" name="Google Shape;4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5"/>
          <p:cNvSpPr/>
          <p:nvPr/>
        </p:nvSpPr>
        <p:spPr>
          <a:xfrm>
            <a:off x="0" y="0"/>
            <a:ext cx="9144000" cy="5143500"/>
          </a:xfrm>
          <a:prstGeom prst="rect">
            <a:avLst/>
          </a:prstGeom>
          <a:solidFill>
            <a:srgbClr val="1A1A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p:nvPr/>
        </p:nvSpPr>
        <p:spPr>
          <a:xfrm>
            <a:off x="0" y="0"/>
            <a:ext cx="9144000" cy="5143500"/>
          </a:xfrm>
          <a:prstGeom prst="rect">
            <a:avLst/>
          </a:prstGeom>
          <a:solidFill>
            <a:srgbClr val="1A1A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6" name="Google Shape;56;p1"/>
          <p:cNvPicPr preferRelativeResize="0"/>
          <p:nvPr/>
        </p:nvPicPr>
        <p:blipFill rotWithShape="1">
          <a:blip r:embed="rId3">
            <a:alphaModFix/>
          </a:blip>
          <a:srcRect b="17020" l="4206" r="7054" t="12556"/>
          <a:stretch/>
        </p:blipFill>
        <p:spPr>
          <a:xfrm>
            <a:off x="7795701" y="0"/>
            <a:ext cx="1348301" cy="1070100"/>
          </a:xfrm>
          <a:prstGeom prst="rect">
            <a:avLst/>
          </a:prstGeom>
          <a:noFill/>
          <a:ln>
            <a:noFill/>
          </a:ln>
        </p:spPr>
      </p:pic>
      <p:sp>
        <p:nvSpPr>
          <p:cNvPr id="57" name="Google Shape;57;p1"/>
          <p:cNvSpPr txBox="1"/>
          <p:nvPr/>
        </p:nvSpPr>
        <p:spPr>
          <a:xfrm>
            <a:off x="0" y="1691975"/>
            <a:ext cx="6706200" cy="1179900"/>
          </a:xfrm>
          <a:prstGeom prst="rect">
            <a:avLst/>
          </a:prstGeom>
          <a:noFill/>
          <a:ln>
            <a:noFill/>
          </a:ln>
        </p:spPr>
        <p:txBody>
          <a:bodyPr anchorCtr="0" anchor="t"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3500"/>
              <a:buFont typeface="Arial"/>
              <a:buNone/>
            </a:pPr>
            <a:r>
              <a:rPr b="0" i="0" lang="en" sz="3500" u="none" cap="none" strike="noStrike">
                <a:solidFill>
                  <a:srgbClr val="E9E9E9"/>
                </a:solidFill>
                <a:latin typeface="JetBrains Mono"/>
                <a:ea typeface="JetBrains Mono"/>
                <a:cs typeface="JetBrains Mono"/>
                <a:sym typeface="JetBrains Mono"/>
              </a:rPr>
              <a:t>Robot Abstraction</a:t>
            </a:r>
            <a:endParaRPr b="0" i="0" sz="3500" u="none" cap="none" strike="noStrike">
              <a:solidFill>
                <a:srgbClr val="E9E9E9"/>
              </a:solidFill>
              <a:latin typeface="JetBrains Mono"/>
              <a:ea typeface="JetBrains Mono"/>
              <a:cs typeface="JetBrains Mono"/>
              <a:sym typeface="JetBrains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nvSpPr>
        <p:spPr>
          <a:xfrm>
            <a:off x="0" y="377650"/>
            <a:ext cx="6706200" cy="1179900"/>
          </a:xfrm>
          <a:prstGeom prst="rect">
            <a:avLst/>
          </a:prstGeom>
          <a:noFill/>
          <a:ln>
            <a:noFill/>
          </a:ln>
        </p:spPr>
        <p:txBody>
          <a:bodyPr anchorCtr="0" anchor="t"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2500"/>
              <a:buFont typeface="Arial"/>
              <a:buNone/>
            </a:pPr>
            <a:r>
              <a:rPr b="0" i="0" lang="en" sz="2500" u="none" cap="none" strike="noStrike">
                <a:solidFill>
                  <a:srgbClr val="E9E9E9"/>
                </a:solidFill>
                <a:latin typeface="JetBrains Mono"/>
                <a:ea typeface="JetBrains Mono"/>
                <a:cs typeface="JetBrains Mono"/>
                <a:sym typeface="JetBrains Mono"/>
              </a:rPr>
              <a:t>What is?</a:t>
            </a:r>
            <a:endParaRPr b="0" i="0" sz="2500" u="none" cap="none" strike="noStrike">
              <a:solidFill>
                <a:srgbClr val="E9E9E9"/>
              </a:solidFill>
              <a:latin typeface="JetBrains Mono"/>
              <a:ea typeface="JetBrains Mono"/>
              <a:cs typeface="JetBrains Mono"/>
              <a:sym typeface="JetBrains Mono"/>
            </a:endParaRPr>
          </a:p>
        </p:txBody>
      </p:sp>
      <p:pic>
        <p:nvPicPr>
          <p:cNvPr id="63" name="Google Shape;63;p2"/>
          <p:cNvPicPr preferRelativeResize="0"/>
          <p:nvPr/>
        </p:nvPicPr>
        <p:blipFill rotWithShape="1">
          <a:blip r:embed="rId3">
            <a:alphaModFix/>
          </a:blip>
          <a:srcRect b="17020" l="4206" r="7054" t="12556"/>
          <a:stretch/>
        </p:blipFill>
        <p:spPr>
          <a:xfrm>
            <a:off x="7795701" y="0"/>
            <a:ext cx="1348301" cy="1070100"/>
          </a:xfrm>
          <a:prstGeom prst="rect">
            <a:avLst/>
          </a:prstGeom>
          <a:noFill/>
          <a:ln>
            <a:noFill/>
          </a:ln>
        </p:spPr>
      </p:pic>
      <p:sp>
        <p:nvSpPr>
          <p:cNvPr id="64" name="Google Shape;64;p2"/>
          <p:cNvSpPr txBox="1"/>
          <p:nvPr/>
        </p:nvSpPr>
        <p:spPr>
          <a:xfrm>
            <a:off x="277975" y="1217550"/>
            <a:ext cx="41658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E9E9E9"/>
                </a:solidFill>
                <a:latin typeface="JetBrains Mono"/>
                <a:ea typeface="JetBrains Mono"/>
                <a:cs typeface="JetBrains Mono"/>
                <a:sym typeface="JetBrains Mono"/>
              </a:rPr>
              <a:t>Machines can really only see in numbers so that mechanism has to be abstracted to a number. This number has to always relate to the SI units in some way. This to make sure that if something changes in the mechanism, the code can be adapted quickly and without much trouble.</a:t>
            </a:r>
            <a:endParaRPr b="0" i="0" sz="1400" u="none" cap="none" strike="noStrike">
              <a:solidFill>
                <a:srgbClr val="E9E9E9"/>
              </a:solidFill>
              <a:latin typeface="JetBrains Mono"/>
              <a:ea typeface="JetBrains Mono"/>
              <a:cs typeface="JetBrains Mono"/>
              <a:sym typeface="JetBrains Mono"/>
            </a:endParaRPr>
          </a:p>
        </p:txBody>
      </p:sp>
      <p:pic>
        <p:nvPicPr>
          <p:cNvPr id="65" name="Google Shape;65;p2"/>
          <p:cNvPicPr preferRelativeResize="0"/>
          <p:nvPr/>
        </p:nvPicPr>
        <p:blipFill rotWithShape="1">
          <a:blip r:embed="rId4">
            <a:alphaModFix/>
          </a:blip>
          <a:srcRect b="0" l="0" r="0" t="0"/>
          <a:stretch/>
        </p:blipFill>
        <p:spPr>
          <a:xfrm>
            <a:off x="5187575" y="1006050"/>
            <a:ext cx="2651325" cy="2651325"/>
          </a:xfrm>
          <a:prstGeom prst="rect">
            <a:avLst/>
          </a:prstGeom>
          <a:noFill/>
          <a:ln>
            <a:noFill/>
          </a:ln>
        </p:spPr>
      </p:pic>
      <p:pic>
        <p:nvPicPr>
          <p:cNvPr id="66" name="Google Shape;66;p2"/>
          <p:cNvPicPr preferRelativeResize="0"/>
          <p:nvPr/>
        </p:nvPicPr>
        <p:blipFill rotWithShape="1">
          <a:blip r:embed="rId5">
            <a:alphaModFix/>
          </a:blip>
          <a:srcRect b="0" l="0" r="0" t="0"/>
          <a:stretch/>
        </p:blipFill>
        <p:spPr>
          <a:xfrm>
            <a:off x="415025" y="3286275"/>
            <a:ext cx="3425100" cy="1712700"/>
          </a:xfrm>
          <a:prstGeom prst="roundRect">
            <a:avLst>
              <a:gd fmla="val 16667" name="adj"/>
            </a:avLst>
          </a:prstGeom>
          <a:noFill/>
          <a:ln>
            <a:noFill/>
          </a:ln>
        </p:spPr>
      </p:pic>
      <p:sp>
        <p:nvSpPr>
          <p:cNvPr id="67" name="Google Shape;67;p2"/>
          <p:cNvSpPr txBox="1"/>
          <p:nvPr/>
        </p:nvSpPr>
        <p:spPr>
          <a:xfrm>
            <a:off x="4164700" y="4245975"/>
            <a:ext cx="4165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E9E9E9"/>
                </a:solidFill>
                <a:latin typeface="JetBrains Mono"/>
                <a:ea typeface="JetBrains Mono"/>
                <a:cs typeface="JetBrains Mono"/>
                <a:sym typeface="JetBrains Mono"/>
              </a:rPr>
              <a:t>X amount of m/s.</a:t>
            </a:r>
            <a:endParaRPr b="0" i="0" sz="1400" u="none" cap="none" strike="noStrike">
              <a:solidFill>
                <a:srgbClr val="E9E9E9"/>
              </a:solidFill>
              <a:latin typeface="JetBrains Mono"/>
              <a:ea typeface="JetBrains Mono"/>
              <a:cs typeface="JetBrains Mono"/>
              <a:sym typeface="JetBrains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3"/>
          <p:cNvSpPr txBox="1"/>
          <p:nvPr/>
        </p:nvSpPr>
        <p:spPr>
          <a:xfrm>
            <a:off x="0" y="377650"/>
            <a:ext cx="6706200" cy="1179900"/>
          </a:xfrm>
          <a:prstGeom prst="rect">
            <a:avLst/>
          </a:prstGeom>
          <a:noFill/>
          <a:ln>
            <a:noFill/>
          </a:ln>
        </p:spPr>
        <p:txBody>
          <a:bodyPr anchorCtr="0" anchor="t"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2500"/>
              <a:buFont typeface="Arial"/>
              <a:buNone/>
            </a:pPr>
            <a:r>
              <a:rPr b="0" i="0" lang="en" sz="2500" u="none" cap="none" strike="noStrike">
                <a:solidFill>
                  <a:srgbClr val="E9E9E9"/>
                </a:solidFill>
                <a:latin typeface="JetBrains Mono"/>
                <a:ea typeface="JetBrains Mono"/>
                <a:cs typeface="JetBrains Mono"/>
                <a:sym typeface="JetBrains Mono"/>
              </a:rPr>
              <a:t>Abstraction in mechanism</a:t>
            </a:r>
            <a:endParaRPr b="0" i="0" sz="2500" u="none" cap="none" strike="noStrike">
              <a:solidFill>
                <a:srgbClr val="E9E9E9"/>
              </a:solidFill>
              <a:latin typeface="JetBrains Mono"/>
              <a:ea typeface="JetBrains Mono"/>
              <a:cs typeface="JetBrains Mono"/>
              <a:sym typeface="JetBrains Mono"/>
            </a:endParaRPr>
          </a:p>
        </p:txBody>
      </p:sp>
      <p:pic>
        <p:nvPicPr>
          <p:cNvPr id="73" name="Google Shape;73;p3"/>
          <p:cNvPicPr preferRelativeResize="0"/>
          <p:nvPr/>
        </p:nvPicPr>
        <p:blipFill rotWithShape="1">
          <a:blip r:embed="rId3">
            <a:alphaModFix/>
          </a:blip>
          <a:srcRect b="17020" l="4206" r="7054" t="12556"/>
          <a:stretch/>
        </p:blipFill>
        <p:spPr>
          <a:xfrm>
            <a:off x="7795701" y="0"/>
            <a:ext cx="1348301" cy="1070100"/>
          </a:xfrm>
          <a:prstGeom prst="rect">
            <a:avLst/>
          </a:prstGeom>
          <a:noFill/>
          <a:ln>
            <a:noFill/>
          </a:ln>
        </p:spPr>
      </p:pic>
      <p:sp>
        <p:nvSpPr>
          <p:cNvPr id="74" name="Google Shape;74;p3"/>
          <p:cNvSpPr txBox="1"/>
          <p:nvPr/>
        </p:nvSpPr>
        <p:spPr>
          <a:xfrm>
            <a:off x="175500" y="1086313"/>
            <a:ext cx="79650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E9E9E9"/>
                </a:solidFill>
                <a:latin typeface="JetBrains Mono"/>
                <a:ea typeface="JetBrains Mono"/>
                <a:cs typeface="JetBrains Mono"/>
                <a:sym typeface="JetBrains Mono"/>
              </a:rPr>
              <a:t>What is the simplest way that you can image a robot to be, that is the way to go. All mechanism have a unit to represent them, that could be a position units a velocity units n acceleration unit a heat unit alight units, etc.</a:t>
            </a:r>
            <a:endParaRPr b="0" i="0" sz="1400" u="none" cap="none" strike="noStrike">
              <a:solidFill>
                <a:srgbClr val="E9E9E9"/>
              </a:solidFill>
              <a:latin typeface="JetBrains Mono"/>
              <a:ea typeface="JetBrains Mono"/>
              <a:cs typeface="JetBrains Mono"/>
              <a:sym typeface="JetBrains Mono"/>
            </a:endParaRPr>
          </a:p>
        </p:txBody>
      </p:sp>
      <p:pic>
        <p:nvPicPr>
          <p:cNvPr id="75" name="Google Shape;75;p3"/>
          <p:cNvPicPr preferRelativeResize="0"/>
          <p:nvPr/>
        </p:nvPicPr>
        <p:blipFill rotWithShape="1">
          <a:blip r:embed="rId4">
            <a:alphaModFix/>
          </a:blip>
          <a:srcRect b="6964" l="18291" r="17436" t="30173"/>
          <a:stretch/>
        </p:blipFill>
        <p:spPr>
          <a:xfrm>
            <a:off x="434825" y="2149225"/>
            <a:ext cx="3763800" cy="2760600"/>
          </a:xfrm>
          <a:prstGeom prst="roundRect">
            <a:avLst>
              <a:gd fmla="val 16667" name="adj"/>
            </a:avLst>
          </a:prstGeom>
          <a:noFill/>
          <a:ln>
            <a:noFill/>
          </a:ln>
        </p:spPr>
      </p:pic>
      <p:sp>
        <p:nvSpPr>
          <p:cNvPr id="76" name="Google Shape;76;p3"/>
          <p:cNvSpPr txBox="1"/>
          <p:nvPr/>
        </p:nvSpPr>
        <p:spPr>
          <a:xfrm>
            <a:off x="4572000" y="2753500"/>
            <a:ext cx="41658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E9E9E9"/>
                </a:solidFill>
                <a:latin typeface="JetBrains Mono"/>
                <a:ea typeface="JetBrains Mono"/>
                <a:cs typeface="JetBrains Mono"/>
                <a:sym typeface="JetBrains Mono"/>
              </a:rPr>
              <a:t>The chassis move at x or y m/s or rotate at x rads/s</a:t>
            </a:r>
            <a:endParaRPr b="0" i="0" sz="1400" u="none" cap="none" strike="noStrike">
              <a:solidFill>
                <a:srgbClr val="E9E9E9"/>
              </a:solidFill>
              <a:latin typeface="JetBrains Mono"/>
              <a:ea typeface="JetBrains Mono"/>
              <a:cs typeface="JetBrains Mono"/>
              <a:sym typeface="JetBrains Mono"/>
            </a:endParaRPr>
          </a:p>
        </p:txBody>
      </p:sp>
      <p:sp>
        <p:nvSpPr>
          <p:cNvPr id="77" name="Google Shape;77;p3"/>
          <p:cNvSpPr txBox="1"/>
          <p:nvPr/>
        </p:nvSpPr>
        <p:spPr>
          <a:xfrm>
            <a:off x="4519425" y="3437575"/>
            <a:ext cx="41658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E9E9E9"/>
                </a:solidFill>
                <a:latin typeface="JetBrains Mono"/>
                <a:ea typeface="JetBrains Mono"/>
                <a:cs typeface="JetBrains Mono"/>
                <a:sym typeface="JetBrains Mono"/>
              </a:rPr>
              <a:t>The telescope can be at x meters.</a:t>
            </a:r>
            <a:endParaRPr b="0" i="0" sz="1400" u="none" cap="none" strike="noStrike">
              <a:solidFill>
                <a:srgbClr val="E9E9E9"/>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E9E9E9"/>
                </a:solidFill>
                <a:latin typeface="JetBrains Mono"/>
                <a:ea typeface="JetBrains Mono"/>
                <a:cs typeface="JetBrains Mono"/>
                <a:sym typeface="JetBrains Mono"/>
              </a:rPr>
              <a:t>And the arc can be at x radians.</a:t>
            </a:r>
            <a:endParaRPr b="0" i="0" sz="1400" u="none" cap="none" strike="noStrike">
              <a:solidFill>
                <a:srgbClr val="E9E9E9"/>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9E9E9"/>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E9E9E9"/>
                </a:solidFill>
                <a:latin typeface="JetBrains Mono"/>
                <a:ea typeface="JetBrains Mono"/>
                <a:cs typeface="JetBrains Mono"/>
                <a:sym typeface="JetBrains Mono"/>
              </a:rPr>
              <a:t>They all have a number to represent them.</a:t>
            </a:r>
            <a:endParaRPr b="0" i="0" sz="1400" u="none" cap="none" strike="noStrike">
              <a:solidFill>
                <a:srgbClr val="E9E9E9"/>
              </a:solidFill>
              <a:latin typeface="JetBrains Mono"/>
              <a:ea typeface="JetBrains Mono"/>
              <a:cs typeface="JetBrains Mono"/>
              <a:sym typeface="JetBrains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4"/>
          <p:cNvSpPr txBox="1"/>
          <p:nvPr/>
        </p:nvSpPr>
        <p:spPr>
          <a:xfrm>
            <a:off x="0" y="377650"/>
            <a:ext cx="6706200" cy="11799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2500"/>
              <a:buFont typeface="Arial"/>
              <a:buNone/>
            </a:pPr>
            <a:r>
              <a:rPr b="0" i="0" lang="en" sz="2500" u="none" cap="none" strike="noStrike">
                <a:solidFill>
                  <a:srgbClr val="E9E9E9"/>
                </a:solidFill>
                <a:latin typeface="JetBrains Mono"/>
                <a:ea typeface="JetBrains Mono"/>
                <a:cs typeface="JetBrains Mono"/>
                <a:sym typeface="JetBrains Mono"/>
              </a:rPr>
              <a:t>In code they are all just numbers</a:t>
            </a:r>
            <a:endParaRPr b="0" i="0" sz="2500" u="none" cap="none" strike="noStrike">
              <a:solidFill>
                <a:srgbClr val="E9E9E9"/>
              </a:solidFill>
              <a:latin typeface="JetBrains Mono"/>
              <a:ea typeface="JetBrains Mono"/>
              <a:cs typeface="JetBrains Mono"/>
              <a:sym typeface="JetBrains Mono"/>
            </a:endParaRPr>
          </a:p>
        </p:txBody>
      </p:sp>
      <p:pic>
        <p:nvPicPr>
          <p:cNvPr id="83" name="Google Shape;83;p4"/>
          <p:cNvPicPr preferRelativeResize="0"/>
          <p:nvPr/>
        </p:nvPicPr>
        <p:blipFill rotWithShape="1">
          <a:blip r:embed="rId3">
            <a:alphaModFix/>
          </a:blip>
          <a:srcRect b="17020" l="4206" r="7054" t="12556"/>
          <a:stretch/>
        </p:blipFill>
        <p:spPr>
          <a:xfrm>
            <a:off x="7795701" y="0"/>
            <a:ext cx="1348301" cy="1070100"/>
          </a:xfrm>
          <a:prstGeom prst="rect">
            <a:avLst/>
          </a:prstGeom>
          <a:noFill/>
          <a:ln>
            <a:noFill/>
          </a:ln>
        </p:spPr>
      </p:pic>
      <p:sp>
        <p:nvSpPr>
          <p:cNvPr id="84" name="Google Shape;84;p4"/>
          <p:cNvSpPr txBox="1"/>
          <p:nvPr/>
        </p:nvSpPr>
        <p:spPr>
          <a:xfrm>
            <a:off x="0" y="1557550"/>
            <a:ext cx="4165800" cy="831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E9E9E9"/>
                </a:solidFill>
                <a:latin typeface="JetBrains Mono"/>
                <a:ea typeface="JetBrains Mono"/>
                <a:cs typeface="JetBrains Mono"/>
                <a:sym typeface="JetBrains Mono"/>
              </a:rPr>
              <a:t>There is no other way to put it, in code they are represented by a bunch on numbers.</a:t>
            </a:r>
            <a:endParaRPr b="0" i="0" sz="1400" u="none" cap="none" strike="noStrike">
              <a:solidFill>
                <a:srgbClr val="E9E9E9"/>
              </a:solidFill>
              <a:latin typeface="JetBrains Mono"/>
              <a:ea typeface="JetBrains Mono"/>
              <a:cs typeface="JetBrains Mono"/>
              <a:sym typeface="JetBrains Mon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