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福本　光重" initials="福本　光重" lastIdx="2" clrIdx="0">
    <p:extLst>
      <p:ext uri="{19B8F6BF-5375-455C-9EA6-DF929625EA0E}">
        <p15:presenceInfo xmlns:p15="http://schemas.microsoft.com/office/powerpoint/2012/main" userId="S::k19093kk@aitech.ac.jp::6817ad3d-32a9-4ad1-a4a0-7da5ecb16f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B2989F-2269-EE47-8EEE-01A8439A191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DF686D-8CC2-524A-81B2-C22DB69B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C3C2B3-A613-FA41-B5A3-8869C14EF130}"/>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951A3AFA-AAB7-1E43-BA24-E397D134BE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C47788-0AD7-1249-8F1B-F89650BBF578}"/>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207844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C16B9E-2845-6E42-A798-E6F34A791AC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39597A-D3C4-5743-8189-D9874B8F49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ED0560-B55D-0448-A477-85F6D1F10BD4}"/>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E59227AD-471F-8148-9F94-32B51F729A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C9B16C-EE9F-FD46-96E9-88B5F2A53990}"/>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106037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5F8A2E-CDDF-3547-961B-27A0BB68F9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F5AD93-2874-8645-BC5C-3526E53BF2D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A5B477C-8A88-0A44-B6C8-A9C4ABC144CC}"/>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CE9E7A92-7B3B-4843-A01D-D539067C2B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A78689-B417-8D4C-B211-23A7ACC56C94}"/>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42553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B6F9B5-AC87-C64F-A115-86445B4801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BE66BE-D548-F74A-9FCE-6C05CA0919D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F88297-5FF1-4547-9EAE-7C397FB1B1E7}"/>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460BAEA6-0297-F644-8BEE-AF57E1F800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D701E3-07F1-4A40-A3CA-B7395B15398B}"/>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331004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90555-0709-F345-B514-450DC7DCFD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59C6B0-6E7E-EB46-8486-D461AD479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1B7F78C-ACF0-5B49-A9AE-00C8458CFD82}"/>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4DF89807-2BD6-9848-B439-DB5A668D18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45CCC2-7021-1B48-B888-224A2EEAE5D6}"/>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139368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61F8B9-00F4-9449-982E-A152B2CFC73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9CA6D9-CE12-CA4D-B5D2-2EBDAA1394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91680E5-DD08-E64E-9AAD-4819BA082D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21C84AF-FEA1-A24D-81DC-8604DA88B079}"/>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6" name="フッター プレースホルダー 5">
            <a:extLst>
              <a:ext uri="{FF2B5EF4-FFF2-40B4-BE49-F238E27FC236}">
                <a16:creationId xmlns:a16="http://schemas.microsoft.com/office/drawing/2014/main" id="{31BFCD0D-6EB6-9644-81FB-456C860D27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6615B2-DF45-B140-926F-CA1FCED24060}"/>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293915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C9AC1B-939F-C548-B186-098EDD0DF51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586077-384A-7341-86AF-EE2A0D82A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07FB9DA-F3BD-894F-945A-8ED0676D52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310A55D-240C-6849-9BF7-0E90C5B6F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33C06D8-763D-8A4E-BC3D-6E203892966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D771028-F012-AA44-A885-D4226019C1C7}"/>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8" name="フッター プレースホルダー 7">
            <a:extLst>
              <a:ext uri="{FF2B5EF4-FFF2-40B4-BE49-F238E27FC236}">
                <a16:creationId xmlns:a16="http://schemas.microsoft.com/office/drawing/2014/main" id="{523E7B07-7757-6942-81D8-19FDCB536D2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8664B46-0CEF-224A-9EFC-DE3ED27340C7}"/>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301897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42C5DB-9DBF-5D43-A158-A598F62F9E1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B1E6E4-05EC-8B4C-AC05-43C294E9A88C}"/>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4" name="フッター プレースホルダー 3">
            <a:extLst>
              <a:ext uri="{FF2B5EF4-FFF2-40B4-BE49-F238E27FC236}">
                <a16:creationId xmlns:a16="http://schemas.microsoft.com/office/drawing/2014/main" id="{AAF2215D-DF99-2649-9FB2-AD8881C8C9F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67FB94-B911-FE45-B023-4249CC41C696}"/>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369842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C32D63-E4F9-A94F-A13E-85C0CEBA2450}"/>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3" name="フッター プレースホルダー 2">
            <a:extLst>
              <a:ext uri="{FF2B5EF4-FFF2-40B4-BE49-F238E27FC236}">
                <a16:creationId xmlns:a16="http://schemas.microsoft.com/office/drawing/2014/main" id="{2DF830FF-A51A-454A-9FF9-F64A12C4925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1344D89-5A4B-E443-B309-B82D3BD2379D}"/>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64276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646D5-1EA5-2541-9D92-741BAD7E67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2D978A-B532-4844-A57E-D4359A9AE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2E374A0-DDCE-6743-A20E-D3C5274C9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0F87AD-F71A-AA4D-AEF7-8DB6108D5C42}"/>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6" name="フッター プレースホルダー 5">
            <a:extLst>
              <a:ext uri="{FF2B5EF4-FFF2-40B4-BE49-F238E27FC236}">
                <a16:creationId xmlns:a16="http://schemas.microsoft.com/office/drawing/2014/main" id="{6B181583-B25B-2743-8403-640B5D3CBE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876BD4-2AC9-8946-A7C7-319D74220B25}"/>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284110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3C55E-D8E9-DD43-8056-AB3D8E6C28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D2D74B2-D0C9-3944-9EA5-D485FD8FE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678881A-6470-9741-8D61-9B4E75BE9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6C236C2-01DF-BD4A-BE36-F95EC912BE59}"/>
              </a:ext>
            </a:extLst>
          </p:cNvPr>
          <p:cNvSpPr>
            <a:spLocks noGrp="1"/>
          </p:cNvSpPr>
          <p:nvPr>
            <p:ph type="dt" sz="half" idx="10"/>
          </p:nvPr>
        </p:nvSpPr>
        <p:spPr/>
        <p:txBody>
          <a:bodyPr/>
          <a:lstStyle/>
          <a:p>
            <a:fld id="{D131C5D7-D515-E94A-A951-9D70F241DE43}" type="datetimeFigureOut">
              <a:rPr kumimoji="1" lang="ja-JP" altLang="en-US" smtClean="0"/>
              <a:t>2021/10/28</a:t>
            </a:fld>
            <a:endParaRPr kumimoji="1" lang="ja-JP" altLang="en-US"/>
          </a:p>
        </p:txBody>
      </p:sp>
      <p:sp>
        <p:nvSpPr>
          <p:cNvPr id="6" name="フッター プレースホルダー 5">
            <a:extLst>
              <a:ext uri="{FF2B5EF4-FFF2-40B4-BE49-F238E27FC236}">
                <a16:creationId xmlns:a16="http://schemas.microsoft.com/office/drawing/2014/main" id="{893D9EFF-5344-A147-B433-0E241D6C84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B04678-F8BC-F745-BCB1-FE95FEB0FFDB}"/>
              </a:ext>
            </a:extLst>
          </p:cNvPr>
          <p:cNvSpPr>
            <a:spLocks noGrp="1"/>
          </p:cNvSpPr>
          <p:nvPr>
            <p:ph type="sldNum" sz="quarter" idx="12"/>
          </p:nvPr>
        </p:nvSpPr>
        <p:spPr/>
        <p:txBody>
          <a:body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214233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8430EA7-A608-4148-86BC-2ED4866D9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E04929-EFDA-2143-8491-26BF3F400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D6331C-3507-364A-A406-2CF4D47E8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1C5D7-D515-E94A-A951-9D70F241DE4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68F0B2ED-D794-A244-AA25-39F2E61565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799DE09-8776-AD40-B2A8-7F6775EC2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B4955-8E59-A24C-9BE4-E3F09A0AD80F}" type="slidenum">
              <a:rPr kumimoji="1" lang="ja-JP" altLang="en-US" smtClean="0"/>
              <a:t>‹#›</a:t>
            </a:fld>
            <a:endParaRPr kumimoji="1" lang="ja-JP" altLang="en-US"/>
          </a:p>
        </p:txBody>
      </p:sp>
    </p:spTree>
    <p:extLst>
      <p:ext uri="{BB962C8B-B14F-4D97-AF65-F5344CB8AC3E}">
        <p14:creationId xmlns:p14="http://schemas.microsoft.com/office/powerpoint/2010/main" val="2336676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xtrend.nikkei.com/atcl/contents/18/00346/00009/" TargetMode="External"/><Relationship Id="rId2" Type="http://schemas.openxmlformats.org/officeDocument/2006/relationships/hyperlink" Target="https://sarary-saving.com/maney/cashless/paypay-businessmode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200103D-D87C-A146-B8C3-8219BE802D36}"/>
              </a:ext>
            </a:extLst>
          </p:cNvPr>
          <p:cNvSpPr>
            <a:spLocks noGrp="1"/>
          </p:cNvSpPr>
          <p:nvPr>
            <p:ph type="ctrTitle"/>
          </p:nvPr>
        </p:nvSpPr>
        <p:spPr>
          <a:xfrm>
            <a:off x="804672" y="5116529"/>
            <a:ext cx="10592174" cy="1000655"/>
          </a:xfrm>
        </p:spPr>
        <p:txBody>
          <a:bodyPr anchor="t">
            <a:normAutofit/>
          </a:bodyPr>
          <a:lstStyle/>
          <a:p>
            <a:pPr algn="l"/>
            <a:endParaRPr kumimoji="1" lang="ja-JP" altLang="en-US" sz="4000">
              <a:solidFill>
                <a:schemeClr val="tx2"/>
              </a:solidFill>
            </a:endParaRPr>
          </a:p>
        </p:txBody>
      </p:sp>
      <p:pic>
        <p:nvPicPr>
          <p:cNvPr id="4" name="図 3" descr="ロゴ, 会社名&#10;&#10;自動的に生成された説明">
            <a:extLst>
              <a:ext uri="{FF2B5EF4-FFF2-40B4-BE49-F238E27FC236}">
                <a16:creationId xmlns:a16="http://schemas.microsoft.com/office/drawing/2014/main" id="{58BD63D4-F502-014D-BAFC-99E2C17CE9F7}"/>
              </a:ext>
            </a:extLst>
          </p:cNvPr>
          <p:cNvPicPr>
            <a:picLocks noChangeAspect="1"/>
          </p:cNvPicPr>
          <p:nvPr/>
        </p:nvPicPr>
        <p:blipFill rotWithShape="1">
          <a:blip r:embed="rId2"/>
          <a:srcRect t="15905" b="13767"/>
          <a:stretch/>
        </p:blipFill>
        <p:spPr>
          <a:xfrm>
            <a:off x="-1" y="10"/>
            <a:ext cx="12192001" cy="4201449"/>
          </a:xfrm>
          <a:prstGeom prst="rect">
            <a:avLst/>
          </a:prstGeom>
        </p:spPr>
      </p:pic>
      <p:grpSp>
        <p:nvGrpSpPr>
          <p:cNvPr id="18" name="Group 17">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9" name="Freeform: Shape 18">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字幕 2">
            <a:extLst>
              <a:ext uri="{FF2B5EF4-FFF2-40B4-BE49-F238E27FC236}">
                <a16:creationId xmlns:a16="http://schemas.microsoft.com/office/drawing/2014/main" id="{1A3D02B2-9456-4D4E-8FD2-205C59E003C6}"/>
              </a:ext>
            </a:extLst>
          </p:cNvPr>
          <p:cNvSpPr>
            <a:spLocks noGrp="1"/>
          </p:cNvSpPr>
          <p:nvPr>
            <p:ph type="subTitle" idx="1"/>
          </p:nvPr>
        </p:nvSpPr>
        <p:spPr>
          <a:xfrm>
            <a:off x="804672" y="4580785"/>
            <a:ext cx="9416898" cy="484374"/>
          </a:xfrm>
        </p:spPr>
        <p:txBody>
          <a:bodyPr anchor="b">
            <a:normAutofit/>
          </a:bodyPr>
          <a:lstStyle/>
          <a:p>
            <a:pPr algn="l"/>
            <a:endParaRPr kumimoji="1" lang="ja-JP" altLang="en-US" sz="2000">
              <a:solidFill>
                <a:schemeClr val="tx2"/>
              </a:solidFill>
            </a:endParaRPr>
          </a:p>
        </p:txBody>
      </p:sp>
    </p:spTree>
    <p:extLst>
      <p:ext uri="{BB962C8B-B14F-4D97-AF65-F5344CB8AC3E}">
        <p14:creationId xmlns:p14="http://schemas.microsoft.com/office/powerpoint/2010/main" val="287760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43481-3CA7-5D46-902C-A0F3E01AF8F9}"/>
              </a:ext>
            </a:extLst>
          </p:cNvPr>
          <p:cNvSpPr>
            <a:spLocks noGrp="1"/>
          </p:cNvSpPr>
          <p:nvPr>
            <p:ph type="title"/>
          </p:nvPr>
        </p:nvSpPr>
        <p:spPr>
          <a:xfrm>
            <a:off x="827568" y="329057"/>
            <a:ext cx="10515600" cy="435115"/>
          </a:xfrm>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DC163B26-CACA-1842-B8CA-F601E9D1D530}"/>
              </a:ext>
            </a:extLst>
          </p:cNvPr>
          <p:cNvSpPr>
            <a:spLocks noGrp="1"/>
          </p:cNvSpPr>
          <p:nvPr>
            <p:ph idx="1"/>
          </p:nvPr>
        </p:nvSpPr>
        <p:spPr>
          <a:xfrm>
            <a:off x="838200" y="1255573"/>
            <a:ext cx="10515600" cy="5273370"/>
          </a:xfrm>
        </p:spPr>
        <p:txBody>
          <a:bodyPr>
            <a:normAutofit lnSpcReduction="10000"/>
          </a:bodyPr>
          <a:lstStyle/>
          <a:p>
            <a:r>
              <a:rPr lang="en-US" altLang="ja-JP" sz="3000" dirty="0" err="1">
                <a:latin typeface="Meiryo" panose="020B0604030504040204" pitchFamily="34" charset="-128"/>
                <a:ea typeface="Meiryo" panose="020B0604030504040204" pitchFamily="34" charset="-128"/>
              </a:rPr>
              <a:t>PayPay</a:t>
            </a:r>
            <a:r>
              <a:rPr lang="ja-JP" altLang="en-US" sz="3000">
                <a:latin typeface="Meiryo" panose="020B0604030504040204" pitchFamily="34" charset="-128"/>
                <a:ea typeface="Meiryo" panose="020B0604030504040204" pitchFamily="34" charset="-128"/>
              </a:rPr>
              <a:t>の狙いとは、</a:t>
            </a:r>
            <a:endParaRPr lang="en-US" altLang="ja-JP" sz="3000" dirty="0">
              <a:latin typeface="Meiryo" panose="020B0604030504040204" pitchFamily="34" charset="-128"/>
              <a:ea typeface="Meiryo" panose="020B0604030504040204" pitchFamily="34" charset="-128"/>
            </a:endParaRPr>
          </a:p>
          <a:p>
            <a:pPr marL="0" indent="0">
              <a:buNone/>
            </a:pPr>
            <a:r>
              <a:rPr lang="ja-JP" altLang="en-US" sz="3000">
                <a:latin typeface="Meiryo" panose="020B0604030504040204" pitchFamily="34" charset="-128"/>
                <a:ea typeface="Meiryo" panose="020B0604030504040204" pitchFamily="34" charset="-128"/>
              </a:rPr>
              <a:t>　「一般消費者には無料でサービスの提供を行い、事業者から収益を発生させる」こと。</a:t>
            </a:r>
            <a:endParaRPr lang="en-US" altLang="ja-JP" sz="3000" dirty="0">
              <a:latin typeface="Meiryo" panose="020B0604030504040204" pitchFamily="34" charset="-128"/>
              <a:ea typeface="Meiryo" panose="020B0604030504040204" pitchFamily="34" charset="-128"/>
            </a:endParaRPr>
          </a:p>
          <a:p>
            <a:pPr marL="0" indent="0">
              <a:buNone/>
            </a:pPr>
            <a:r>
              <a:rPr lang="en-US" altLang="ja-JP" sz="3000" dirty="0">
                <a:latin typeface="Meiryo" panose="020B0604030504040204" pitchFamily="34" charset="-128"/>
                <a:ea typeface="Meiryo" panose="020B0604030504040204" pitchFamily="34" charset="-128"/>
              </a:rPr>
              <a:t>2021</a:t>
            </a:r>
            <a:r>
              <a:rPr lang="ja-JP" altLang="en-US" sz="3000">
                <a:latin typeface="Meiryo" panose="020B0604030504040204" pitchFamily="34" charset="-128"/>
                <a:ea typeface="Meiryo" panose="020B0604030504040204" pitchFamily="34" charset="-128"/>
              </a:rPr>
              <a:t>年</a:t>
            </a:r>
            <a:r>
              <a:rPr lang="en-US" altLang="ja-JP" sz="3000" dirty="0">
                <a:latin typeface="Meiryo" panose="020B0604030504040204" pitchFamily="34" charset="-128"/>
                <a:ea typeface="Meiryo" panose="020B0604030504040204" pitchFamily="34" charset="-128"/>
              </a:rPr>
              <a:t>5</a:t>
            </a:r>
            <a:r>
              <a:rPr lang="ja-JP" altLang="en-US" sz="3000">
                <a:latin typeface="Meiryo" panose="020B0604030504040204" pitchFamily="34" charset="-128"/>
                <a:ea typeface="Meiryo" panose="020B0604030504040204" pitchFamily="34" charset="-128"/>
              </a:rPr>
              <a:t>月</a:t>
            </a:r>
            <a:r>
              <a:rPr lang="en-US" altLang="ja-JP" sz="3000" dirty="0" err="1">
                <a:latin typeface="Meiryo" panose="020B0604030504040204" pitchFamily="34" charset="-128"/>
                <a:ea typeface="Meiryo" panose="020B0604030504040204" pitchFamily="34" charset="-128"/>
              </a:rPr>
              <a:t>PayPay</a:t>
            </a:r>
            <a:r>
              <a:rPr lang="ja-JP" altLang="en-US" sz="3000">
                <a:latin typeface="Meiryo" panose="020B0604030504040204" pitchFamily="34" charset="-128"/>
                <a:ea typeface="Meiryo" panose="020B0604030504040204" pitchFamily="34" charset="-128"/>
              </a:rPr>
              <a:t>は累計</a:t>
            </a:r>
            <a:r>
              <a:rPr lang="en-US" altLang="ja-JP" sz="3000" dirty="0">
                <a:latin typeface="Meiryo" panose="020B0604030504040204" pitchFamily="34" charset="-128"/>
                <a:ea typeface="Meiryo" panose="020B0604030504040204" pitchFamily="34" charset="-128"/>
              </a:rPr>
              <a:t>3900</a:t>
            </a:r>
            <a:r>
              <a:rPr lang="ja-JP" altLang="en-US" sz="3000">
                <a:latin typeface="Meiryo" panose="020B0604030504040204" pitchFamily="34" charset="-128"/>
                <a:ea typeface="Meiryo" panose="020B0604030504040204" pitchFamily="34" charset="-128"/>
              </a:rPr>
              <a:t>万人のサービス登録者数がいる。</a:t>
            </a:r>
            <a:endParaRPr lang="en-US" altLang="ja-JP" sz="3000" dirty="0">
              <a:latin typeface="Meiryo" panose="020B0604030504040204" pitchFamily="34" charset="-128"/>
              <a:ea typeface="Meiryo" panose="020B0604030504040204" pitchFamily="34" charset="-128"/>
            </a:endParaRPr>
          </a:p>
          <a:p>
            <a:pPr marL="0" indent="0">
              <a:buNone/>
            </a:pPr>
            <a:r>
              <a:rPr lang="ja-JP" altLang="en-US" sz="3000">
                <a:latin typeface="Meiryo" panose="020B0604030504040204" pitchFamily="34" charset="-128"/>
                <a:ea typeface="Meiryo" panose="020B0604030504040204" pitchFamily="34" charset="-128"/>
              </a:rPr>
              <a:t>これらの利用者と他のサービスをうまく連携させて収益を生む仕組み。</a:t>
            </a:r>
            <a:endParaRPr lang="en-US" altLang="ja-JP" sz="3000" dirty="0">
              <a:latin typeface="Meiryo" panose="020B0604030504040204" pitchFamily="34" charset="-128"/>
              <a:ea typeface="Meiryo" panose="020B0604030504040204" pitchFamily="34" charset="-128"/>
            </a:endParaRPr>
          </a:p>
          <a:p>
            <a:r>
              <a:rPr lang="en-US" altLang="ja-JP" sz="3000" dirty="0" err="1">
                <a:latin typeface="Meiryo" panose="020B0604030504040204" pitchFamily="34" charset="-128"/>
                <a:ea typeface="Meiryo" panose="020B0604030504040204" pitchFamily="34" charset="-128"/>
              </a:rPr>
              <a:t>PayPay</a:t>
            </a:r>
            <a:r>
              <a:rPr lang="ja-JP" altLang="en-US" sz="3000">
                <a:latin typeface="Meiryo" panose="020B0604030504040204" pitchFamily="34" charset="-128"/>
                <a:ea typeface="Meiryo" panose="020B0604030504040204" pitchFamily="34" charset="-128"/>
              </a:rPr>
              <a:t>の価値</a:t>
            </a:r>
            <a:endParaRPr lang="en-US" altLang="ja-JP" sz="3000" dirty="0">
              <a:latin typeface="Meiryo" panose="020B0604030504040204" pitchFamily="34" charset="-128"/>
              <a:ea typeface="Meiryo" panose="020B0604030504040204" pitchFamily="34" charset="-128"/>
            </a:endParaRPr>
          </a:p>
          <a:p>
            <a:pPr marL="0" indent="0">
              <a:buNone/>
            </a:pPr>
            <a:r>
              <a:rPr lang="ja-JP" altLang="en-US" sz="3000">
                <a:latin typeface="Meiryo" panose="020B0604030504040204" pitchFamily="34" charset="-128"/>
                <a:ea typeface="Meiryo" panose="020B0604030504040204" pitchFamily="34" charset="-128"/>
              </a:rPr>
              <a:t>　ユーザーは無料で</a:t>
            </a:r>
            <a:r>
              <a:rPr lang="en-US" altLang="ja-JP" sz="3000" dirty="0" err="1">
                <a:latin typeface="Meiryo" panose="020B0604030504040204" pitchFamily="34" charset="-128"/>
                <a:ea typeface="Meiryo" panose="020B0604030504040204" pitchFamily="34" charset="-128"/>
              </a:rPr>
              <a:t>PayPay</a:t>
            </a:r>
            <a:r>
              <a:rPr lang="ja-JP" altLang="en-US" sz="3000">
                <a:latin typeface="Meiryo" panose="020B0604030504040204" pitchFamily="34" charset="-128"/>
                <a:ea typeface="Meiryo" panose="020B0604030504040204" pitchFamily="34" charset="-128"/>
              </a:rPr>
              <a:t>を利用でき、スマホで簡単に決済をすませることができる。また、お得なキャンペーンが頻繁にあり、以前</a:t>
            </a:r>
            <a:r>
              <a:rPr lang="en-US" altLang="ja-JP" sz="3000" dirty="0">
                <a:latin typeface="Meiryo" panose="020B0604030504040204" pitchFamily="34" charset="-128"/>
                <a:ea typeface="Meiryo" panose="020B0604030504040204" pitchFamily="34" charset="-128"/>
              </a:rPr>
              <a:t>100</a:t>
            </a:r>
            <a:r>
              <a:rPr lang="ja-JP" altLang="en-US" sz="3000">
                <a:latin typeface="Meiryo" panose="020B0604030504040204" pitchFamily="34" charset="-128"/>
                <a:ea typeface="Meiryo" panose="020B0604030504040204" pitchFamily="34" charset="-128"/>
              </a:rPr>
              <a:t>億円キャンペーンをおこない顧客を大幅に獲得した。</a:t>
            </a:r>
            <a:endParaRPr lang="en-US" altLang="ja-JP" sz="3000" dirty="0">
              <a:latin typeface="Meiryo" panose="020B0604030504040204" pitchFamily="34" charset="-128"/>
              <a:ea typeface="Meiryo" panose="020B0604030504040204" pitchFamily="34" charset="-128"/>
            </a:endParaRPr>
          </a:p>
          <a:p>
            <a:pPr marL="0" indent="0">
              <a:buNone/>
            </a:pPr>
            <a:endParaRPr lang="en-US" altLang="ja-JP" dirty="0">
              <a:latin typeface="Meiryo" panose="020B0604030504040204" pitchFamily="34" charset="-128"/>
              <a:ea typeface="Meiryo" panose="020B0604030504040204" pitchFamily="34" charset="-128"/>
            </a:endParaRPr>
          </a:p>
        </p:txBody>
      </p:sp>
      <p:sp>
        <p:nvSpPr>
          <p:cNvPr id="4" name="正方形/長方形 3">
            <a:extLst>
              <a:ext uri="{FF2B5EF4-FFF2-40B4-BE49-F238E27FC236}">
                <a16:creationId xmlns:a16="http://schemas.microsoft.com/office/drawing/2014/main" id="{B70C521F-401A-9447-B378-22AF0DBD01C5}"/>
              </a:ext>
            </a:extLst>
          </p:cNvPr>
          <p:cNvSpPr/>
          <p:nvPr/>
        </p:nvSpPr>
        <p:spPr>
          <a:xfrm>
            <a:off x="0" y="0"/>
            <a:ext cx="12192000" cy="107301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9A984B3-43A1-2D46-B67E-BC43CBA5C908}"/>
              </a:ext>
            </a:extLst>
          </p:cNvPr>
          <p:cNvSpPr txBox="1"/>
          <p:nvPr/>
        </p:nvSpPr>
        <p:spPr>
          <a:xfrm>
            <a:off x="200246" y="182562"/>
            <a:ext cx="11164186" cy="830997"/>
          </a:xfrm>
          <a:prstGeom prst="rect">
            <a:avLst/>
          </a:prstGeom>
          <a:noFill/>
        </p:spPr>
        <p:txBody>
          <a:bodyPr wrap="square" rtlCol="0">
            <a:spAutoFit/>
          </a:bodyPr>
          <a:lstStyle/>
          <a:p>
            <a:r>
              <a:rPr kumimoji="1" lang="ja-JP" altLang="en-US" sz="4800">
                <a:latin typeface="Meiryo" panose="020B0604030504040204" pitchFamily="34" charset="-128"/>
                <a:ea typeface="Meiryo" panose="020B0604030504040204" pitchFamily="34" charset="-128"/>
              </a:rPr>
              <a:t>ビジネスモデル</a:t>
            </a:r>
          </a:p>
        </p:txBody>
      </p:sp>
    </p:spTree>
    <p:extLst>
      <p:ext uri="{BB962C8B-B14F-4D97-AF65-F5344CB8AC3E}">
        <p14:creationId xmlns:p14="http://schemas.microsoft.com/office/powerpoint/2010/main" val="243945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43481-3CA7-5D46-902C-A0F3E01AF8F9}"/>
              </a:ext>
            </a:extLst>
          </p:cNvPr>
          <p:cNvSpPr>
            <a:spLocks noGrp="1"/>
          </p:cNvSpPr>
          <p:nvPr>
            <p:ph type="title"/>
          </p:nvPr>
        </p:nvSpPr>
        <p:spPr>
          <a:xfrm>
            <a:off x="827568" y="329057"/>
            <a:ext cx="10515600" cy="435115"/>
          </a:xfrm>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DC163B26-CACA-1842-B8CA-F601E9D1D530}"/>
              </a:ext>
            </a:extLst>
          </p:cNvPr>
          <p:cNvSpPr>
            <a:spLocks noGrp="1"/>
          </p:cNvSpPr>
          <p:nvPr>
            <p:ph idx="1"/>
          </p:nvPr>
        </p:nvSpPr>
        <p:spPr>
          <a:xfrm>
            <a:off x="838200" y="1255573"/>
            <a:ext cx="10515600" cy="5168978"/>
          </a:xfrm>
        </p:spPr>
        <p:txBody>
          <a:bodyPr>
            <a:normAutofit/>
          </a:bodyPr>
          <a:lstStyle/>
          <a:p>
            <a:pPr fontAlgn="base"/>
            <a:r>
              <a:rPr lang="ja-JP" altLang="en-US">
                <a:latin typeface="Meiryo" panose="020B0604030504040204" pitchFamily="34" charset="-128"/>
                <a:ea typeface="Meiryo" panose="020B0604030504040204" pitchFamily="34" charset="-128"/>
              </a:rPr>
              <a:t>今後の課題</a:t>
            </a:r>
            <a:endParaRPr lang="en-US" altLang="ja-JP" dirty="0">
              <a:latin typeface="Meiryo" panose="020B0604030504040204" pitchFamily="34" charset="-128"/>
              <a:ea typeface="Meiryo" panose="020B0604030504040204" pitchFamily="34" charset="-128"/>
            </a:endParaRPr>
          </a:p>
          <a:p>
            <a:pPr marL="0" indent="0" fontAlgn="base">
              <a:buNone/>
            </a:pPr>
            <a:r>
              <a:rPr lang="ja-JP" altLang="en-US">
                <a:latin typeface="Meiryo" panose="020B0604030504040204" pitchFamily="34" charset="-128"/>
                <a:ea typeface="Meiryo" panose="020B0604030504040204" pitchFamily="34" charset="-128"/>
              </a:rPr>
              <a:t>　これまでは顧客を増やすことに専念し、初期費用や決済手数料、入金費用を無料にすることで、</a:t>
            </a:r>
            <a:r>
              <a:rPr lang="en-US" altLang="ja-JP" dirty="0">
                <a:latin typeface="Meiryo" panose="020B0604030504040204" pitchFamily="34" charset="-128"/>
                <a:ea typeface="Meiryo" panose="020B0604030504040204" pitchFamily="34" charset="-128"/>
              </a:rPr>
              <a:t>316</a:t>
            </a:r>
            <a:r>
              <a:rPr lang="ja-JP" altLang="en-US">
                <a:latin typeface="Meiryo" panose="020B0604030504040204" pitchFamily="34" charset="-128"/>
                <a:ea typeface="Meiryo" panose="020B0604030504040204" pitchFamily="34" charset="-128"/>
              </a:rPr>
              <a:t>万店舗以上の加盟店を獲得してきた。これからは収益化のために</a:t>
            </a:r>
            <a:r>
              <a:rPr lang="en-US" altLang="ja-JP" dirty="0">
                <a:latin typeface="Meiryo" panose="020B0604030504040204" pitchFamily="34" charset="-128"/>
                <a:ea typeface="Meiryo" panose="020B0604030504040204" pitchFamily="34" charset="-128"/>
              </a:rPr>
              <a:t>2021</a:t>
            </a:r>
            <a:r>
              <a:rPr lang="ja-JP" altLang="en-US">
                <a:latin typeface="Meiryo" panose="020B0604030504040204" pitchFamily="34" charset="-128"/>
                <a:ea typeface="Meiryo" panose="020B0604030504040204" pitchFamily="34" charset="-128"/>
              </a:rPr>
              <a:t>年</a:t>
            </a:r>
            <a:r>
              <a:rPr lang="en-US" altLang="ja-JP" dirty="0">
                <a:latin typeface="Meiryo" panose="020B0604030504040204" pitchFamily="34" charset="-128"/>
                <a:ea typeface="Meiryo" panose="020B0604030504040204" pitchFamily="34" charset="-128"/>
              </a:rPr>
              <a:t>10</a:t>
            </a:r>
            <a:r>
              <a:rPr lang="ja-JP" altLang="en-US">
                <a:latin typeface="Meiryo" panose="020B0604030504040204" pitchFamily="34" charset="-128"/>
                <a:ea typeface="Meiryo" panose="020B0604030504040204" pitchFamily="34" charset="-128"/>
              </a:rPr>
              <a:t>月から決済手数料を有料化させる。この決済手数料の有料化によって加盟店の解約が増える恐れがあるため、解約を防ぐことが課題となる。</a:t>
            </a:r>
            <a:endParaRPr lang="en-US" altLang="ja-JP" dirty="0">
              <a:latin typeface="Meiryo" panose="020B0604030504040204" pitchFamily="34" charset="-128"/>
              <a:ea typeface="Meiryo" panose="020B0604030504040204" pitchFamily="34" charset="-128"/>
            </a:endParaRPr>
          </a:p>
          <a:p>
            <a:pPr fontAlgn="base"/>
            <a:r>
              <a:rPr lang="ja-JP" altLang="en-US">
                <a:latin typeface="Meiryo" panose="020B0604030504040204" pitchFamily="34" charset="-128"/>
                <a:ea typeface="Meiryo" panose="020B0604030504040204" pitchFamily="34" charset="-128"/>
              </a:rPr>
              <a:t>展望</a:t>
            </a:r>
            <a:endParaRPr lang="en-US" altLang="ja-JP" dirty="0">
              <a:latin typeface="Meiryo" panose="020B0604030504040204" pitchFamily="34" charset="-128"/>
              <a:ea typeface="Meiryo" panose="020B0604030504040204" pitchFamily="34" charset="-128"/>
            </a:endParaRPr>
          </a:p>
          <a:p>
            <a:pPr marL="0" indent="0" fontAlgn="base">
              <a:buNone/>
            </a:pPr>
            <a:r>
              <a:rPr lang="ja-JP" altLang="en-US">
                <a:latin typeface="Meiryo" panose="020B0604030504040204" pitchFamily="34" charset="-128"/>
                <a:ea typeface="Meiryo" panose="020B0604030504040204" pitchFamily="34" charset="-128"/>
              </a:rPr>
              <a:t>　割り勘など</a:t>
            </a:r>
            <a:r>
              <a:rPr lang="en" altLang="ja-JP" dirty="0" err="1">
                <a:effectLst/>
                <a:latin typeface="Meiryo" panose="020B0604030504040204" pitchFamily="34" charset="-128"/>
                <a:ea typeface="Meiryo" panose="020B0604030504040204" pitchFamily="34" charset="-128"/>
              </a:rPr>
              <a:t>PayPay</a:t>
            </a:r>
            <a:r>
              <a:rPr lang="ja-JP" altLang="en-US">
                <a:effectLst/>
                <a:latin typeface="Meiryo" panose="020B0604030504040204" pitchFamily="34" charset="-128"/>
                <a:ea typeface="Meiryo" panose="020B0604030504040204" pitchFamily="34" charset="-128"/>
              </a:rPr>
              <a:t>のアプリはユーザー同士で共有して使う際に、より利便性を感じられる機能を備えている。</a:t>
            </a:r>
            <a:endParaRPr lang="en-US" altLang="ja-JP" dirty="0">
              <a:effectLst/>
              <a:latin typeface="Meiryo" panose="020B0604030504040204" pitchFamily="34" charset="-128"/>
              <a:ea typeface="Meiryo" panose="020B0604030504040204" pitchFamily="34" charset="-128"/>
            </a:endParaRPr>
          </a:p>
          <a:p>
            <a:pPr marL="0" indent="0" fontAlgn="base">
              <a:buNone/>
            </a:pPr>
            <a:r>
              <a:rPr lang="ja-JP" altLang="en-US">
                <a:latin typeface="Meiryo" panose="020B0604030504040204" pitchFamily="34" charset="-128"/>
                <a:ea typeface="Meiryo" panose="020B0604030504040204" pitchFamily="34" charset="-128"/>
              </a:rPr>
              <a:t>このようにないと不便という状況を作り出すことが今後の展望である。</a:t>
            </a:r>
            <a:endParaRPr lang="en-US" altLang="ja-JP" dirty="0">
              <a:latin typeface="Meiryo" panose="020B0604030504040204" pitchFamily="34" charset="-128"/>
              <a:ea typeface="Meiryo" panose="020B0604030504040204" pitchFamily="34" charset="-128"/>
            </a:endParaRPr>
          </a:p>
          <a:p>
            <a:pPr marL="0" indent="0" fontAlgn="base">
              <a:buNone/>
            </a:pPr>
            <a:endParaRPr lang="en-US" altLang="ja-JP" dirty="0">
              <a:effectLst/>
            </a:endParaRPr>
          </a:p>
          <a:p>
            <a:pPr marL="0" indent="0" fontAlgn="base">
              <a:buNone/>
            </a:pPr>
            <a:endParaRPr lang="en-US" altLang="ja-JP" dirty="0"/>
          </a:p>
        </p:txBody>
      </p:sp>
      <p:sp>
        <p:nvSpPr>
          <p:cNvPr id="4" name="正方形/長方形 3">
            <a:extLst>
              <a:ext uri="{FF2B5EF4-FFF2-40B4-BE49-F238E27FC236}">
                <a16:creationId xmlns:a16="http://schemas.microsoft.com/office/drawing/2014/main" id="{B70C521F-401A-9447-B378-22AF0DBD01C5}"/>
              </a:ext>
            </a:extLst>
          </p:cNvPr>
          <p:cNvSpPr/>
          <p:nvPr/>
        </p:nvSpPr>
        <p:spPr>
          <a:xfrm>
            <a:off x="0" y="0"/>
            <a:ext cx="12192000" cy="107301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9A984B3-43A1-2D46-B67E-BC43CBA5C908}"/>
              </a:ext>
            </a:extLst>
          </p:cNvPr>
          <p:cNvSpPr txBox="1"/>
          <p:nvPr/>
        </p:nvSpPr>
        <p:spPr>
          <a:xfrm>
            <a:off x="200246" y="182562"/>
            <a:ext cx="11164186" cy="830997"/>
          </a:xfrm>
          <a:prstGeom prst="rect">
            <a:avLst/>
          </a:prstGeom>
          <a:noFill/>
        </p:spPr>
        <p:txBody>
          <a:bodyPr wrap="square" rtlCol="0">
            <a:spAutoFit/>
          </a:bodyPr>
          <a:lstStyle/>
          <a:p>
            <a:pPr algn="ctr"/>
            <a:r>
              <a:rPr lang="ja-JP" altLang="en-US" sz="4800">
                <a:latin typeface="Meiryo" panose="020B0604030504040204" pitchFamily="34" charset="-128"/>
                <a:ea typeface="Meiryo" panose="020B0604030504040204" pitchFamily="34" charset="-128"/>
              </a:rPr>
              <a:t>課題と展望</a:t>
            </a:r>
            <a:endParaRPr kumimoji="1" lang="ja-JP" altLang="en-US" sz="48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04941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91F3D3-54A4-984C-8798-5FF8FAD2A99C}"/>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9145FDD9-F9C3-B747-AFDA-EC61D8836938}"/>
              </a:ext>
            </a:extLst>
          </p:cNvPr>
          <p:cNvSpPr>
            <a:spLocks noGrp="1"/>
          </p:cNvSpPr>
          <p:nvPr>
            <p:ph idx="1"/>
          </p:nvPr>
        </p:nvSpPr>
        <p:spPr/>
        <p:txBody>
          <a:bodyPr/>
          <a:lstStyle/>
          <a:p>
            <a:r>
              <a:rPr lang="en" altLang="ja-JP" dirty="0">
                <a:hlinkClick r:id="rId2"/>
              </a:rPr>
              <a:t>https://sarary-saving.com/maney/cashless/paypay-businessmodel</a:t>
            </a:r>
            <a:endParaRPr lang="en" altLang="ja-JP" dirty="0"/>
          </a:p>
          <a:p>
            <a:r>
              <a:rPr lang="en" altLang="ja-JP" dirty="0">
                <a:hlinkClick r:id="rId3"/>
              </a:rPr>
              <a:t>https://xtrend.nikkei.com/atcl/contents/18/00346/00009/</a:t>
            </a:r>
            <a:endParaRPr lang="en" altLang="ja-JP" dirty="0"/>
          </a:p>
          <a:p>
            <a:endParaRPr kumimoji="1" lang="ja-JP" altLang="en-US"/>
          </a:p>
        </p:txBody>
      </p:sp>
    </p:spTree>
    <p:extLst>
      <p:ext uri="{BB962C8B-B14F-4D97-AF65-F5344CB8AC3E}">
        <p14:creationId xmlns:p14="http://schemas.microsoft.com/office/powerpoint/2010/main" val="27423772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269</Words>
  <Application>Microsoft Macintosh PowerPoint</Application>
  <PresentationFormat>ワイド画面</PresentationFormat>
  <Paragraphs>16</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福本　光重</dc:creator>
  <cp:lastModifiedBy>福本　光重</cp:lastModifiedBy>
  <cp:revision>1</cp:revision>
  <dcterms:created xsi:type="dcterms:W3CDTF">2021-10-28T04:54:04Z</dcterms:created>
  <dcterms:modified xsi:type="dcterms:W3CDTF">2021-10-28T06:31:53Z</dcterms:modified>
</cp:coreProperties>
</file>