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89" r:id="rId1"/>
  </p:sldMasterIdLst>
  <p:notesMasterIdLst>
    <p:notesMasterId r:id="rId14"/>
  </p:notesMasterIdLst>
  <p:sldIdLst>
    <p:sldId id="256" r:id="rId2"/>
    <p:sldId id="267" r:id="rId3"/>
    <p:sldId id="271" r:id="rId4"/>
    <p:sldId id="257" r:id="rId5"/>
    <p:sldId id="277" r:id="rId6"/>
    <p:sldId id="273" r:id="rId7"/>
    <p:sldId id="266" r:id="rId8"/>
    <p:sldId id="272" r:id="rId9"/>
    <p:sldId id="278" r:id="rId10"/>
    <p:sldId id="279" r:id="rId11"/>
    <p:sldId id="276" r:id="rId12"/>
    <p:sldId id="28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0"/>
  </p:normalViewPr>
  <p:slideViewPr>
    <p:cSldViewPr snapToGrid="0" snapToObjects="1">
      <p:cViewPr varScale="1">
        <p:scale>
          <a:sx n="120" d="100"/>
          <a:sy n="120" d="100"/>
        </p:scale>
        <p:origin x="256" y="184"/>
      </p:cViewPr>
      <p:guideLst/>
    </p:cSldViewPr>
  </p:slideViewPr>
  <p:notesTextViewPr>
    <p:cViewPr>
      <p:scale>
        <a:sx n="1" d="1"/>
        <a:sy n="1" d="1"/>
      </p:scale>
      <p:origin x="0" y="0"/>
    </p:cViewPr>
  </p:notesTextViewPr>
  <p:sorterViewPr>
    <p:cViewPr>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99AFF0-32EE-1743-9DDB-90A01101F3DB}" type="datetimeFigureOut">
              <a:rPr kumimoji="1" lang="ja-JP" altLang="en-US" smtClean="0"/>
              <a:t>2020/6/29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B7164D-1DDB-4347-9E5B-BD67A67077C3}" type="slidenum">
              <a:rPr kumimoji="1" lang="ja-JP" altLang="en-US" smtClean="0"/>
              <a:t>‹#›</a:t>
            </a:fld>
            <a:endParaRPr kumimoji="1" lang="ja-JP" altLang="en-US"/>
          </a:p>
        </p:txBody>
      </p:sp>
    </p:spTree>
    <p:extLst>
      <p:ext uri="{BB962C8B-B14F-4D97-AF65-F5344CB8AC3E}">
        <p14:creationId xmlns:p14="http://schemas.microsoft.com/office/powerpoint/2010/main" val="161235154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3B7164D-1DDB-4347-9E5B-BD67A67077C3}" type="slidenum">
              <a:rPr kumimoji="1" lang="ja-JP" altLang="en-US" smtClean="0"/>
              <a:t>1</a:t>
            </a:fld>
            <a:endParaRPr kumimoji="1" lang="ja-JP" altLang="en-US"/>
          </a:p>
        </p:txBody>
      </p:sp>
    </p:spTree>
    <p:extLst>
      <p:ext uri="{BB962C8B-B14F-4D97-AF65-F5344CB8AC3E}">
        <p14:creationId xmlns:p14="http://schemas.microsoft.com/office/powerpoint/2010/main" val="18805676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A4B53A7-3209-46A6-9454-F38EAC8F11E7}" type="datetimeFigureOut">
              <a:rPr lang="en-US" smtClean="0"/>
              <a:pPr/>
              <a:t>6/29/20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204736093"/>
      </p:ext>
    </p:extLst>
  </p:cSld>
  <p:clrMapOvr>
    <a:masterClrMapping/>
  </p:clrMapOvr>
  <p:transition spd="slow" advTm="13434">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A4B53A7-3209-46A6-9454-F38EAC8F11E7}" type="datetimeFigureOut">
              <a:rPr lang="en-US" smtClean="0"/>
              <a:pPr/>
              <a:t>6/29/20</a:t>
            </a:fld>
            <a:endParaRPr lang="en-US" dirty="0"/>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3596101471"/>
      </p:ext>
    </p:extLst>
  </p:cSld>
  <p:clrMapOvr>
    <a:masterClrMapping/>
  </p:clrMapOvr>
  <p:transition spd="slow" advTm="13434">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タイトルとキャプション">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ja-JP" altLang="en-US"/>
              <a:t>マスター タイトルの書式設定</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A4B53A7-3209-46A6-9454-F38EAC8F11E7}" type="datetimeFigureOut">
              <a:rPr lang="en-US" smtClean="0"/>
              <a:pPr/>
              <a:t>6/29/20</a:t>
            </a:fld>
            <a:endParaRPr lang="en-US" dirty="0"/>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3204360495"/>
      </p:ext>
    </p:extLst>
  </p:cSld>
  <p:clrMapOvr>
    <a:masterClrMapping/>
  </p:clrMapOvr>
  <p:transition spd="slow" advTm="13434">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引用 (キャプション付き)">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ja-JP" altLang="en-US"/>
              <a:t>マスター タイトルの書式設定</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A4B53A7-3209-46A6-9454-F38EAC8F11E7}" type="datetimeFigureOut">
              <a:rPr lang="en-US" smtClean="0"/>
              <a:pPr/>
              <a:t>6/29/20</a:t>
            </a:fld>
            <a:endParaRPr lang="en-US" dirty="0"/>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692354506"/>
      </p:ext>
    </p:extLst>
  </p:cSld>
  <p:clrMapOvr>
    <a:masterClrMapping/>
  </p:clrMapOvr>
  <p:transition spd="slow" advTm="13434">
    <p:cov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札">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A4B53A7-3209-46A6-9454-F38EAC8F11E7}" type="datetimeFigureOut">
              <a:rPr lang="en-US" smtClean="0"/>
              <a:pPr/>
              <a:t>6/29/20</a:t>
            </a:fld>
            <a:endParaRPr lang="en-US" dirty="0"/>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667043387"/>
      </p:ext>
    </p:extLst>
  </p:cSld>
  <p:clrMapOvr>
    <a:masterClrMapping/>
  </p:clrMapOvr>
  <p:transition spd="slow" advTm="13434">
    <p:cove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A4B53A7-3209-46A6-9454-F38EAC8F11E7}" type="datetimeFigureOut">
              <a:rPr lang="en-US" smtClean="0"/>
              <a:pPr/>
              <a:t>6/29/20</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432502725"/>
      </p:ext>
    </p:extLst>
  </p:cSld>
  <p:clrMapOvr>
    <a:masterClrMapping/>
  </p:clrMapOvr>
  <p:transition spd="slow" advTm="13434">
    <p:cove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A4B53A7-3209-46A6-9454-F38EAC8F11E7}" type="datetimeFigureOut">
              <a:rPr lang="en-US" smtClean="0"/>
              <a:pPr/>
              <a:t>6/29/20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2274029680"/>
      </p:ext>
    </p:extLst>
  </p:cSld>
  <p:clrMapOvr>
    <a:masterClrMapping/>
  </p:clrMapOvr>
  <p:transition spd="slow" advTm="13434">
    <p:cove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A4B53A7-3209-46A6-9454-F38EAC8F11E7}" type="datetimeFigureOut">
              <a:rPr lang="en-US" smtClean="0"/>
              <a:pPr/>
              <a:t>6/29/20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2326700684"/>
      </p:ext>
    </p:extLst>
  </p:cSld>
  <p:clrMapOvr>
    <a:masterClrMapping/>
  </p:clrMapOvr>
  <p:transition spd="slow" advTm="13434">
    <p:cove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A4B53A7-3209-46A6-9454-F38EAC8F11E7}" type="datetimeFigureOut">
              <a:rPr lang="en-US" smtClean="0"/>
              <a:pPr/>
              <a:t>6/29/20</a:t>
            </a:fld>
            <a:endParaRPr lang="en-US" dirty="0"/>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355092496"/>
      </p:ext>
    </p:extLst>
  </p:cSld>
  <p:clrMapOvr>
    <a:masterClrMapping/>
  </p:clrMapOvr>
  <p:transition spd="slow" advTm="13434">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pPr/>
              <a:t>6/29/20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2054056074"/>
      </p:ext>
    </p:extLst>
  </p:cSld>
  <p:clrMapOvr>
    <a:masterClrMapping/>
  </p:clrMapOvr>
  <p:transition spd="slow" advTm="13434">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A4B53A7-3209-46A6-9454-F38EAC8F11E7}" type="datetimeFigureOut">
              <a:rPr lang="en-US" smtClean="0"/>
              <a:pPr/>
              <a:t>6/29/20</a:t>
            </a:fld>
            <a:endParaRPr lang="en-US" dirty="0"/>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3916050134"/>
      </p:ext>
    </p:extLst>
  </p:cSld>
  <p:clrMapOvr>
    <a:masterClrMapping/>
  </p:clrMapOvr>
  <p:transition spd="slow" advTm="13434">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A4B53A7-3209-46A6-9454-F38EAC8F11E7}" type="datetimeFigureOut">
              <a:rPr lang="en-US" smtClean="0"/>
              <a:pPr/>
              <a:t>6/29/20</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935042683"/>
      </p:ext>
    </p:extLst>
  </p:cSld>
  <p:clrMapOvr>
    <a:masterClrMapping/>
  </p:clrMapOvr>
  <p:transition spd="slow" advTm="13434">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A4B53A7-3209-46A6-9454-F38EAC8F11E7}" type="datetimeFigureOut">
              <a:rPr lang="en-US" smtClean="0"/>
              <a:pPr/>
              <a:t>6/29/20</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4181669239"/>
      </p:ext>
    </p:extLst>
  </p:cSld>
  <p:clrMapOvr>
    <a:masterClrMapping/>
  </p:clrMapOvr>
  <p:transition spd="slow" advTm="13434">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A4B53A7-3209-46A6-9454-F38EAC8F11E7}" type="datetimeFigureOut">
              <a:rPr lang="en-US" smtClean="0"/>
              <a:pPr/>
              <a:t>6/29/20</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2636878305"/>
      </p:ext>
    </p:extLst>
  </p:cSld>
  <p:clrMapOvr>
    <a:masterClrMapping/>
  </p:clrMapOvr>
  <p:transition spd="slow" advTm="13434">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4B53A7-3209-46A6-9454-F38EAC8F11E7}" type="datetimeFigureOut">
              <a:rPr lang="en-US" smtClean="0"/>
              <a:pPr/>
              <a:t>6/29/20</a:t>
            </a:fld>
            <a:endParaRPr lang="en-US" dirty="0"/>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1262191213"/>
      </p:ext>
    </p:extLst>
  </p:cSld>
  <p:clrMapOvr>
    <a:masterClrMapping/>
  </p:clrMapOvr>
  <p:transition spd="slow" advTm="13434">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A4B53A7-3209-46A6-9454-F38EAC8F11E7}" type="datetimeFigureOut">
              <a:rPr lang="en-US" smtClean="0"/>
              <a:pPr/>
              <a:t>6/29/20</a:t>
            </a:fld>
            <a:endParaRPr lang="en-US" dirty="0"/>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2952282798"/>
      </p:ext>
    </p:extLst>
  </p:cSld>
  <p:clrMapOvr>
    <a:masterClrMapping/>
  </p:clrMapOvr>
  <p:transition spd="slow" advTm="13434">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ja-JP" altLang="en-US"/>
              <a:t>アイコンをクリックして図を追加</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A4B53A7-3209-46A6-9454-F38EAC8F11E7}" type="datetimeFigureOut">
              <a:rPr lang="en-US" smtClean="0"/>
              <a:pPr/>
              <a:t>6/29/20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3516591162"/>
      </p:ext>
    </p:extLst>
  </p:cSld>
  <p:clrMapOvr>
    <a:masterClrMapping/>
  </p:clrMapOvr>
  <p:transition spd="slow" advTm="13434">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A4B53A7-3209-46A6-9454-F38EAC8F11E7}" type="datetimeFigureOut">
              <a:rPr lang="en-US" smtClean="0"/>
              <a:pPr/>
              <a:t>6/29/20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3634354610"/>
      </p:ext>
    </p:extLst>
  </p:cSld>
  <p:clrMap bg1="lt1" tx1="dk1" bg2="lt2" tx2="dk2" accent1="accent1" accent2="accent2" accent3="accent3" accent4="accent4" accent5="accent5" accent6="accent6" hlink="hlink" folHlink="folHlink"/>
  <p:sldLayoutIdLst>
    <p:sldLayoutId id="2147483990" r:id="rId1"/>
    <p:sldLayoutId id="2147483991" r:id="rId2"/>
    <p:sldLayoutId id="2147483992" r:id="rId3"/>
    <p:sldLayoutId id="2147483993" r:id="rId4"/>
    <p:sldLayoutId id="2147483994" r:id="rId5"/>
    <p:sldLayoutId id="2147483995" r:id="rId6"/>
    <p:sldLayoutId id="2147483996" r:id="rId7"/>
    <p:sldLayoutId id="2147483997" r:id="rId8"/>
    <p:sldLayoutId id="2147483998" r:id="rId9"/>
    <p:sldLayoutId id="2147483999" r:id="rId10"/>
    <p:sldLayoutId id="2147484000" r:id="rId11"/>
    <p:sldLayoutId id="2147484001" r:id="rId12"/>
    <p:sldLayoutId id="2147484002" r:id="rId13"/>
    <p:sldLayoutId id="2147484003" r:id="rId14"/>
    <p:sldLayoutId id="2147484004" r:id="rId15"/>
    <p:sldLayoutId id="2147484005" r:id="rId16"/>
    <p:sldLayoutId id="2147484006" r:id="rId17"/>
  </p:sldLayoutIdLst>
  <p:transition spd="slow" advTm="13434">
    <p:cover/>
  </p:transition>
  <p:txStyles>
    <p:titleStyle>
      <a:lvl1pPr algn="l" defTabSz="457200" rtl="0" eaLnBrk="1" latinLnBrk="0" hangingPunct="1">
        <a:spcBef>
          <a:spcPct val="0"/>
        </a:spcBef>
        <a:buNone/>
        <a:defRPr kumimoji="1" sz="3600" b="0" i="0" kern="1200">
          <a:solidFill>
            <a:schemeClr val="bg2"/>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266F56-E9C8-A747-8ADA-C387057A61B6}"/>
              </a:ext>
            </a:extLst>
          </p:cNvPr>
          <p:cNvSpPr>
            <a:spLocks noGrp="1"/>
          </p:cNvSpPr>
          <p:nvPr>
            <p:ph type="ctrTitle"/>
          </p:nvPr>
        </p:nvSpPr>
        <p:spPr>
          <a:xfrm>
            <a:off x="1683171" y="804527"/>
            <a:ext cx="8825658" cy="2677648"/>
          </a:xfrm>
        </p:spPr>
        <p:txBody>
          <a:bodyPr/>
          <a:lstStyle/>
          <a:p>
            <a:pPr algn="ctr"/>
            <a:r>
              <a:rPr kumimoji="1" lang="en-US" altLang="ja-JP" dirty="0"/>
              <a:t>J-SHOCK</a:t>
            </a:r>
            <a:endParaRPr kumimoji="1" lang="ja-JP" altLang="en-US"/>
          </a:p>
        </p:txBody>
      </p:sp>
      <p:sp>
        <p:nvSpPr>
          <p:cNvPr id="3" name="字幕 2">
            <a:extLst>
              <a:ext uri="{FF2B5EF4-FFF2-40B4-BE49-F238E27FC236}">
                <a16:creationId xmlns:a16="http://schemas.microsoft.com/office/drawing/2014/main" id="{B321CAC4-B4FC-054D-ADCF-67C0F7825B33}"/>
              </a:ext>
            </a:extLst>
          </p:cNvPr>
          <p:cNvSpPr>
            <a:spLocks noGrp="1"/>
          </p:cNvSpPr>
          <p:nvPr>
            <p:ph type="subTitle" idx="1"/>
          </p:nvPr>
        </p:nvSpPr>
        <p:spPr>
          <a:xfrm>
            <a:off x="1683171" y="4230630"/>
            <a:ext cx="8825658" cy="1453299"/>
          </a:xfrm>
        </p:spPr>
        <p:txBody>
          <a:bodyPr/>
          <a:lstStyle/>
          <a:p>
            <a:pPr algn="ctr"/>
            <a:r>
              <a:rPr kumimoji="1" lang="en-US" altLang="ja-JP" sz="2400" dirty="0"/>
              <a:t>K19004 </a:t>
            </a:r>
            <a:r>
              <a:rPr kumimoji="1" lang="ja-JP" altLang="en-US" sz="2400"/>
              <a:t>　安藤颯花</a:t>
            </a:r>
            <a:endParaRPr kumimoji="1" lang="en-US" altLang="ja-JP" sz="2400" dirty="0"/>
          </a:p>
          <a:p>
            <a:pPr algn="ctr"/>
            <a:r>
              <a:rPr lang="en-US" altLang="ja-JP" sz="2400" dirty="0"/>
              <a:t>K19021</a:t>
            </a:r>
            <a:r>
              <a:rPr lang="ja-JP" altLang="en-US" sz="2400"/>
              <a:t>　大橋世弥</a:t>
            </a:r>
            <a:endParaRPr lang="en-US" altLang="ja-JP" sz="2400" dirty="0"/>
          </a:p>
          <a:p>
            <a:pPr algn="ctr"/>
            <a:r>
              <a:rPr lang="en-US" altLang="ja-JP" sz="2400" dirty="0"/>
              <a:t>K19093</a:t>
            </a:r>
            <a:r>
              <a:rPr lang="ja-JP" altLang="en-US" sz="2400"/>
              <a:t>　福本光重</a:t>
            </a:r>
            <a:endParaRPr lang="en-US" altLang="ja-JP" sz="2400" dirty="0"/>
          </a:p>
          <a:p>
            <a:pPr algn="ctr"/>
            <a:endParaRPr kumimoji="1" lang="ja-JP" altLang="en-US"/>
          </a:p>
        </p:txBody>
      </p:sp>
    </p:spTree>
    <p:extLst>
      <p:ext uri="{BB962C8B-B14F-4D97-AF65-F5344CB8AC3E}">
        <p14:creationId xmlns:p14="http://schemas.microsoft.com/office/powerpoint/2010/main" val="2551662629"/>
      </p:ext>
    </p:extLst>
  </p:cSld>
  <p:clrMapOvr>
    <a:masterClrMapping/>
  </p:clrMapOvr>
  <p:transition spd="slow" advTm="5096">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5B3ED2-3434-0C46-AE66-769B72C767AC}"/>
              </a:ext>
            </a:extLst>
          </p:cNvPr>
          <p:cNvSpPr>
            <a:spLocks noGrp="1"/>
          </p:cNvSpPr>
          <p:nvPr>
            <p:ph type="title"/>
          </p:nvPr>
        </p:nvSpPr>
        <p:spPr/>
        <p:txBody>
          <a:bodyPr/>
          <a:lstStyle/>
          <a:p>
            <a:r>
              <a:rPr kumimoji="1" lang="ja-JP" altLang="en-US"/>
              <a:t>まとめ・感想（大橋）</a:t>
            </a:r>
          </a:p>
        </p:txBody>
      </p:sp>
      <p:sp>
        <p:nvSpPr>
          <p:cNvPr id="4" name="テキスト ボックス 3">
            <a:extLst>
              <a:ext uri="{FF2B5EF4-FFF2-40B4-BE49-F238E27FC236}">
                <a16:creationId xmlns:a16="http://schemas.microsoft.com/office/drawing/2014/main" id="{61236B68-AB04-C84F-B5DE-78AEF1845AB2}"/>
              </a:ext>
            </a:extLst>
          </p:cNvPr>
          <p:cNvSpPr txBox="1"/>
          <p:nvPr/>
        </p:nvSpPr>
        <p:spPr>
          <a:xfrm>
            <a:off x="1776278" y="2895599"/>
            <a:ext cx="6498895" cy="707886"/>
          </a:xfrm>
          <a:prstGeom prst="rect">
            <a:avLst/>
          </a:prstGeom>
          <a:noFill/>
        </p:spPr>
        <p:txBody>
          <a:bodyPr wrap="none" rtlCol="0">
            <a:spAutoFit/>
          </a:bodyPr>
          <a:lstStyle/>
          <a:p>
            <a:r>
              <a:rPr kumimoji="1" lang="ja-JP" altLang="en-US" sz="2000"/>
              <a:t>授業では扱わなかった</a:t>
            </a:r>
            <a:r>
              <a:rPr kumimoji="1" lang="en-US" altLang="ja-JP" sz="2000" dirty="0"/>
              <a:t> JavaScript </a:t>
            </a:r>
            <a:r>
              <a:rPr kumimoji="1" lang="ja-JP" altLang="en-US" sz="2000"/>
              <a:t>の機能を調べながら</a:t>
            </a:r>
            <a:endParaRPr kumimoji="1" lang="en-US" altLang="ja-JP" sz="2000" dirty="0"/>
          </a:p>
          <a:p>
            <a:r>
              <a:rPr kumimoji="1" lang="ja-JP" altLang="en-US" sz="2000"/>
              <a:t>試行錯誤して作業をするのはなかなか難しかった。</a:t>
            </a:r>
            <a:r>
              <a:rPr kumimoji="1" lang="en-US" altLang="ja-JP" sz="2000" dirty="0"/>
              <a:t> </a:t>
            </a:r>
            <a:endParaRPr kumimoji="1" lang="ja-JP" altLang="en-US" sz="2000"/>
          </a:p>
        </p:txBody>
      </p:sp>
      <p:sp>
        <p:nvSpPr>
          <p:cNvPr id="5" name="テキスト ボックス 4">
            <a:extLst>
              <a:ext uri="{FF2B5EF4-FFF2-40B4-BE49-F238E27FC236}">
                <a16:creationId xmlns:a16="http://schemas.microsoft.com/office/drawing/2014/main" id="{7EEDF3E9-8863-4A4B-AE49-6CA464E7A57E}"/>
              </a:ext>
            </a:extLst>
          </p:cNvPr>
          <p:cNvSpPr txBox="1"/>
          <p:nvPr/>
        </p:nvSpPr>
        <p:spPr>
          <a:xfrm>
            <a:off x="1776278" y="4333775"/>
            <a:ext cx="7879080" cy="707886"/>
          </a:xfrm>
          <a:prstGeom prst="rect">
            <a:avLst/>
          </a:prstGeom>
          <a:noFill/>
        </p:spPr>
        <p:txBody>
          <a:bodyPr wrap="none" rtlCol="0">
            <a:spAutoFit/>
          </a:bodyPr>
          <a:lstStyle/>
          <a:p>
            <a:r>
              <a:rPr kumimoji="1" lang="ja-JP" altLang="en-US" sz="2000"/>
              <a:t>各アプリケーションのデザインの細かい部分まで統一感を出すのが</a:t>
            </a:r>
            <a:endParaRPr kumimoji="1" lang="en-US" altLang="ja-JP" sz="2000" dirty="0"/>
          </a:p>
          <a:p>
            <a:r>
              <a:rPr kumimoji="1" lang="ja-JP" altLang="en-US" sz="2000"/>
              <a:t>少し時間はかかったものの、思った以上に良いものができた。</a:t>
            </a:r>
            <a:endParaRPr kumimoji="1" lang="en-US" altLang="ja-JP" sz="2000" dirty="0"/>
          </a:p>
        </p:txBody>
      </p:sp>
      <p:sp>
        <p:nvSpPr>
          <p:cNvPr id="7" name="テキスト ボックス 6">
            <a:extLst>
              <a:ext uri="{FF2B5EF4-FFF2-40B4-BE49-F238E27FC236}">
                <a16:creationId xmlns:a16="http://schemas.microsoft.com/office/drawing/2014/main" id="{CADD5590-C65F-474A-9F9F-A7563FEC1DC9}"/>
              </a:ext>
            </a:extLst>
          </p:cNvPr>
          <p:cNvSpPr txBox="1"/>
          <p:nvPr/>
        </p:nvSpPr>
        <p:spPr>
          <a:xfrm>
            <a:off x="1805311" y="5613978"/>
            <a:ext cx="7460697" cy="707886"/>
          </a:xfrm>
          <a:prstGeom prst="rect">
            <a:avLst/>
          </a:prstGeom>
          <a:noFill/>
        </p:spPr>
        <p:txBody>
          <a:bodyPr wrap="none" rtlCol="0">
            <a:spAutoFit/>
          </a:bodyPr>
          <a:lstStyle/>
          <a:p>
            <a:r>
              <a:rPr kumimoji="1" lang="ja-JP" altLang="en-US" sz="2000"/>
              <a:t>当初</a:t>
            </a:r>
            <a:r>
              <a:rPr kumimoji="1" lang="en-US" altLang="ja-JP" sz="2000" dirty="0"/>
              <a:t>3</a:t>
            </a:r>
            <a:r>
              <a:rPr kumimoji="1" lang="ja-JP" altLang="en-US" sz="2000"/>
              <a:t>人の</a:t>
            </a:r>
            <a:r>
              <a:rPr kumimoji="1" lang="en-US" altLang="ja-JP" sz="2000" dirty="0"/>
              <a:t>CSS</a:t>
            </a:r>
            <a:r>
              <a:rPr kumimoji="1" lang="ja-JP" altLang="en-US" sz="2000"/>
              <a:t>を統一しようという話があったが、時間の都合上</a:t>
            </a:r>
            <a:endParaRPr kumimoji="1" lang="en-US" altLang="ja-JP" sz="2000" dirty="0"/>
          </a:p>
          <a:p>
            <a:r>
              <a:rPr kumimoji="1" lang="ja-JP" altLang="en-US" sz="2000"/>
              <a:t>できなかったのが残念だった。</a:t>
            </a:r>
          </a:p>
        </p:txBody>
      </p:sp>
      <p:sp>
        <p:nvSpPr>
          <p:cNvPr id="11" name="テキスト ボックス 10">
            <a:extLst>
              <a:ext uri="{FF2B5EF4-FFF2-40B4-BE49-F238E27FC236}">
                <a16:creationId xmlns:a16="http://schemas.microsoft.com/office/drawing/2014/main" id="{6B2ABD50-FD05-354A-B7A9-0348FAEEE0D0}"/>
              </a:ext>
            </a:extLst>
          </p:cNvPr>
          <p:cNvSpPr txBox="1"/>
          <p:nvPr/>
        </p:nvSpPr>
        <p:spPr>
          <a:xfrm>
            <a:off x="1524632" y="2526268"/>
            <a:ext cx="2525050" cy="400110"/>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sz="2000"/>
              <a:t>各自の感想、成果</a:t>
            </a:r>
          </a:p>
        </p:txBody>
      </p:sp>
      <p:sp>
        <p:nvSpPr>
          <p:cNvPr id="12" name="テキスト ボックス 11">
            <a:extLst>
              <a:ext uri="{FF2B5EF4-FFF2-40B4-BE49-F238E27FC236}">
                <a16:creationId xmlns:a16="http://schemas.microsoft.com/office/drawing/2014/main" id="{4630F5CC-AC85-F242-A5C2-D59B1176CB17}"/>
              </a:ext>
            </a:extLst>
          </p:cNvPr>
          <p:cNvSpPr txBox="1"/>
          <p:nvPr/>
        </p:nvSpPr>
        <p:spPr>
          <a:xfrm>
            <a:off x="1524632" y="3962401"/>
            <a:ext cx="3038011" cy="400110"/>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sz="2000"/>
              <a:t>グループ活動を通して</a:t>
            </a:r>
          </a:p>
        </p:txBody>
      </p:sp>
      <p:sp>
        <p:nvSpPr>
          <p:cNvPr id="13" name="テキスト ボックス 12">
            <a:extLst>
              <a:ext uri="{FF2B5EF4-FFF2-40B4-BE49-F238E27FC236}">
                <a16:creationId xmlns:a16="http://schemas.microsoft.com/office/drawing/2014/main" id="{4D9FB584-9821-994F-8F3D-D714E51C45E6}"/>
              </a:ext>
            </a:extLst>
          </p:cNvPr>
          <p:cNvSpPr txBox="1"/>
          <p:nvPr/>
        </p:nvSpPr>
        <p:spPr>
          <a:xfrm>
            <a:off x="1524632" y="5213868"/>
            <a:ext cx="1242648" cy="400110"/>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sz="2000"/>
              <a:t>反省点</a:t>
            </a:r>
          </a:p>
        </p:txBody>
      </p:sp>
    </p:spTree>
    <p:extLst>
      <p:ext uri="{BB962C8B-B14F-4D97-AF65-F5344CB8AC3E}">
        <p14:creationId xmlns:p14="http://schemas.microsoft.com/office/powerpoint/2010/main" val="3497338625"/>
      </p:ext>
    </p:extLst>
  </p:cSld>
  <p:clrMapOvr>
    <a:masterClrMapping/>
  </p:clrMapOvr>
  <mc:AlternateContent xmlns:mc="http://schemas.openxmlformats.org/markup-compatibility/2006" xmlns:p14="http://schemas.microsoft.com/office/powerpoint/2010/main">
    <mc:Choice Requires="p14">
      <p:transition p14:dur="0" advTm="680"/>
    </mc:Choice>
    <mc:Fallback xmlns="">
      <p:transition advTm="6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5B3ED2-3434-0C46-AE66-769B72C767AC}"/>
              </a:ext>
            </a:extLst>
          </p:cNvPr>
          <p:cNvSpPr>
            <a:spLocks noGrp="1"/>
          </p:cNvSpPr>
          <p:nvPr>
            <p:ph type="title"/>
          </p:nvPr>
        </p:nvSpPr>
        <p:spPr/>
        <p:txBody>
          <a:bodyPr/>
          <a:lstStyle/>
          <a:p>
            <a:r>
              <a:rPr kumimoji="1" lang="ja-JP" altLang="en-US"/>
              <a:t>まとめ・感想（福本）</a:t>
            </a:r>
          </a:p>
        </p:txBody>
      </p:sp>
      <p:sp>
        <p:nvSpPr>
          <p:cNvPr id="8" name="テキスト ボックス 7">
            <a:extLst>
              <a:ext uri="{FF2B5EF4-FFF2-40B4-BE49-F238E27FC236}">
                <a16:creationId xmlns:a16="http://schemas.microsoft.com/office/drawing/2014/main" id="{2CDF0EA4-2890-6C4B-8609-DB05A287FF9C}"/>
              </a:ext>
            </a:extLst>
          </p:cNvPr>
          <p:cNvSpPr txBox="1"/>
          <p:nvPr/>
        </p:nvSpPr>
        <p:spPr>
          <a:xfrm>
            <a:off x="1524632" y="3962401"/>
            <a:ext cx="3038011" cy="400110"/>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sz="2000"/>
              <a:t>グループ活動を通して</a:t>
            </a:r>
          </a:p>
        </p:txBody>
      </p:sp>
      <p:sp>
        <p:nvSpPr>
          <p:cNvPr id="9" name="テキスト ボックス 8">
            <a:extLst>
              <a:ext uri="{FF2B5EF4-FFF2-40B4-BE49-F238E27FC236}">
                <a16:creationId xmlns:a16="http://schemas.microsoft.com/office/drawing/2014/main" id="{9DACA0A8-CB83-4D40-B496-E2DC36196C17}"/>
              </a:ext>
            </a:extLst>
          </p:cNvPr>
          <p:cNvSpPr txBox="1"/>
          <p:nvPr/>
        </p:nvSpPr>
        <p:spPr>
          <a:xfrm>
            <a:off x="1524632" y="5213868"/>
            <a:ext cx="1242648" cy="400110"/>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sz="2000"/>
              <a:t>反省点</a:t>
            </a:r>
          </a:p>
        </p:txBody>
      </p:sp>
      <p:sp>
        <p:nvSpPr>
          <p:cNvPr id="10" name="テキスト ボックス 9">
            <a:extLst>
              <a:ext uri="{FF2B5EF4-FFF2-40B4-BE49-F238E27FC236}">
                <a16:creationId xmlns:a16="http://schemas.microsoft.com/office/drawing/2014/main" id="{03CC728C-2837-AF48-B7C8-C6DE9138922A}"/>
              </a:ext>
            </a:extLst>
          </p:cNvPr>
          <p:cNvSpPr txBox="1"/>
          <p:nvPr/>
        </p:nvSpPr>
        <p:spPr>
          <a:xfrm>
            <a:off x="1524632" y="2526268"/>
            <a:ext cx="2525050" cy="400110"/>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sz="2000"/>
              <a:t>各自の感想、成果</a:t>
            </a:r>
          </a:p>
        </p:txBody>
      </p:sp>
      <p:sp>
        <p:nvSpPr>
          <p:cNvPr id="3" name="テキスト ボックス 2">
            <a:extLst>
              <a:ext uri="{FF2B5EF4-FFF2-40B4-BE49-F238E27FC236}">
                <a16:creationId xmlns:a16="http://schemas.microsoft.com/office/drawing/2014/main" id="{F9C9D84D-B859-7E4E-B1B2-97B2FA7333F0}"/>
              </a:ext>
            </a:extLst>
          </p:cNvPr>
          <p:cNvSpPr txBox="1"/>
          <p:nvPr/>
        </p:nvSpPr>
        <p:spPr>
          <a:xfrm>
            <a:off x="1602317" y="4331733"/>
            <a:ext cx="8987365" cy="1015663"/>
          </a:xfrm>
          <a:prstGeom prst="rect">
            <a:avLst/>
          </a:prstGeom>
          <a:noFill/>
        </p:spPr>
        <p:txBody>
          <a:bodyPr wrap="square" rtlCol="0">
            <a:spAutoFit/>
          </a:bodyPr>
          <a:lstStyle/>
          <a:p>
            <a:r>
              <a:rPr kumimoji="1" lang="ja-JP" altLang="en-US" sz="2000"/>
              <a:t>オンラインでの共同作業だったので、コミュニケーションが取りづらく難しかったが、とても良い経験となった。</a:t>
            </a:r>
            <a:endParaRPr kumimoji="1" lang="en-US" altLang="ja-JP" sz="2000" dirty="0"/>
          </a:p>
          <a:p>
            <a:pPr marL="285750" indent="-285750">
              <a:buFont typeface="Arial" panose="020B0604020202020204" pitchFamily="34" charset="0"/>
              <a:buChar char="•"/>
            </a:pPr>
            <a:endParaRPr kumimoji="1" lang="en-US" altLang="ja-JP" sz="2000" dirty="0"/>
          </a:p>
        </p:txBody>
      </p:sp>
      <p:sp>
        <p:nvSpPr>
          <p:cNvPr id="4" name="テキスト ボックス 3">
            <a:extLst>
              <a:ext uri="{FF2B5EF4-FFF2-40B4-BE49-F238E27FC236}">
                <a16:creationId xmlns:a16="http://schemas.microsoft.com/office/drawing/2014/main" id="{DF973A8C-3FC0-E141-A1D9-26BC9D608C54}"/>
              </a:ext>
            </a:extLst>
          </p:cNvPr>
          <p:cNvSpPr txBox="1"/>
          <p:nvPr/>
        </p:nvSpPr>
        <p:spPr>
          <a:xfrm>
            <a:off x="1602317" y="2992213"/>
            <a:ext cx="8987365" cy="707886"/>
          </a:xfrm>
          <a:prstGeom prst="rect">
            <a:avLst/>
          </a:prstGeom>
          <a:noFill/>
        </p:spPr>
        <p:txBody>
          <a:bodyPr wrap="square" rtlCol="0">
            <a:spAutoFit/>
          </a:bodyPr>
          <a:lstStyle/>
          <a:p>
            <a:r>
              <a:rPr kumimoji="1" lang="en-US" altLang="ja-JP" sz="2000" dirty="0"/>
              <a:t>Web</a:t>
            </a:r>
            <a:r>
              <a:rPr kumimoji="1" lang="ja-JP" altLang="en-US" sz="2000"/>
              <a:t>サイトを作ることはあったが、</a:t>
            </a:r>
            <a:r>
              <a:rPr kumimoji="1" lang="en-US" altLang="ja-JP" sz="2000" dirty="0"/>
              <a:t>JavaScript</a:t>
            </a:r>
            <a:r>
              <a:rPr kumimoji="1" lang="ja-JP" altLang="en-US" sz="2000"/>
              <a:t>メインの</a:t>
            </a:r>
            <a:r>
              <a:rPr kumimoji="1" lang="en-US" altLang="ja-JP" sz="2000" dirty="0"/>
              <a:t>web</a:t>
            </a:r>
            <a:r>
              <a:rPr kumimoji="1" lang="ja-JP" altLang="en-US" sz="2000"/>
              <a:t>アプリを作るのは初めてだったので勉強になった。</a:t>
            </a:r>
          </a:p>
        </p:txBody>
      </p:sp>
      <p:sp>
        <p:nvSpPr>
          <p:cNvPr id="11" name="テキスト ボックス 10">
            <a:extLst>
              <a:ext uri="{FF2B5EF4-FFF2-40B4-BE49-F238E27FC236}">
                <a16:creationId xmlns:a16="http://schemas.microsoft.com/office/drawing/2014/main" id="{45439569-1C5C-A748-99C6-72B5FCFAE56A}"/>
              </a:ext>
            </a:extLst>
          </p:cNvPr>
          <p:cNvSpPr txBox="1"/>
          <p:nvPr/>
        </p:nvSpPr>
        <p:spPr>
          <a:xfrm>
            <a:off x="1602317" y="5624395"/>
            <a:ext cx="8987365" cy="1015663"/>
          </a:xfrm>
          <a:prstGeom prst="rect">
            <a:avLst/>
          </a:prstGeom>
          <a:noFill/>
        </p:spPr>
        <p:txBody>
          <a:bodyPr wrap="square" rtlCol="0">
            <a:spAutoFit/>
          </a:bodyPr>
          <a:lstStyle/>
          <a:p>
            <a:r>
              <a:rPr kumimoji="1" lang="ja-JP" altLang="en-US" sz="2000"/>
              <a:t>デザインを調整する段階で、共有の</a:t>
            </a:r>
            <a:r>
              <a:rPr kumimoji="1" lang="en-US" altLang="ja-JP" sz="2000" dirty="0"/>
              <a:t>CSS</a:t>
            </a:r>
            <a:r>
              <a:rPr kumimoji="1" lang="ja-JP" altLang="en-US" sz="2000"/>
              <a:t>を使う予定だったが、修正する箇所が多くなってしまうため、結局実装できなかった。最初からトップダウン的に計画を進めていくべきだったと反省している。</a:t>
            </a:r>
            <a:endParaRPr kumimoji="1" lang="en-US" altLang="ja-JP" sz="2000" dirty="0"/>
          </a:p>
        </p:txBody>
      </p:sp>
    </p:spTree>
    <p:extLst>
      <p:ext uri="{BB962C8B-B14F-4D97-AF65-F5344CB8AC3E}">
        <p14:creationId xmlns:p14="http://schemas.microsoft.com/office/powerpoint/2010/main" val="3446498649"/>
      </p:ext>
    </p:extLst>
  </p:cSld>
  <p:clrMapOvr>
    <a:masterClrMapping/>
  </p:clrMapOvr>
  <mc:AlternateContent xmlns:mc="http://schemas.openxmlformats.org/markup-compatibility/2006" xmlns:p14="http://schemas.microsoft.com/office/powerpoint/2010/main">
    <mc:Choice Requires="p14">
      <p:transition p14:dur="0" advTm="879"/>
    </mc:Choice>
    <mc:Fallback xmlns="">
      <p:transition advTm="87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ssolv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313E6F-93BD-FD4E-9498-1E703C8F3A67}"/>
              </a:ext>
            </a:extLst>
          </p:cNvPr>
          <p:cNvSpPr>
            <a:spLocks noGrp="1"/>
          </p:cNvSpPr>
          <p:nvPr>
            <p:ph type="title"/>
          </p:nvPr>
        </p:nvSpPr>
        <p:spPr>
          <a:xfrm>
            <a:off x="1715293" y="3886200"/>
            <a:ext cx="8761413" cy="706964"/>
          </a:xfrm>
        </p:spPr>
        <p:txBody>
          <a:bodyPr/>
          <a:lstStyle/>
          <a:p>
            <a:pPr algn="ctr"/>
            <a:r>
              <a:rPr lang="ja-JP" altLang="en-US" sz="4400">
                <a:solidFill>
                  <a:schemeClr val="tx1"/>
                </a:solidFill>
              </a:rPr>
              <a:t>ご静聴ありがとうございました</a:t>
            </a:r>
            <a:endParaRPr kumimoji="1" lang="ja-JP" altLang="en-US" sz="4400">
              <a:solidFill>
                <a:schemeClr val="tx1"/>
              </a:solidFill>
            </a:endParaRPr>
          </a:p>
        </p:txBody>
      </p:sp>
    </p:spTree>
    <p:extLst>
      <p:ext uri="{BB962C8B-B14F-4D97-AF65-F5344CB8AC3E}">
        <p14:creationId xmlns:p14="http://schemas.microsoft.com/office/powerpoint/2010/main" val="1001993146"/>
      </p:ext>
    </p:extLst>
  </p:cSld>
  <p:clrMapOvr>
    <a:masterClrMapping/>
  </p:clrMapOvr>
  <p:transition spd="slow" advTm="14">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AA42FE-3BAB-9D41-9F10-4EDC2194C5CD}"/>
              </a:ext>
            </a:extLst>
          </p:cNvPr>
          <p:cNvSpPr>
            <a:spLocks noGrp="1"/>
          </p:cNvSpPr>
          <p:nvPr>
            <p:ph type="title"/>
          </p:nvPr>
        </p:nvSpPr>
        <p:spPr/>
        <p:txBody>
          <a:bodyPr/>
          <a:lstStyle/>
          <a:p>
            <a:r>
              <a:rPr kumimoji="1" lang="ja-JP" altLang="en-US"/>
              <a:t>目次</a:t>
            </a:r>
          </a:p>
        </p:txBody>
      </p:sp>
      <p:sp>
        <p:nvSpPr>
          <p:cNvPr id="4" name="テキスト ボックス 3">
            <a:extLst>
              <a:ext uri="{FF2B5EF4-FFF2-40B4-BE49-F238E27FC236}">
                <a16:creationId xmlns:a16="http://schemas.microsoft.com/office/drawing/2014/main" id="{AB19ED7C-A076-C84D-BAC8-B13B572921CB}"/>
              </a:ext>
            </a:extLst>
          </p:cNvPr>
          <p:cNvSpPr txBox="1"/>
          <p:nvPr/>
        </p:nvSpPr>
        <p:spPr>
          <a:xfrm>
            <a:off x="1785819" y="2845553"/>
            <a:ext cx="4310181" cy="341632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3600"/>
              <a:t>目的</a:t>
            </a:r>
            <a:endParaRPr kumimoji="1" lang="en-US" altLang="ja-JP" sz="3600" dirty="0"/>
          </a:p>
          <a:p>
            <a:pPr marL="285750" indent="-285750">
              <a:buFont typeface="Arial" panose="020B0604020202020204" pitchFamily="34" charset="0"/>
              <a:buChar char="•"/>
            </a:pPr>
            <a:endParaRPr kumimoji="1" lang="en-US" altLang="ja-JP" sz="3600" dirty="0"/>
          </a:p>
          <a:p>
            <a:pPr marL="285750" indent="-285750">
              <a:buFont typeface="Arial" panose="020B0604020202020204" pitchFamily="34" charset="0"/>
              <a:buChar char="•"/>
            </a:pPr>
            <a:r>
              <a:rPr kumimoji="1" lang="ja-JP" altLang="en-US" sz="3600"/>
              <a:t>機能概要</a:t>
            </a:r>
            <a:endParaRPr kumimoji="1" lang="en-US" altLang="ja-JP" sz="3600" dirty="0"/>
          </a:p>
          <a:p>
            <a:pPr marL="285750" indent="-285750">
              <a:buFont typeface="Arial" panose="020B0604020202020204" pitchFamily="34" charset="0"/>
              <a:buChar char="•"/>
            </a:pPr>
            <a:endParaRPr kumimoji="1" lang="en-US" altLang="ja-JP" sz="3600" dirty="0"/>
          </a:p>
          <a:p>
            <a:pPr marL="285750" indent="-285750">
              <a:buFont typeface="Arial" panose="020B0604020202020204" pitchFamily="34" charset="0"/>
              <a:buChar char="•"/>
            </a:pPr>
            <a:r>
              <a:rPr kumimoji="1" lang="ja-JP" altLang="en-US" sz="3600"/>
              <a:t>全体の流れ</a:t>
            </a:r>
            <a:endParaRPr kumimoji="1" lang="en-US" altLang="ja-JP" sz="3600" dirty="0"/>
          </a:p>
          <a:p>
            <a:pPr marL="285750" indent="-285750">
              <a:buFont typeface="Arial" panose="020B0604020202020204" pitchFamily="34" charset="0"/>
              <a:buChar char="•"/>
            </a:pPr>
            <a:endParaRPr kumimoji="1" lang="en-US" altLang="ja-JP" sz="3600" dirty="0"/>
          </a:p>
        </p:txBody>
      </p:sp>
      <p:sp>
        <p:nvSpPr>
          <p:cNvPr id="3" name="テキスト ボックス 2">
            <a:extLst>
              <a:ext uri="{FF2B5EF4-FFF2-40B4-BE49-F238E27FC236}">
                <a16:creationId xmlns:a16="http://schemas.microsoft.com/office/drawing/2014/main" id="{FCBFFF48-54A8-3A46-985B-A3100DD75458}"/>
              </a:ext>
            </a:extLst>
          </p:cNvPr>
          <p:cNvSpPr txBox="1"/>
          <p:nvPr/>
        </p:nvSpPr>
        <p:spPr>
          <a:xfrm>
            <a:off x="6346206" y="2845553"/>
            <a:ext cx="4166525" cy="3416320"/>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sz="3600"/>
              <a:t>デモ</a:t>
            </a:r>
            <a:endParaRPr kumimoji="1" lang="en-US" altLang="ja-JP" sz="3600" dirty="0"/>
          </a:p>
          <a:p>
            <a:pPr marL="285750" indent="-285750">
              <a:buFont typeface="Arial" panose="020B0604020202020204" pitchFamily="34" charset="0"/>
              <a:buChar char="•"/>
            </a:pPr>
            <a:endParaRPr kumimoji="1" lang="en-US" altLang="ja-JP" sz="3600" dirty="0"/>
          </a:p>
          <a:p>
            <a:pPr marL="285750" indent="-285750">
              <a:buFont typeface="Arial" panose="020B0604020202020204" pitchFamily="34" charset="0"/>
              <a:buChar char="•"/>
            </a:pPr>
            <a:r>
              <a:rPr kumimoji="1" lang="ja-JP" altLang="en-US" sz="3600"/>
              <a:t>アピールポイント</a:t>
            </a:r>
            <a:endParaRPr kumimoji="1" lang="en-US" altLang="ja-JP" sz="3600" dirty="0"/>
          </a:p>
          <a:p>
            <a:pPr marL="285750" indent="-285750">
              <a:buFont typeface="Arial" panose="020B0604020202020204" pitchFamily="34" charset="0"/>
              <a:buChar char="•"/>
            </a:pPr>
            <a:endParaRPr kumimoji="1" lang="en-US" altLang="ja-JP" sz="3600" dirty="0"/>
          </a:p>
          <a:p>
            <a:pPr marL="285750" indent="-285750">
              <a:buFont typeface="Arial" panose="020B0604020202020204" pitchFamily="34" charset="0"/>
              <a:buChar char="•"/>
            </a:pPr>
            <a:r>
              <a:rPr kumimoji="1" lang="ja-JP" altLang="en-US" sz="3600"/>
              <a:t>まとめ・感想</a:t>
            </a:r>
            <a:endParaRPr kumimoji="1" lang="en-US" altLang="ja-JP" sz="3600" dirty="0"/>
          </a:p>
          <a:p>
            <a:endParaRPr kumimoji="1" lang="ja-JP" altLang="en-US" sz="3600"/>
          </a:p>
        </p:txBody>
      </p:sp>
    </p:spTree>
    <p:extLst>
      <p:ext uri="{BB962C8B-B14F-4D97-AF65-F5344CB8AC3E}">
        <p14:creationId xmlns:p14="http://schemas.microsoft.com/office/powerpoint/2010/main" val="764857041"/>
      </p:ext>
    </p:extLst>
  </p:cSld>
  <p:clrMapOvr>
    <a:masterClrMapping/>
  </p:clrMapOvr>
  <p:transition spd="slow" advTm="730">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BCEE14-36AD-9140-A210-076BAAC0BD4C}"/>
              </a:ext>
            </a:extLst>
          </p:cNvPr>
          <p:cNvSpPr>
            <a:spLocks noGrp="1"/>
          </p:cNvSpPr>
          <p:nvPr>
            <p:ph type="title"/>
          </p:nvPr>
        </p:nvSpPr>
        <p:spPr/>
        <p:txBody>
          <a:bodyPr/>
          <a:lstStyle/>
          <a:p>
            <a:r>
              <a:rPr kumimoji="1" lang="ja-JP" altLang="en-US"/>
              <a:t>目的</a:t>
            </a:r>
          </a:p>
        </p:txBody>
      </p:sp>
      <p:sp>
        <p:nvSpPr>
          <p:cNvPr id="3" name="テキスト ボックス 2">
            <a:extLst>
              <a:ext uri="{FF2B5EF4-FFF2-40B4-BE49-F238E27FC236}">
                <a16:creationId xmlns:a16="http://schemas.microsoft.com/office/drawing/2014/main" id="{804B1B84-74E0-A542-92D1-DDBD28EAD6AF}"/>
              </a:ext>
            </a:extLst>
          </p:cNvPr>
          <p:cNvSpPr txBox="1"/>
          <p:nvPr/>
        </p:nvSpPr>
        <p:spPr>
          <a:xfrm>
            <a:off x="1154954" y="3022010"/>
            <a:ext cx="10295656" cy="2862322"/>
          </a:xfrm>
          <a:prstGeom prst="rect">
            <a:avLst/>
          </a:prstGeom>
          <a:noFill/>
        </p:spPr>
        <p:txBody>
          <a:bodyPr wrap="square" rtlCol="0">
            <a:spAutoFit/>
          </a:bodyPr>
          <a:lstStyle/>
          <a:p>
            <a:pPr marL="457200" indent="-457200">
              <a:buFont typeface="Arial" panose="020B0604020202020204" pitchFamily="34" charset="0"/>
              <a:buChar char="•"/>
            </a:pPr>
            <a:r>
              <a:rPr kumimoji="1" lang="en-US" altLang="ja-JP" sz="3600" dirty="0"/>
              <a:t>Web</a:t>
            </a:r>
            <a:r>
              <a:rPr kumimoji="1" lang="ja-JP" altLang="en-US" sz="3600"/>
              <a:t>上で便利な時計関連の機能を、１つにまとめて使えるようにするため。</a:t>
            </a:r>
            <a:endParaRPr kumimoji="1" lang="en-US" altLang="ja-JP" sz="3600" dirty="0"/>
          </a:p>
          <a:p>
            <a:pPr marL="457200" indent="-457200">
              <a:buFont typeface="Arial" panose="020B0604020202020204" pitchFamily="34" charset="0"/>
              <a:buChar char="•"/>
            </a:pPr>
            <a:endParaRPr kumimoji="1" lang="en-US" altLang="ja-JP" sz="3600" dirty="0"/>
          </a:p>
          <a:p>
            <a:pPr marL="457200" indent="-457200">
              <a:buFont typeface="Arial" panose="020B0604020202020204" pitchFamily="34" charset="0"/>
              <a:buChar char="•"/>
            </a:pPr>
            <a:r>
              <a:rPr kumimoji="1" lang="ja-JP" altLang="en-US" sz="3600"/>
              <a:t>日常的に使われるような、アプリを再現してみたかったから</a:t>
            </a:r>
            <a:r>
              <a:rPr kumimoji="1" lang="ja-JP" altLang="en-US" sz="3200"/>
              <a:t>（開発者の思い）</a:t>
            </a:r>
            <a:endParaRPr kumimoji="1" lang="en-US" altLang="ja-JP" sz="3600" dirty="0"/>
          </a:p>
        </p:txBody>
      </p:sp>
    </p:spTree>
    <p:custDataLst>
      <p:tags r:id="rId1"/>
    </p:custDataLst>
    <p:extLst>
      <p:ext uri="{BB962C8B-B14F-4D97-AF65-F5344CB8AC3E}">
        <p14:creationId xmlns:p14="http://schemas.microsoft.com/office/powerpoint/2010/main" val="209918423"/>
      </p:ext>
    </p:extLst>
  </p:cSld>
  <p:clrMapOvr>
    <a:masterClrMapping/>
  </p:clrMapOvr>
  <p:transition spd="slow" advTm="1653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553065-39EE-9B41-918E-A0A056AB2F4A}"/>
              </a:ext>
            </a:extLst>
          </p:cNvPr>
          <p:cNvSpPr>
            <a:spLocks noGrp="1"/>
          </p:cNvSpPr>
          <p:nvPr>
            <p:ph type="title"/>
          </p:nvPr>
        </p:nvSpPr>
        <p:spPr/>
        <p:txBody>
          <a:bodyPr/>
          <a:lstStyle/>
          <a:p>
            <a:r>
              <a:rPr lang="ja-JP" altLang="en-US"/>
              <a:t>機能概要</a:t>
            </a:r>
            <a:endParaRPr kumimoji="1" lang="ja-JP" altLang="en-US"/>
          </a:p>
        </p:txBody>
      </p:sp>
      <p:sp>
        <p:nvSpPr>
          <p:cNvPr id="4" name="テキスト ボックス 3">
            <a:extLst>
              <a:ext uri="{FF2B5EF4-FFF2-40B4-BE49-F238E27FC236}">
                <a16:creationId xmlns:a16="http://schemas.microsoft.com/office/drawing/2014/main" id="{CFE37BE9-BC44-F546-9A87-B8C954A10B13}"/>
              </a:ext>
            </a:extLst>
          </p:cNvPr>
          <p:cNvSpPr txBox="1"/>
          <p:nvPr/>
        </p:nvSpPr>
        <p:spPr>
          <a:xfrm>
            <a:off x="1406165" y="2445662"/>
            <a:ext cx="8584816" cy="954107"/>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800"/>
              <a:t>現在時刻表</a:t>
            </a:r>
            <a:endParaRPr kumimoji="1" lang="en-US" altLang="ja-JP" sz="2800" dirty="0"/>
          </a:p>
          <a:p>
            <a:r>
              <a:rPr kumimoji="1" lang="ja-JP" altLang="en-US" sz="2800"/>
              <a:t>→日付、曜日、アナログ時計、デジタル時計の表示</a:t>
            </a:r>
            <a:endParaRPr kumimoji="1" lang="en-US" altLang="ja-JP" sz="2800" dirty="0"/>
          </a:p>
        </p:txBody>
      </p:sp>
      <p:sp>
        <p:nvSpPr>
          <p:cNvPr id="3" name="テキスト ボックス 2">
            <a:extLst>
              <a:ext uri="{FF2B5EF4-FFF2-40B4-BE49-F238E27FC236}">
                <a16:creationId xmlns:a16="http://schemas.microsoft.com/office/drawing/2014/main" id="{6F9DF941-E8FA-844D-8C8A-3F28D39F2C13}"/>
              </a:ext>
            </a:extLst>
          </p:cNvPr>
          <p:cNvSpPr txBox="1"/>
          <p:nvPr/>
        </p:nvSpPr>
        <p:spPr>
          <a:xfrm>
            <a:off x="1406166" y="3712161"/>
            <a:ext cx="8510202" cy="1815882"/>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800"/>
              <a:t>カウントダウンタイマー</a:t>
            </a:r>
            <a:endParaRPr kumimoji="1" lang="en-US" altLang="ja-JP" sz="2800" dirty="0"/>
          </a:p>
          <a:p>
            <a:r>
              <a:rPr kumimoji="1" lang="ja-JP" altLang="en-US" sz="2800"/>
              <a:t>→時間を設定して経過すると、ダイアログで知らせてくれるタイマー</a:t>
            </a:r>
            <a:endParaRPr kumimoji="1" lang="en-US" altLang="ja-JP" sz="2800" dirty="0"/>
          </a:p>
          <a:p>
            <a:pPr marL="285750" indent="-285750">
              <a:buFont typeface="Arial" panose="020B0604020202020204" pitchFamily="34" charset="0"/>
              <a:buChar char="•"/>
            </a:pPr>
            <a:endParaRPr kumimoji="1" lang="en-US" altLang="ja-JP" sz="2800" dirty="0"/>
          </a:p>
        </p:txBody>
      </p:sp>
      <p:sp>
        <p:nvSpPr>
          <p:cNvPr id="5" name="テキスト ボックス 4">
            <a:extLst>
              <a:ext uri="{FF2B5EF4-FFF2-40B4-BE49-F238E27FC236}">
                <a16:creationId xmlns:a16="http://schemas.microsoft.com/office/drawing/2014/main" id="{66AB1A1B-90E6-8F45-B783-4FFFF81C7913}"/>
              </a:ext>
            </a:extLst>
          </p:cNvPr>
          <p:cNvSpPr txBox="1"/>
          <p:nvPr/>
        </p:nvSpPr>
        <p:spPr>
          <a:xfrm>
            <a:off x="1406165" y="5363284"/>
            <a:ext cx="8174278" cy="1384995"/>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800"/>
              <a:t>ストップウォッチ</a:t>
            </a:r>
            <a:endParaRPr kumimoji="1" lang="en-US" altLang="ja-JP" sz="2800" dirty="0"/>
          </a:p>
          <a:p>
            <a:r>
              <a:rPr kumimoji="1" lang="ja-JP" altLang="en-US" sz="2800"/>
              <a:t>→ラップタイムを計測できる、ストップウォッチ</a:t>
            </a:r>
          </a:p>
          <a:p>
            <a:endParaRPr kumimoji="1" lang="ja-JP" altLang="en-US" sz="2800"/>
          </a:p>
        </p:txBody>
      </p:sp>
    </p:spTree>
    <p:custDataLst>
      <p:tags r:id="rId1"/>
    </p:custDataLst>
    <p:extLst>
      <p:ext uri="{BB962C8B-B14F-4D97-AF65-F5344CB8AC3E}">
        <p14:creationId xmlns:p14="http://schemas.microsoft.com/office/powerpoint/2010/main" val="3366810369"/>
      </p:ext>
    </p:extLst>
  </p:cSld>
  <p:clrMapOvr>
    <a:masterClrMapping/>
  </p:clrMapOvr>
  <p:transition spd="slow" advTm="29187">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dissolv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dissolve">
                                      <p:cBhvr>
                                        <p:cTn id="1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553065-39EE-9B41-918E-A0A056AB2F4A}"/>
              </a:ext>
            </a:extLst>
          </p:cNvPr>
          <p:cNvSpPr>
            <a:spLocks noGrp="1"/>
          </p:cNvSpPr>
          <p:nvPr>
            <p:ph type="title"/>
          </p:nvPr>
        </p:nvSpPr>
        <p:spPr/>
        <p:txBody>
          <a:bodyPr/>
          <a:lstStyle/>
          <a:p>
            <a:r>
              <a:rPr lang="ja-JP" altLang="en-US"/>
              <a:t>機能概要</a:t>
            </a:r>
            <a:endParaRPr kumimoji="1" lang="ja-JP" altLang="en-US"/>
          </a:p>
        </p:txBody>
      </p:sp>
      <p:sp>
        <p:nvSpPr>
          <p:cNvPr id="6" name="テキスト ボックス 5">
            <a:extLst>
              <a:ext uri="{FF2B5EF4-FFF2-40B4-BE49-F238E27FC236}">
                <a16:creationId xmlns:a16="http://schemas.microsoft.com/office/drawing/2014/main" id="{40C94144-F880-3E46-8189-C098D894EB6E}"/>
              </a:ext>
            </a:extLst>
          </p:cNvPr>
          <p:cNvSpPr txBox="1"/>
          <p:nvPr/>
        </p:nvSpPr>
        <p:spPr>
          <a:xfrm>
            <a:off x="1803592" y="2817801"/>
            <a:ext cx="8584816" cy="2677656"/>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800"/>
              <a:t>文字色、背景色、フォントのカスタマイズ機能</a:t>
            </a:r>
            <a:endParaRPr kumimoji="1" lang="en-US" altLang="ja-JP" sz="2800" dirty="0"/>
          </a:p>
          <a:p>
            <a:endParaRPr kumimoji="1" lang="ja-JP" altLang="en-US" sz="2800"/>
          </a:p>
          <a:p>
            <a:r>
              <a:rPr kumimoji="1" lang="ja-JP" altLang="en-US" sz="2800"/>
              <a:t>→メイン画面で設定し、各モジュールに遷移した際に反映される</a:t>
            </a:r>
            <a:endParaRPr kumimoji="1" lang="en-US" altLang="ja-JP" sz="2800" dirty="0"/>
          </a:p>
          <a:p>
            <a:endParaRPr kumimoji="1" lang="en-US" altLang="ja-JP" sz="2800" dirty="0"/>
          </a:p>
          <a:p>
            <a:r>
              <a:rPr kumimoji="1" lang="ja-JP" altLang="en-US" sz="2800"/>
              <a:t>→セレクトボックス、ラジオボタンで選択する</a:t>
            </a:r>
            <a:endParaRPr kumimoji="1" lang="en-US" altLang="ja-JP" sz="2800" dirty="0"/>
          </a:p>
        </p:txBody>
      </p:sp>
    </p:spTree>
    <p:custDataLst>
      <p:tags r:id="rId1"/>
    </p:custDataLst>
    <p:extLst>
      <p:ext uri="{BB962C8B-B14F-4D97-AF65-F5344CB8AC3E}">
        <p14:creationId xmlns:p14="http://schemas.microsoft.com/office/powerpoint/2010/main" val="304693227"/>
      </p:ext>
    </p:extLst>
  </p:cSld>
  <p:clrMapOvr>
    <a:masterClrMapping/>
  </p:clrMapOvr>
  <mc:AlternateContent xmlns:mc="http://schemas.openxmlformats.org/markup-compatibility/2006" xmlns:p14="http://schemas.microsoft.com/office/powerpoint/2010/main">
    <mc:Choice Requires="p14">
      <p:transition p14:dur="0" advTm="20812"/>
    </mc:Choice>
    <mc:Fallback xmlns="">
      <p:transition advTm="2081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dissolve">
                                      <p:cBhvr>
                                        <p:cTn id="7" dur="500"/>
                                        <p:tgtEl>
                                          <p:spTgt spid="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dissolve">
                                      <p:cBhvr>
                                        <p:cTn id="12"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線矢印コネクタ 21">
            <a:extLst>
              <a:ext uri="{FF2B5EF4-FFF2-40B4-BE49-F238E27FC236}">
                <a16:creationId xmlns:a16="http://schemas.microsoft.com/office/drawing/2014/main" id="{55CA2603-C6D0-4941-8D00-C4D4C7D8FBB9}"/>
              </a:ext>
            </a:extLst>
          </p:cNvPr>
          <p:cNvCxnSpPr>
            <a:cxnSpLocks/>
          </p:cNvCxnSpPr>
          <p:nvPr/>
        </p:nvCxnSpPr>
        <p:spPr>
          <a:xfrm>
            <a:off x="5377818" y="4163385"/>
            <a:ext cx="0" cy="1424687"/>
          </a:xfrm>
          <a:prstGeom prst="straightConnector1">
            <a:avLst/>
          </a:prstGeom>
          <a:ln w="28575">
            <a:headEnd type="arrow" w="med" len="med"/>
            <a:tailEnd type="arrow" w="med" len="med"/>
          </a:ln>
        </p:spPr>
        <p:style>
          <a:lnRef idx="1">
            <a:schemeClr val="dk1"/>
          </a:lnRef>
          <a:fillRef idx="0">
            <a:schemeClr val="dk1"/>
          </a:fillRef>
          <a:effectRef idx="0">
            <a:schemeClr val="dk1"/>
          </a:effectRef>
          <a:fontRef idx="minor">
            <a:schemeClr val="tx1"/>
          </a:fontRef>
        </p:style>
      </p:cxnSp>
      <p:sp>
        <p:nvSpPr>
          <p:cNvPr id="2" name="タイトル 1">
            <a:extLst>
              <a:ext uri="{FF2B5EF4-FFF2-40B4-BE49-F238E27FC236}">
                <a16:creationId xmlns:a16="http://schemas.microsoft.com/office/drawing/2014/main" id="{BACC1217-8356-7041-8D01-C0ED92488616}"/>
              </a:ext>
            </a:extLst>
          </p:cNvPr>
          <p:cNvSpPr>
            <a:spLocks noGrp="1"/>
          </p:cNvSpPr>
          <p:nvPr>
            <p:ph type="title"/>
          </p:nvPr>
        </p:nvSpPr>
        <p:spPr/>
        <p:txBody>
          <a:bodyPr/>
          <a:lstStyle/>
          <a:p>
            <a:r>
              <a:rPr kumimoji="1" lang="ja-JP" altLang="en-US"/>
              <a:t>全体の流れ</a:t>
            </a:r>
          </a:p>
        </p:txBody>
      </p:sp>
      <p:sp>
        <p:nvSpPr>
          <p:cNvPr id="3" name="正方形/長方形 2">
            <a:extLst>
              <a:ext uri="{FF2B5EF4-FFF2-40B4-BE49-F238E27FC236}">
                <a16:creationId xmlns:a16="http://schemas.microsoft.com/office/drawing/2014/main" id="{6DC44069-6CE9-704C-BF30-AC5636FE7B46}"/>
              </a:ext>
            </a:extLst>
          </p:cNvPr>
          <p:cNvSpPr/>
          <p:nvPr/>
        </p:nvSpPr>
        <p:spPr>
          <a:xfrm>
            <a:off x="4432299" y="2413002"/>
            <a:ext cx="3327401" cy="16510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t>メイン画面</a:t>
            </a:r>
          </a:p>
        </p:txBody>
      </p:sp>
      <p:sp>
        <p:nvSpPr>
          <p:cNvPr id="6" name="正方形/長方形 5">
            <a:extLst>
              <a:ext uri="{FF2B5EF4-FFF2-40B4-BE49-F238E27FC236}">
                <a16:creationId xmlns:a16="http://schemas.microsoft.com/office/drawing/2014/main" id="{08AC06AD-888B-0E44-9197-71823FF6892A}"/>
              </a:ext>
            </a:extLst>
          </p:cNvPr>
          <p:cNvSpPr/>
          <p:nvPr/>
        </p:nvSpPr>
        <p:spPr>
          <a:xfrm>
            <a:off x="826638" y="5810499"/>
            <a:ext cx="1737735" cy="6536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t>現在時刻表</a:t>
            </a:r>
          </a:p>
        </p:txBody>
      </p:sp>
      <p:sp>
        <p:nvSpPr>
          <p:cNvPr id="7" name="正方形/長方形 6">
            <a:extLst>
              <a:ext uri="{FF2B5EF4-FFF2-40B4-BE49-F238E27FC236}">
                <a16:creationId xmlns:a16="http://schemas.microsoft.com/office/drawing/2014/main" id="{F4AA0AB7-FE86-924C-B646-3709E77DD3E2}"/>
              </a:ext>
            </a:extLst>
          </p:cNvPr>
          <p:cNvSpPr/>
          <p:nvPr/>
        </p:nvSpPr>
        <p:spPr>
          <a:xfrm>
            <a:off x="4675818" y="5813254"/>
            <a:ext cx="2840361" cy="6536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t>カウントダウンタイマー</a:t>
            </a:r>
          </a:p>
        </p:txBody>
      </p:sp>
      <p:sp>
        <p:nvSpPr>
          <p:cNvPr id="8" name="正方形/長方形 7">
            <a:extLst>
              <a:ext uri="{FF2B5EF4-FFF2-40B4-BE49-F238E27FC236}">
                <a16:creationId xmlns:a16="http://schemas.microsoft.com/office/drawing/2014/main" id="{04EA768B-DDB2-0348-84C5-76DE44278878}"/>
              </a:ext>
            </a:extLst>
          </p:cNvPr>
          <p:cNvSpPr/>
          <p:nvPr/>
        </p:nvSpPr>
        <p:spPr>
          <a:xfrm>
            <a:off x="9144831" y="5826254"/>
            <a:ext cx="2220531" cy="6536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t>ストップウォッチ</a:t>
            </a:r>
          </a:p>
        </p:txBody>
      </p:sp>
      <p:sp>
        <p:nvSpPr>
          <p:cNvPr id="15" name="テキスト ボックス 14">
            <a:extLst>
              <a:ext uri="{FF2B5EF4-FFF2-40B4-BE49-F238E27FC236}">
                <a16:creationId xmlns:a16="http://schemas.microsoft.com/office/drawing/2014/main" id="{05FFF0CE-FB00-6D46-AC64-875B9FF2E5B2}"/>
              </a:ext>
            </a:extLst>
          </p:cNvPr>
          <p:cNvSpPr txBox="1"/>
          <p:nvPr/>
        </p:nvSpPr>
        <p:spPr>
          <a:xfrm>
            <a:off x="1138892" y="3219603"/>
            <a:ext cx="3155927" cy="369332"/>
          </a:xfrm>
          <a:prstGeom prst="rect">
            <a:avLst/>
          </a:prstGeom>
          <a:noFill/>
        </p:spPr>
        <p:txBody>
          <a:bodyPr wrap="square" rtlCol="0">
            <a:spAutoFit/>
          </a:bodyPr>
          <a:lstStyle/>
          <a:p>
            <a:r>
              <a:rPr kumimoji="1" lang="ja-JP" altLang="en-US"/>
              <a:t>文字色</a:t>
            </a:r>
            <a:r>
              <a:rPr kumimoji="1" lang="en-US" altLang="ja-JP" dirty="0"/>
              <a:t>.</a:t>
            </a:r>
            <a:r>
              <a:rPr kumimoji="1" lang="ja-JP" altLang="en-US"/>
              <a:t>背景色</a:t>
            </a:r>
            <a:r>
              <a:rPr kumimoji="1" lang="en-US" altLang="ja-JP" dirty="0"/>
              <a:t>.</a:t>
            </a:r>
            <a:r>
              <a:rPr kumimoji="1" lang="ja-JP" altLang="en-US"/>
              <a:t>フォントの値</a:t>
            </a:r>
          </a:p>
        </p:txBody>
      </p:sp>
      <p:cxnSp>
        <p:nvCxnSpPr>
          <p:cNvPr id="14" name="カギ線コネクタ 13">
            <a:extLst>
              <a:ext uri="{FF2B5EF4-FFF2-40B4-BE49-F238E27FC236}">
                <a16:creationId xmlns:a16="http://schemas.microsoft.com/office/drawing/2014/main" id="{BDD1F86C-105F-8F4C-BDE9-7244B2C63ED6}"/>
              </a:ext>
            </a:extLst>
          </p:cNvPr>
          <p:cNvCxnSpPr>
            <a:cxnSpLocks/>
          </p:cNvCxnSpPr>
          <p:nvPr/>
        </p:nvCxnSpPr>
        <p:spPr>
          <a:xfrm rot="10800000" flipV="1">
            <a:off x="1694695" y="3657598"/>
            <a:ext cx="2591052" cy="1977657"/>
          </a:xfrm>
          <a:prstGeom prst="bentConnector3">
            <a:avLst>
              <a:gd name="adj1" fmla="val 100105"/>
            </a:avLst>
          </a:prstGeom>
          <a:ln w="28575">
            <a:headEnd type="arrow" w="med" len="med"/>
            <a:tailEnd type="arrow" w="med" len="med"/>
          </a:ln>
        </p:spPr>
        <p:style>
          <a:lnRef idx="1">
            <a:schemeClr val="dk1"/>
          </a:lnRef>
          <a:fillRef idx="0">
            <a:schemeClr val="dk1"/>
          </a:fillRef>
          <a:effectRef idx="0">
            <a:schemeClr val="dk1"/>
          </a:effectRef>
          <a:fontRef idx="minor">
            <a:schemeClr val="tx1"/>
          </a:fontRef>
        </p:style>
      </p:cxnSp>
      <p:cxnSp>
        <p:nvCxnSpPr>
          <p:cNvPr id="29" name="カギ線コネクタ 28">
            <a:extLst>
              <a:ext uri="{FF2B5EF4-FFF2-40B4-BE49-F238E27FC236}">
                <a16:creationId xmlns:a16="http://schemas.microsoft.com/office/drawing/2014/main" id="{BFB5AA7B-4508-8B40-8EBD-0374BA895108}"/>
              </a:ext>
            </a:extLst>
          </p:cNvPr>
          <p:cNvCxnSpPr/>
          <p:nvPr/>
        </p:nvCxnSpPr>
        <p:spPr>
          <a:xfrm>
            <a:off x="7946251" y="3657598"/>
            <a:ext cx="2397159" cy="1977657"/>
          </a:xfrm>
          <a:prstGeom prst="bentConnector3">
            <a:avLst>
              <a:gd name="adj1" fmla="val 100000"/>
            </a:avLst>
          </a:prstGeom>
          <a:ln w="28575">
            <a:headEnd type="arrow" w="med" len="med"/>
            <a:tailEnd type="arrow" w="med" len="med"/>
          </a:ln>
        </p:spPr>
        <p:style>
          <a:lnRef idx="1">
            <a:schemeClr val="dk1"/>
          </a:lnRef>
          <a:fillRef idx="0">
            <a:schemeClr val="dk1"/>
          </a:fillRef>
          <a:effectRef idx="0">
            <a:schemeClr val="dk1"/>
          </a:effectRef>
          <a:fontRef idx="minor">
            <a:schemeClr val="tx1"/>
          </a:fontRef>
        </p:style>
      </p:cxnSp>
      <p:sp>
        <p:nvSpPr>
          <p:cNvPr id="31" name="テキスト ボックス 30">
            <a:extLst>
              <a:ext uri="{FF2B5EF4-FFF2-40B4-BE49-F238E27FC236}">
                <a16:creationId xmlns:a16="http://schemas.microsoft.com/office/drawing/2014/main" id="{FA3339DE-0394-454C-9B60-BF950EE1901E}"/>
              </a:ext>
            </a:extLst>
          </p:cNvPr>
          <p:cNvSpPr txBox="1"/>
          <p:nvPr/>
        </p:nvSpPr>
        <p:spPr>
          <a:xfrm>
            <a:off x="7946251" y="3200402"/>
            <a:ext cx="3155927" cy="369332"/>
          </a:xfrm>
          <a:prstGeom prst="rect">
            <a:avLst/>
          </a:prstGeom>
          <a:noFill/>
        </p:spPr>
        <p:txBody>
          <a:bodyPr wrap="square" rtlCol="0">
            <a:spAutoFit/>
          </a:bodyPr>
          <a:lstStyle/>
          <a:p>
            <a:r>
              <a:rPr kumimoji="1" lang="ja-JP" altLang="en-US"/>
              <a:t>文字色</a:t>
            </a:r>
            <a:r>
              <a:rPr kumimoji="1" lang="en-US" altLang="ja-JP" dirty="0"/>
              <a:t>.</a:t>
            </a:r>
            <a:r>
              <a:rPr kumimoji="1" lang="ja-JP" altLang="en-US"/>
              <a:t>背景色</a:t>
            </a:r>
            <a:r>
              <a:rPr kumimoji="1" lang="en-US" altLang="ja-JP" dirty="0"/>
              <a:t>.</a:t>
            </a:r>
            <a:r>
              <a:rPr kumimoji="1" lang="ja-JP" altLang="en-US"/>
              <a:t>フォントの値</a:t>
            </a:r>
          </a:p>
        </p:txBody>
      </p:sp>
      <p:sp>
        <p:nvSpPr>
          <p:cNvPr id="32" name="テキスト ボックス 31">
            <a:extLst>
              <a:ext uri="{FF2B5EF4-FFF2-40B4-BE49-F238E27FC236}">
                <a16:creationId xmlns:a16="http://schemas.microsoft.com/office/drawing/2014/main" id="{765DCCE4-2759-AA43-B19F-E331786E26FD}"/>
              </a:ext>
            </a:extLst>
          </p:cNvPr>
          <p:cNvSpPr txBox="1"/>
          <p:nvPr/>
        </p:nvSpPr>
        <p:spPr>
          <a:xfrm>
            <a:off x="5377818" y="4796373"/>
            <a:ext cx="3155927" cy="369332"/>
          </a:xfrm>
          <a:prstGeom prst="rect">
            <a:avLst/>
          </a:prstGeom>
          <a:noFill/>
        </p:spPr>
        <p:txBody>
          <a:bodyPr wrap="square" rtlCol="0">
            <a:spAutoFit/>
          </a:bodyPr>
          <a:lstStyle/>
          <a:p>
            <a:r>
              <a:rPr kumimoji="1" lang="ja-JP" altLang="en-US"/>
              <a:t>文字色</a:t>
            </a:r>
            <a:r>
              <a:rPr kumimoji="1" lang="en-US" altLang="ja-JP" dirty="0"/>
              <a:t>.</a:t>
            </a:r>
            <a:r>
              <a:rPr kumimoji="1" lang="ja-JP" altLang="en-US"/>
              <a:t>背景色</a:t>
            </a:r>
            <a:r>
              <a:rPr kumimoji="1" lang="en-US" altLang="ja-JP" dirty="0"/>
              <a:t>.</a:t>
            </a:r>
            <a:r>
              <a:rPr kumimoji="1" lang="ja-JP" altLang="en-US"/>
              <a:t>フォントの値</a:t>
            </a:r>
          </a:p>
        </p:txBody>
      </p:sp>
    </p:spTree>
    <p:custDataLst>
      <p:tags r:id="rId1"/>
    </p:custDataLst>
    <p:extLst>
      <p:ext uri="{BB962C8B-B14F-4D97-AF65-F5344CB8AC3E}">
        <p14:creationId xmlns:p14="http://schemas.microsoft.com/office/powerpoint/2010/main" val="1500514435"/>
      </p:ext>
    </p:extLst>
  </p:cSld>
  <p:clrMapOvr>
    <a:masterClrMapping/>
  </p:clrMapOvr>
  <p:transition spd="slow" advTm="1645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trips(downLeft)">
                                      <p:cBhvr>
                                        <p:cTn id="7" dur="500"/>
                                        <p:tgtEl>
                                          <p:spTgt spid="14"/>
                                        </p:tgtEl>
                                      </p:cBhvr>
                                    </p:animEffect>
                                  </p:childTnLst>
                                </p:cTn>
                              </p:par>
                              <p:par>
                                <p:cTn id="8" presetID="18" presetClass="entr" presetSubtype="12"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strips(downLeft)">
                                      <p:cBhvr>
                                        <p:cTn id="10" dur="500"/>
                                        <p:tgtEl>
                                          <p:spTgt spid="29"/>
                                        </p:tgtEl>
                                      </p:cBhvr>
                                    </p:animEffect>
                                  </p:childTnLst>
                                </p:cTn>
                              </p:par>
                              <p:par>
                                <p:cTn id="11" presetID="18" presetClass="entr" presetSubtype="12"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strips(downLeft)">
                                      <p:cBhvr>
                                        <p:cTn id="13" dur="500"/>
                                        <p:tgtEl>
                                          <p:spTgt spid="22"/>
                                        </p:tgtEl>
                                      </p:cBhvr>
                                    </p:animEffect>
                                  </p:childTnLst>
                                </p:cTn>
                              </p:par>
                            </p:childTnLst>
                          </p:cTn>
                        </p:par>
                        <p:par>
                          <p:cTn id="14" fill="hold">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dissolve">
                                      <p:cBhvr>
                                        <p:cTn id="20" dur="500"/>
                                        <p:tgtEl>
                                          <p:spTgt spid="7"/>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dissolv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dissolve">
                                      <p:cBhvr>
                                        <p:cTn id="28" dur="500"/>
                                        <p:tgtEl>
                                          <p:spTgt spid="15"/>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dissolve">
                                      <p:cBhvr>
                                        <p:cTn id="31" dur="500"/>
                                        <p:tgtEl>
                                          <p:spTgt spid="32"/>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dissolve">
                                      <p:cBhvr>
                                        <p:cTn id="3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5" grpId="0"/>
      <p:bldP spid="31" grpId="0"/>
      <p:bldP spid="3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6AF2B9-F7C9-EC44-8CE5-F551B8460954}"/>
              </a:ext>
            </a:extLst>
          </p:cNvPr>
          <p:cNvSpPr>
            <a:spLocks noGrp="1"/>
          </p:cNvSpPr>
          <p:nvPr>
            <p:ph type="title"/>
          </p:nvPr>
        </p:nvSpPr>
        <p:spPr/>
        <p:txBody>
          <a:bodyPr/>
          <a:lstStyle/>
          <a:p>
            <a:r>
              <a:rPr kumimoji="1" lang="ja-JP" altLang="en-US"/>
              <a:t>デモ</a:t>
            </a:r>
          </a:p>
        </p:txBody>
      </p:sp>
    </p:spTree>
    <p:extLst>
      <p:ext uri="{BB962C8B-B14F-4D97-AF65-F5344CB8AC3E}">
        <p14:creationId xmlns:p14="http://schemas.microsoft.com/office/powerpoint/2010/main" val="3531976938"/>
      </p:ext>
    </p:extLst>
  </p:cSld>
  <p:clrMapOvr>
    <a:masterClrMapping/>
  </p:clrMapOvr>
  <p:transition spd="slow" advTm="966">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553065-39EE-9B41-918E-A0A056AB2F4A}"/>
              </a:ext>
            </a:extLst>
          </p:cNvPr>
          <p:cNvSpPr>
            <a:spLocks noGrp="1"/>
          </p:cNvSpPr>
          <p:nvPr>
            <p:ph type="title"/>
          </p:nvPr>
        </p:nvSpPr>
        <p:spPr/>
        <p:txBody>
          <a:bodyPr/>
          <a:lstStyle/>
          <a:p>
            <a:r>
              <a:rPr kumimoji="1" lang="ja-JP" altLang="en-US"/>
              <a:t>アピールポイント</a:t>
            </a:r>
          </a:p>
        </p:txBody>
      </p:sp>
      <p:sp>
        <p:nvSpPr>
          <p:cNvPr id="4" name="テキスト ボックス 3">
            <a:extLst>
              <a:ext uri="{FF2B5EF4-FFF2-40B4-BE49-F238E27FC236}">
                <a16:creationId xmlns:a16="http://schemas.microsoft.com/office/drawing/2014/main" id="{CFE37BE9-BC44-F546-9A87-B8C954A10B13}"/>
              </a:ext>
            </a:extLst>
          </p:cNvPr>
          <p:cNvSpPr txBox="1"/>
          <p:nvPr/>
        </p:nvSpPr>
        <p:spPr>
          <a:xfrm>
            <a:off x="1154954" y="2983001"/>
            <a:ext cx="10263407" cy="646331"/>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3600"/>
              <a:t>文字色、背景色、フォントのカスタマイズ機能</a:t>
            </a:r>
          </a:p>
        </p:txBody>
      </p:sp>
      <p:sp>
        <p:nvSpPr>
          <p:cNvPr id="5" name="テキスト ボックス 4">
            <a:extLst>
              <a:ext uri="{FF2B5EF4-FFF2-40B4-BE49-F238E27FC236}">
                <a16:creationId xmlns:a16="http://schemas.microsoft.com/office/drawing/2014/main" id="{8B6F19AD-AE3C-7841-A09F-CD65908276A1}"/>
              </a:ext>
            </a:extLst>
          </p:cNvPr>
          <p:cNvSpPr txBox="1"/>
          <p:nvPr/>
        </p:nvSpPr>
        <p:spPr>
          <a:xfrm>
            <a:off x="1154954" y="5238001"/>
            <a:ext cx="6357937" cy="646331"/>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3600"/>
              <a:t>統一感のあるデザイン</a:t>
            </a:r>
          </a:p>
        </p:txBody>
      </p:sp>
      <p:sp>
        <p:nvSpPr>
          <p:cNvPr id="3" name="テキスト ボックス 2">
            <a:extLst>
              <a:ext uri="{FF2B5EF4-FFF2-40B4-BE49-F238E27FC236}">
                <a16:creationId xmlns:a16="http://schemas.microsoft.com/office/drawing/2014/main" id="{0EF20DA1-F5D1-BB49-8B95-61BC204363DA}"/>
              </a:ext>
            </a:extLst>
          </p:cNvPr>
          <p:cNvSpPr txBox="1"/>
          <p:nvPr/>
        </p:nvSpPr>
        <p:spPr>
          <a:xfrm>
            <a:off x="1154954" y="4110501"/>
            <a:ext cx="5551520" cy="646331"/>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sz="3600"/>
              <a:t>テーマ機能による利便性</a:t>
            </a:r>
          </a:p>
        </p:txBody>
      </p:sp>
    </p:spTree>
    <p:extLst>
      <p:ext uri="{BB962C8B-B14F-4D97-AF65-F5344CB8AC3E}">
        <p14:creationId xmlns:p14="http://schemas.microsoft.com/office/powerpoint/2010/main" val="661796140"/>
      </p:ext>
    </p:extLst>
  </p:cSld>
  <p:clrMapOvr>
    <a:masterClrMapping/>
  </p:clrMapOvr>
  <p:transition spd="slow" advTm="311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5B3ED2-3434-0C46-AE66-769B72C767AC}"/>
              </a:ext>
            </a:extLst>
          </p:cNvPr>
          <p:cNvSpPr>
            <a:spLocks noGrp="1"/>
          </p:cNvSpPr>
          <p:nvPr>
            <p:ph type="title"/>
          </p:nvPr>
        </p:nvSpPr>
        <p:spPr/>
        <p:txBody>
          <a:bodyPr/>
          <a:lstStyle/>
          <a:p>
            <a:r>
              <a:rPr kumimoji="1" lang="ja-JP" altLang="en-US"/>
              <a:t>まとめ・感想</a:t>
            </a:r>
            <a:r>
              <a:rPr lang="ja-JP" altLang="en-US"/>
              <a:t>（</a:t>
            </a:r>
            <a:r>
              <a:rPr kumimoji="1" lang="ja-JP" altLang="en-US"/>
              <a:t>安藤）</a:t>
            </a:r>
          </a:p>
        </p:txBody>
      </p:sp>
      <p:sp>
        <p:nvSpPr>
          <p:cNvPr id="5" name="テキスト ボックス 4">
            <a:extLst>
              <a:ext uri="{FF2B5EF4-FFF2-40B4-BE49-F238E27FC236}">
                <a16:creationId xmlns:a16="http://schemas.microsoft.com/office/drawing/2014/main" id="{BFF2926F-0436-F640-8F3A-FC57E419144E}"/>
              </a:ext>
            </a:extLst>
          </p:cNvPr>
          <p:cNvSpPr txBox="1"/>
          <p:nvPr/>
        </p:nvSpPr>
        <p:spPr>
          <a:xfrm>
            <a:off x="1524632" y="2912599"/>
            <a:ext cx="9382881" cy="400110"/>
          </a:xfrm>
          <a:prstGeom prst="rect">
            <a:avLst/>
          </a:prstGeom>
          <a:noFill/>
        </p:spPr>
        <p:txBody>
          <a:bodyPr wrap="square" rtlCol="0">
            <a:spAutoFit/>
          </a:bodyPr>
          <a:lstStyle/>
          <a:p>
            <a:r>
              <a:rPr kumimoji="1" lang="ja-JP" altLang="en-US" sz="2000"/>
              <a:t>計画通り進めることができ、リアルタイムで動くものが作れたのでよかった。</a:t>
            </a:r>
            <a:endParaRPr kumimoji="1" lang="en-US" altLang="ja-JP" sz="2000" dirty="0"/>
          </a:p>
        </p:txBody>
      </p:sp>
      <p:sp>
        <p:nvSpPr>
          <p:cNvPr id="8" name="テキスト ボックス 7">
            <a:extLst>
              <a:ext uri="{FF2B5EF4-FFF2-40B4-BE49-F238E27FC236}">
                <a16:creationId xmlns:a16="http://schemas.microsoft.com/office/drawing/2014/main" id="{2CDF0EA4-2890-6C4B-8609-DB05A287FF9C}"/>
              </a:ext>
            </a:extLst>
          </p:cNvPr>
          <p:cNvSpPr txBox="1"/>
          <p:nvPr/>
        </p:nvSpPr>
        <p:spPr>
          <a:xfrm>
            <a:off x="1524632" y="4156434"/>
            <a:ext cx="9382881" cy="1015663"/>
          </a:xfrm>
          <a:prstGeom prst="rect">
            <a:avLst/>
          </a:prstGeom>
          <a:noFill/>
        </p:spPr>
        <p:txBody>
          <a:bodyPr wrap="square" rtlCol="0">
            <a:spAutoFit/>
          </a:bodyPr>
          <a:lstStyle/>
          <a:p>
            <a:r>
              <a:rPr kumimoji="1" lang="ja-JP" altLang="en-US" sz="2000"/>
              <a:t>最初の計画の話し合いをしっかりするべきだとわかった。</a:t>
            </a:r>
            <a:endParaRPr kumimoji="1" lang="en-US" altLang="ja-JP" sz="2000" dirty="0"/>
          </a:p>
          <a:p>
            <a:r>
              <a:rPr kumimoji="1" lang="ja-JP" altLang="en-US" sz="2000"/>
              <a:t>お互いの進捗状況を知っていると安心できるので、しっかりと連絡を取りあ</a:t>
            </a:r>
            <a:r>
              <a:rPr kumimoji="1" lang="en-US" altLang="ja-JP" sz="2000" dirty="0"/>
              <a:t>	</a:t>
            </a:r>
            <a:r>
              <a:rPr kumimoji="1" lang="ja-JP" altLang="en-US" sz="2000"/>
              <a:t>うべきだと思った。</a:t>
            </a:r>
            <a:endParaRPr kumimoji="1" lang="en-US" altLang="ja-JP" sz="2000" dirty="0"/>
          </a:p>
        </p:txBody>
      </p:sp>
      <p:sp>
        <p:nvSpPr>
          <p:cNvPr id="9" name="テキスト ボックス 8">
            <a:extLst>
              <a:ext uri="{FF2B5EF4-FFF2-40B4-BE49-F238E27FC236}">
                <a16:creationId xmlns:a16="http://schemas.microsoft.com/office/drawing/2014/main" id="{9DACA0A8-CB83-4D40-B496-E2DC36196C17}"/>
              </a:ext>
            </a:extLst>
          </p:cNvPr>
          <p:cNvSpPr txBox="1"/>
          <p:nvPr/>
        </p:nvSpPr>
        <p:spPr>
          <a:xfrm>
            <a:off x="1591242" y="5705573"/>
            <a:ext cx="8436164" cy="400110"/>
          </a:xfrm>
          <a:prstGeom prst="rect">
            <a:avLst/>
          </a:prstGeom>
          <a:noFill/>
        </p:spPr>
        <p:txBody>
          <a:bodyPr wrap="square" rtlCol="0">
            <a:spAutoFit/>
          </a:bodyPr>
          <a:lstStyle/>
          <a:p>
            <a:r>
              <a:rPr kumimoji="1" lang="ja-JP" altLang="en-US" sz="2000"/>
              <a:t>最初からもっと細かいところまで決めておくべきだった。</a:t>
            </a:r>
          </a:p>
        </p:txBody>
      </p:sp>
      <p:sp>
        <p:nvSpPr>
          <p:cNvPr id="6" name="テキスト ボックス 5">
            <a:extLst>
              <a:ext uri="{FF2B5EF4-FFF2-40B4-BE49-F238E27FC236}">
                <a16:creationId xmlns:a16="http://schemas.microsoft.com/office/drawing/2014/main" id="{83883179-16DD-D44F-8041-D8988FAA0945}"/>
              </a:ext>
            </a:extLst>
          </p:cNvPr>
          <p:cNvSpPr txBox="1"/>
          <p:nvPr/>
        </p:nvSpPr>
        <p:spPr>
          <a:xfrm>
            <a:off x="1524632" y="2526268"/>
            <a:ext cx="2525050" cy="400110"/>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sz="2000"/>
              <a:t>各自の感想、成果</a:t>
            </a:r>
          </a:p>
        </p:txBody>
      </p:sp>
      <p:sp>
        <p:nvSpPr>
          <p:cNvPr id="7" name="テキスト ボックス 6">
            <a:extLst>
              <a:ext uri="{FF2B5EF4-FFF2-40B4-BE49-F238E27FC236}">
                <a16:creationId xmlns:a16="http://schemas.microsoft.com/office/drawing/2014/main" id="{4377349A-2C85-9945-89E1-D905D03E3131}"/>
              </a:ext>
            </a:extLst>
          </p:cNvPr>
          <p:cNvSpPr txBox="1"/>
          <p:nvPr/>
        </p:nvSpPr>
        <p:spPr>
          <a:xfrm>
            <a:off x="1524632" y="3822192"/>
            <a:ext cx="3038011" cy="400110"/>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sz="2000"/>
              <a:t>グループ活動を通して</a:t>
            </a:r>
          </a:p>
        </p:txBody>
      </p:sp>
      <p:sp>
        <p:nvSpPr>
          <p:cNvPr id="10" name="テキスト ボックス 9">
            <a:extLst>
              <a:ext uri="{FF2B5EF4-FFF2-40B4-BE49-F238E27FC236}">
                <a16:creationId xmlns:a16="http://schemas.microsoft.com/office/drawing/2014/main" id="{783BF07F-E288-584D-AFE0-F84B4061DAF5}"/>
              </a:ext>
            </a:extLst>
          </p:cNvPr>
          <p:cNvSpPr txBox="1"/>
          <p:nvPr/>
        </p:nvSpPr>
        <p:spPr>
          <a:xfrm>
            <a:off x="1524632" y="5290303"/>
            <a:ext cx="1242648" cy="400110"/>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sz="2000"/>
              <a:t>反省点</a:t>
            </a:r>
          </a:p>
        </p:txBody>
      </p:sp>
    </p:spTree>
    <p:extLst>
      <p:ext uri="{BB962C8B-B14F-4D97-AF65-F5344CB8AC3E}">
        <p14:creationId xmlns:p14="http://schemas.microsoft.com/office/powerpoint/2010/main" val="1057194266"/>
      </p:ext>
    </p:extLst>
  </p:cSld>
  <p:clrMapOvr>
    <a:masterClrMapping/>
  </p:clrMapOvr>
  <p:transition spd="slow" advTm="3551">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dissolve">
                                      <p:cBhvr>
                                        <p:cTn id="1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4|0.4"/>
</p:tagLst>
</file>

<file path=ppt/tags/tag2.xml><?xml version="1.0" encoding="utf-8"?>
<p:tagLst xmlns:a="http://schemas.openxmlformats.org/drawingml/2006/main" xmlns:r="http://schemas.openxmlformats.org/officeDocument/2006/relationships" xmlns:p="http://schemas.openxmlformats.org/presentationml/2006/main">
  <p:tag name="TIMING" val="|7.1|7.8|8.9"/>
</p:tagLst>
</file>

<file path=ppt/tags/tag3.xml><?xml version="1.0" encoding="utf-8"?>
<p:tagLst xmlns:a="http://schemas.openxmlformats.org/drawingml/2006/main" xmlns:r="http://schemas.openxmlformats.org/officeDocument/2006/relationships" xmlns:p="http://schemas.openxmlformats.org/presentationml/2006/main">
  <p:tag name="TIMING" val="|10.3|5.3"/>
</p:tagLst>
</file>

<file path=ppt/tags/tag4.xml><?xml version="1.0" encoding="utf-8"?>
<p:tagLst xmlns:a="http://schemas.openxmlformats.org/drawingml/2006/main" xmlns:r="http://schemas.openxmlformats.org/officeDocument/2006/relationships" xmlns:p="http://schemas.openxmlformats.org/presentationml/2006/main">
  <p:tag name="TIMING" val="|3.5|4.6"/>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イオン ボードルーム">
  <a:themeElements>
    <a:clrScheme name="青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イオン ボードルーム">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イオン ボードルーム">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{0A14452C-7460-D441-B947-EA5B6AC3791E}tf10001076</Template>
  <TotalTime>547</TotalTime>
  <Words>468</Words>
  <Application>Microsoft Macintosh PowerPoint</Application>
  <PresentationFormat>ワイド画面</PresentationFormat>
  <Paragraphs>72</Paragraphs>
  <Slides>12</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12</vt:i4>
      </vt:variant>
    </vt:vector>
  </HeadingPairs>
  <TitlesOfParts>
    <vt:vector size="17" baseType="lpstr">
      <vt:lpstr>游ゴシック</vt:lpstr>
      <vt:lpstr>Arial</vt:lpstr>
      <vt:lpstr>Century Gothic</vt:lpstr>
      <vt:lpstr>Wingdings 3</vt:lpstr>
      <vt:lpstr>イオン ボードルーム</vt:lpstr>
      <vt:lpstr>J-SHOCK</vt:lpstr>
      <vt:lpstr>目次</vt:lpstr>
      <vt:lpstr>目的</vt:lpstr>
      <vt:lpstr>機能概要</vt:lpstr>
      <vt:lpstr>機能概要</vt:lpstr>
      <vt:lpstr>全体の流れ</vt:lpstr>
      <vt:lpstr>デモ</vt:lpstr>
      <vt:lpstr>アピールポイント</vt:lpstr>
      <vt:lpstr>まとめ・感想（安藤）</vt:lpstr>
      <vt:lpstr>まとめ・感想（大橋）</vt:lpstr>
      <vt:lpstr>まとめ・感想（福本）</vt:lpstr>
      <vt:lpstr>ご静聴ありがとうございました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時計アプリ（仮）</dc:title>
  <dc:creator>福本　光重</dc:creator>
  <cp:lastModifiedBy>福本　光重</cp:lastModifiedBy>
  <cp:revision>73</cp:revision>
  <dcterms:created xsi:type="dcterms:W3CDTF">2020-06-09T13:26:47Z</dcterms:created>
  <dcterms:modified xsi:type="dcterms:W3CDTF">2020-06-29T15:05:52Z</dcterms:modified>
</cp:coreProperties>
</file>