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theme/theme1.xml" ContentType="application/vnd.openxmlformats-officedocument.theme+xml"/>
  <Override PartName="/ppt/ink/ink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4"/>
  </p:notesMasterIdLst>
  <p:sldIdLst>
    <p:sldId id="256" r:id="rId2"/>
    <p:sldId id="257" r:id="rId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C00000"/>
    <a:srgbClr val="FF0000"/>
    <a:srgbClr val="52575C"/>
    <a:srgbClr val="675455"/>
    <a:srgbClr val="6415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1266"/>
    <p:restoredTop sz="94648"/>
  </p:normalViewPr>
  <p:slideViewPr>
    <p:cSldViewPr snapToGrid="0" snapToObjects="1">
      <p:cViewPr>
        <p:scale>
          <a:sx n="130" d="100"/>
          <a:sy n="130" d="100"/>
        </p:scale>
        <p:origin x="1168" y="-28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01:23.432"/>
    </inkml:context>
    <inkml:brush xml:id="br0">
      <inkml:brushProperty name="width" value="0.025" units="cm"/>
      <inkml:brushProperty name="height" value="0.025" units="cm"/>
      <inkml:brushProperty name="color" value="#9F0D1B"/>
    </inkml:brush>
  </inkml:definitions>
  <inkml:trace contextRef="#ctx0" brushRef="#br0">0 1 24575,'0'19'0,"0"-5"0,0 11 0,0-14 0,0 9 0,0-8 0,0-3 0,0 4 0,0-6 0,0 1 0,0-1 0,3 1 0,2-4 0,2 3 0,1-7 0,-1 4 0,0-1 0,1 1 0,-1 0 0,1 3 0,-1-6 0,-3 5 0,3-1 0,-3-1 0,4 2 0,-1-2 0,-3 4 0,3-1 0,-3 1 0,0-1 0,3 1 0,-6-1 0,5-3 0,-5 3 0,6-6 0,-6 6 0,2-7 0,-3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01:25.224"/>
    </inkml:context>
    <inkml:brush xml:id="br0">
      <inkml:brushProperty name="width" value="0.025" units="cm"/>
      <inkml:brushProperty name="height" value="0.025" units="cm"/>
      <inkml:brushProperty name="color" value="#9F0D1B"/>
    </inkml:brush>
  </inkml:definitions>
  <inkml:trace contextRef="#ctx0" brushRef="#br0">53 1 24575,'0'7'0,"0"1"0,0-1 0,0 0 0,0 1 0,0-1 0,0 1 0,0-1 0,0 1 0,0-1 0,0 1 0,0-1 0,0 1 0,0-1 0,0 1 0,0-1 0,0 1 0,0-1 0,0 0 0,0 1 0,0-1 0,-3 1 0,-1-4 0,-1 3 0,-1-3 0,2 0 0,-4 3 0,1-3 0,-1 3 0,4-3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01:26.355"/>
    </inkml:context>
    <inkml:brush xml:id="br0">
      <inkml:brushProperty name="width" value="0.025" units="cm"/>
      <inkml:brushProperty name="height" value="0.025" units="cm"/>
      <inkml:brushProperty name="color" value="#9F0D1B"/>
    </inkml:brush>
  </inkml:definitions>
  <inkml:trace contextRef="#ctx0" brushRef="#br0">0 0 24575,'0'14'0,"0"4"0,0-9 0,0 4 0,0-9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01:27.636"/>
    </inkml:context>
    <inkml:brush xml:id="br0">
      <inkml:brushProperty name="width" value="0.025" units="cm"/>
      <inkml:brushProperty name="height" value="0.025" units="cm"/>
      <inkml:brushProperty name="color" value="#9F0D1B"/>
    </inkml:brush>
  </inkml:definitions>
  <inkml:trace contextRef="#ctx0" brushRef="#br0">1 1 24575,'0'19'0,"0"1"0,0-6 0,0-2 0,0-4 0,0-1 0,0 1 0,0-1 0,0 1 0,0-1 0,0 1 0,0-1 0,4 6 0,0-4 0,6 8 0,-3-8 0,2 4 0,-5 0 0,3-5 0,-6 5 0,5-9 0,-5 3 0,2-3 0,-3 4 0,0-1 0,0 1 0,0-1 0,0 0 0,0 1 0,0-1 0,0 1 0,0 5 0,0-5 0,0 10 0,0-9 0,0 1 0,0-7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01:28.891"/>
    </inkml:context>
    <inkml:brush xml:id="br0">
      <inkml:brushProperty name="width" value="0.025" units="cm"/>
      <inkml:brushProperty name="height" value="0.025" units="cm"/>
      <inkml:brushProperty name="color" value="#9F0D1B"/>
    </inkml:brush>
  </inkml:definitions>
  <inkml:trace contextRef="#ctx0" brushRef="#br0">52 1 24575,'0'7'0,"-3"1"0,2-1 0,-5 0 0,1 1 0,1-1 0,-2 1 0,5-1 0,-6 1 0,6-1 0,-5-3 0,5 3 0,-2-3 0,-1 4 0,3-1 0,-2-3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01:30.303"/>
    </inkml:context>
    <inkml:brush xml:id="br0">
      <inkml:brushProperty name="width" value="0.025" units="cm"/>
      <inkml:brushProperty name="height" value="0.025" units="cm"/>
      <inkml:brushProperty name="color" value="#9F0D1B"/>
    </inkml:brush>
  </inkml:definitions>
  <inkml:trace contextRef="#ctx0" brushRef="#br0">24 1 24575,'0'2'0,"0"0"0,0 9 0,0 1 0,0-3 0,0 4 0,0-6 0,0 1 0,0-1 0,0 1 0,0-1 0,0 1 0,0-1 0,0 1 0,0-1 0,0 0 0,0 1 0,0-1 0,0 1 0,0-1 0,0 1 0,0 4 0,0-3 0,0 9 0,0-4 0,0 6 0,0-1 0,0 0 0,0 8 0,0-6 0,-10 12 0,7-12 0,-8-3 0,11-9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C4B24-61A0-D145-BFBD-6EBD2EFFAF78}" type="datetimeFigureOut">
              <a:rPr kumimoji="1" lang="ja-JP" altLang="en-US" smtClean="0"/>
              <a:t>2020/12/10</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5763D-0F91-074C-90F9-275AD4094BE0}" type="slidenum">
              <a:rPr kumimoji="1" lang="ja-JP" altLang="en-US" smtClean="0"/>
              <a:t>‹#›</a:t>
            </a:fld>
            <a:endParaRPr kumimoji="1" lang="ja-JP" altLang="en-US"/>
          </a:p>
        </p:txBody>
      </p:sp>
    </p:spTree>
    <p:extLst>
      <p:ext uri="{BB962C8B-B14F-4D97-AF65-F5344CB8AC3E}">
        <p14:creationId xmlns:p14="http://schemas.microsoft.com/office/powerpoint/2010/main" val="9563080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90BEE-1A58-8844-990C-95803A8C1ED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30200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C5528-BFC2-BC4A-8B51-0BC778F67A0E}"/>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6D34C2C-491F-2B47-89E0-0D4E873FAAB7}"/>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C68BD19-C211-FD40-9C99-4C9F87F6B001}"/>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D69FEB69-CD9F-2B4A-8669-7DDD275E27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C808AF-1871-8F45-8E9C-7F42FB11D98F}"/>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224852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01415-E074-BD47-B096-59A6D8A9E0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5B3C8A0-2321-1049-9C0A-6B56D5BD84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08FC68-4565-EC43-BCD0-16651C155120}"/>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BA615180-1527-8A40-AADF-C34A02E501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88E181-C322-534B-9646-BF88E36B4ABD}"/>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355725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97B44E-6845-254B-B5B0-97BD6ECB2B19}"/>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FD6A7-3B28-944B-B99D-C131246F5CC5}"/>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0DAE23-CBD6-4643-813A-675FDC648E64}"/>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BE1CD522-4653-984C-BE2C-0C8E163A44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C9E772-42C4-D84D-90DC-F098C40C3B74}"/>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170987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6845A-937E-154A-8005-FAF9A4215A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037993-9917-3A45-A089-701371ADE1B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65733F-D756-C34E-8EDE-538C5320678F}"/>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4C36A911-AF51-3648-B5CE-A38A72D853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576822-CCB2-824A-BAEF-768AF24C2C67}"/>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425427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7CA09-147E-7647-B5A4-AEA0AED3822C}"/>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CAD1F-7C59-0A46-87B9-7BFAE76D2D5A}"/>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6C733F-3001-154B-9B0D-5E4003B2F08F}"/>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2BB2B5EF-C967-F14D-946F-41EF352952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5DC33D-115B-3C43-8F79-D6713AD1E0E8}"/>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361651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11640-5B8E-4048-9F0C-9336030FAB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57ADD8-4577-EF48-A27C-AC2AC0803657}"/>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177A1-43B9-2049-834B-F785A0D37326}"/>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1AFB438-FB5D-E248-95F0-58E84D17A0EC}"/>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6" name="フッター プレースホルダー 5">
            <a:extLst>
              <a:ext uri="{FF2B5EF4-FFF2-40B4-BE49-F238E27FC236}">
                <a16:creationId xmlns:a16="http://schemas.microsoft.com/office/drawing/2014/main" id="{FA8341BA-83D8-084B-B85F-BEE8E87268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776876-EA16-FA4A-B3B9-30E4857861B9}"/>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347573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FEF38-0627-F64E-AA18-F98E1B98BF60}"/>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123F18-6DF1-3D48-8693-53CE69E2DFC7}"/>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3F0A32-CA5B-6740-85C5-9058F172A39D}"/>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B868E2-FF63-1C44-9F26-5F7DC4E9F068}"/>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DF8BF5-1AC1-0B4C-B918-5ED754B23522}"/>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58010D4-1178-A540-9C29-6C1E2DFD7251}"/>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8" name="フッター プレースホルダー 7">
            <a:extLst>
              <a:ext uri="{FF2B5EF4-FFF2-40B4-BE49-F238E27FC236}">
                <a16:creationId xmlns:a16="http://schemas.microsoft.com/office/drawing/2014/main" id="{9D19B26F-C7C8-CD4D-A8BF-137184636D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7BC8620-8B99-9C4B-8B94-AD9C8954FF51}"/>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242703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F6C71-DCE1-DE47-8BDB-119D0B47B7B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4F2BC9-0061-A944-A1BD-389A40500628}"/>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4" name="フッター プレースホルダー 3">
            <a:extLst>
              <a:ext uri="{FF2B5EF4-FFF2-40B4-BE49-F238E27FC236}">
                <a16:creationId xmlns:a16="http://schemas.microsoft.com/office/drawing/2014/main" id="{5C93F8E5-457D-1D47-9277-98C0AFEB369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ED16B64-ADE3-A740-88DB-BA7CA74FEB65}"/>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54820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6DE46C-44DF-0B4C-9A5D-42D487C96BAF}"/>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3" name="フッター プレースホルダー 2">
            <a:extLst>
              <a:ext uri="{FF2B5EF4-FFF2-40B4-BE49-F238E27FC236}">
                <a16:creationId xmlns:a16="http://schemas.microsoft.com/office/drawing/2014/main" id="{8AABC1DB-12EE-8C49-A5C0-37A1F604D8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EF080A1-D27A-1849-A0CB-DC39E1410C72}"/>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363575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F8413-B9BF-4349-A0B9-6E8816A6442C}"/>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F225CB-E812-3348-BB41-907C065516D6}"/>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80F857-5964-4B49-9FC6-21281434B911}"/>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32984E-5039-C347-8B0E-61FB42702ABC}"/>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6" name="フッター プレースホルダー 5">
            <a:extLst>
              <a:ext uri="{FF2B5EF4-FFF2-40B4-BE49-F238E27FC236}">
                <a16:creationId xmlns:a16="http://schemas.microsoft.com/office/drawing/2014/main" id="{37D608B3-36A1-F344-83EA-493D79476F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212DB2-C823-1F4C-8975-947AFDEA8F9D}"/>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140984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8310C-1FD2-7E4D-BF57-2E0A6D1E39E7}"/>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255FC9B-84EE-2A42-BD71-A4FBEE475072}"/>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ACBFCD63-A37E-D147-BA11-C65188DF8502}"/>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C95B1C-6414-8349-BB45-C16ED55DE81F}"/>
              </a:ext>
            </a:extLst>
          </p:cNvPr>
          <p:cNvSpPr>
            <a:spLocks noGrp="1"/>
          </p:cNvSpPr>
          <p:nvPr>
            <p:ph type="dt" sz="half" idx="10"/>
          </p:nvPr>
        </p:nvSpPr>
        <p:spPr/>
        <p:txBody>
          <a:bodyPr/>
          <a:lstStyle/>
          <a:p>
            <a:fld id="{71164F56-7FC5-7541-8A9E-2797E90740DC}" type="datetimeFigureOut">
              <a:rPr kumimoji="1" lang="ja-JP" altLang="en-US" smtClean="0"/>
              <a:t>2020/12/10</a:t>
            </a:fld>
            <a:endParaRPr kumimoji="1" lang="ja-JP" altLang="en-US"/>
          </a:p>
        </p:txBody>
      </p:sp>
      <p:sp>
        <p:nvSpPr>
          <p:cNvPr id="6" name="フッター プレースホルダー 5">
            <a:extLst>
              <a:ext uri="{FF2B5EF4-FFF2-40B4-BE49-F238E27FC236}">
                <a16:creationId xmlns:a16="http://schemas.microsoft.com/office/drawing/2014/main" id="{E6898ADE-2619-D849-BAE3-5F644D8F28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636113B-670F-584A-A700-BEC321A51779}"/>
              </a:ext>
            </a:extLst>
          </p:cNvPr>
          <p:cNvSpPr>
            <a:spLocks noGrp="1"/>
          </p:cNvSpPr>
          <p:nvPr>
            <p:ph type="sldNum" sz="quarter" idx="12"/>
          </p:nvPr>
        </p:nvSpPr>
        <p:spPr/>
        <p:txBody>
          <a:body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180596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10DCB9-C69C-8D4A-875F-CAF6F76749F0}"/>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FA5464-7D13-0247-9FD7-6B5D7ADDB530}"/>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C8E548-F3DB-EA4A-AD41-555664FAA71A}"/>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71164F56-7FC5-7541-8A9E-2797E90740DC}"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7251BD4E-DAF2-CF42-B091-686B973498EC}"/>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381D53-BEDC-DE46-9407-E12D10BF60EA}"/>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B7F3D7F2-DD7C-D84F-AA93-F06A0E87D655}" type="slidenum">
              <a:rPr kumimoji="1" lang="ja-JP" altLang="en-US" smtClean="0"/>
              <a:t>‹#›</a:t>
            </a:fld>
            <a:endParaRPr kumimoji="1" lang="ja-JP" altLang="en-US"/>
          </a:p>
        </p:txBody>
      </p:sp>
    </p:spTree>
    <p:extLst>
      <p:ext uri="{BB962C8B-B14F-4D97-AF65-F5344CB8AC3E}">
        <p14:creationId xmlns:p14="http://schemas.microsoft.com/office/powerpoint/2010/main" val="428290570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9.png"/><Relationship Id="rId3" Type="http://schemas.openxmlformats.org/officeDocument/2006/relationships/customXml" Target="../ink/ink1.xml"/><Relationship Id="rId21" Type="http://schemas.openxmlformats.org/officeDocument/2006/relationships/image" Target="../media/image14.png"/><Relationship Id="rId34" Type="http://schemas.openxmlformats.org/officeDocument/2006/relationships/image" Target="../media/image27.sv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7.png"/><Relationship Id="rId32" Type="http://schemas.openxmlformats.org/officeDocument/2006/relationships/image" Target="../media/image25.png"/><Relationship Id="rId5"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svg"/><Relationship Id="rId10" Type="http://schemas.openxmlformats.org/officeDocument/2006/relationships/image" Target="../media/image5.png"/><Relationship Id="rId19" Type="http://schemas.openxmlformats.org/officeDocument/2006/relationships/image" Target="../media/image12.png"/><Relationship Id="rId31"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sv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9000">
              <a:srgbClr val="64150F"/>
            </a:gs>
            <a:gs pos="27000">
              <a:srgbClr val="64150F"/>
            </a:gs>
            <a:gs pos="100000">
              <a:schemeClr val="accent2">
                <a:lumMod val="60000"/>
                <a:lumOff val="40000"/>
              </a:schemeClr>
            </a:gs>
          </a:gsLst>
          <a:lin ang="2700000" scaled="1"/>
        </a:gradFill>
        <a:effectLst/>
      </p:bgPr>
    </p:bg>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AB18A22D-9945-1845-911E-BA8FF46141DE}"/>
              </a:ext>
            </a:extLst>
          </p:cNvPr>
          <p:cNvSpPr txBox="1"/>
          <p:nvPr/>
        </p:nvSpPr>
        <p:spPr>
          <a:xfrm>
            <a:off x="198978" y="8634299"/>
            <a:ext cx="6436194" cy="1077218"/>
          </a:xfrm>
          <a:prstGeom prst="rect">
            <a:avLst/>
          </a:prstGeom>
          <a:noFill/>
          <a:ln w="44450" cap="flat" cmpd="sng" algn="ctr">
            <a:solidFill>
              <a:schemeClr val="bg2">
                <a:lumMod val="90000"/>
                <a:alpha val="37647"/>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US" altLang="ja-JP" sz="1600" dirty="0"/>
          </a:p>
          <a:p>
            <a:endParaRPr lang="en-US" altLang="ja-JP" sz="1600" dirty="0"/>
          </a:p>
          <a:p>
            <a:endParaRPr lang="en-US" altLang="ja-JP" sz="1600" dirty="0"/>
          </a:p>
          <a:p>
            <a:endParaRPr lang="en-US" altLang="ja-JP" sz="1600" dirty="0"/>
          </a:p>
        </p:txBody>
      </p:sp>
      <p:sp>
        <p:nvSpPr>
          <p:cNvPr id="39" name="テキスト ボックス 38">
            <a:extLst>
              <a:ext uri="{FF2B5EF4-FFF2-40B4-BE49-F238E27FC236}">
                <a16:creationId xmlns:a16="http://schemas.microsoft.com/office/drawing/2014/main" id="{2A216A32-DAF3-3A41-AC17-2A54EED2B894}"/>
              </a:ext>
            </a:extLst>
          </p:cNvPr>
          <p:cNvSpPr txBox="1"/>
          <p:nvPr/>
        </p:nvSpPr>
        <p:spPr>
          <a:xfrm>
            <a:off x="92844" y="6168734"/>
            <a:ext cx="6651096" cy="3639458"/>
          </a:xfrm>
          <a:prstGeom prst="rect">
            <a:avLst/>
          </a:prstGeom>
          <a:noFill/>
          <a:ln w="444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05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81" name="テキスト ボックス 80">
            <a:extLst>
              <a:ext uri="{FF2B5EF4-FFF2-40B4-BE49-F238E27FC236}">
                <a16:creationId xmlns:a16="http://schemas.microsoft.com/office/drawing/2014/main" id="{B158A173-E115-1E41-8409-F881E619B276}"/>
              </a:ext>
            </a:extLst>
          </p:cNvPr>
          <p:cNvSpPr txBox="1"/>
          <p:nvPr/>
        </p:nvSpPr>
        <p:spPr>
          <a:xfrm>
            <a:off x="188929" y="7472939"/>
            <a:ext cx="6436194" cy="1077218"/>
          </a:xfrm>
          <a:prstGeom prst="rect">
            <a:avLst/>
          </a:prstGeom>
          <a:noFill/>
          <a:ln w="44450" cap="flat" cmpd="sng" algn="ctr">
            <a:solidFill>
              <a:schemeClr val="bg2">
                <a:lumMod val="90000"/>
                <a:alpha val="37647"/>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US" altLang="ja-JP" sz="1600" dirty="0"/>
          </a:p>
          <a:p>
            <a:endParaRPr lang="en-US" altLang="ja-JP" sz="1600" dirty="0"/>
          </a:p>
          <a:p>
            <a:endParaRPr lang="en-US" altLang="ja-JP" sz="1600" dirty="0"/>
          </a:p>
          <a:p>
            <a:endParaRPr lang="en-US" altLang="ja-JP" sz="1600" dirty="0"/>
          </a:p>
        </p:txBody>
      </p:sp>
      <p:sp>
        <p:nvSpPr>
          <p:cNvPr id="71" name="テキスト ボックス 70">
            <a:extLst>
              <a:ext uri="{FF2B5EF4-FFF2-40B4-BE49-F238E27FC236}">
                <a16:creationId xmlns:a16="http://schemas.microsoft.com/office/drawing/2014/main" id="{186ACDF1-1885-F040-B941-B4143BE90A4E}"/>
              </a:ext>
            </a:extLst>
          </p:cNvPr>
          <p:cNvSpPr txBox="1"/>
          <p:nvPr/>
        </p:nvSpPr>
        <p:spPr>
          <a:xfrm>
            <a:off x="188929" y="6540997"/>
            <a:ext cx="6436194" cy="830997"/>
          </a:xfrm>
          <a:prstGeom prst="rect">
            <a:avLst/>
          </a:prstGeom>
          <a:noFill/>
          <a:ln w="44450" cap="flat" cmpd="sng" algn="ctr">
            <a:solidFill>
              <a:schemeClr val="bg2">
                <a:lumMod val="90000"/>
                <a:alpha val="37647"/>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US" altLang="ja-JP" sz="1600" dirty="0"/>
          </a:p>
          <a:p>
            <a:endParaRPr lang="en-US" altLang="ja-JP" sz="1600" dirty="0"/>
          </a:p>
          <a:p>
            <a:endParaRPr lang="en-US" altLang="ja-JP" sz="1600" dirty="0"/>
          </a:p>
        </p:txBody>
      </p:sp>
      <p:sp>
        <p:nvSpPr>
          <p:cNvPr id="46" name="テキスト ボックス 45">
            <a:extLst>
              <a:ext uri="{FF2B5EF4-FFF2-40B4-BE49-F238E27FC236}">
                <a16:creationId xmlns:a16="http://schemas.microsoft.com/office/drawing/2014/main" id="{7C62581F-96CA-0F47-9526-7077CF770410}"/>
              </a:ext>
            </a:extLst>
          </p:cNvPr>
          <p:cNvSpPr txBox="1"/>
          <p:nvPr/>
        </p:nvSpPr>
        <p:spPr>
          <a:xfrm>
            <a:off x="99588" y="2514841"/>
            <a:ext cx="6634974" cy="3539430"/>
          </a:xfrm>
          <a:prstGeom prst="rect">
            <a:avLst/>
          </a:prstGeom>
          <a:noFill/>
          <a:ln w="444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en-US" altLang="ja-JP" sz="1600" dirty="0"/>
              <a:t>		</a:t>
            </a:r>
          </a:p>
          <a:p>
            <a:endParaRPr lang="en-US" altLang="ja-JP" sz="1600" dirty="0"/>
          </a:p>
          <a:p>
            <a:endParaRPr lang="en-US" altLang="ja-JP" sz="1600" dirty="0"/>
          </a:p>
          <a:p>
            <a:endParaRPr lang="en-US" altLang="ja-JP" sz="1600" dirty="0"/>
          </a:p>
          <a:p>
            <a:endParaRPr lang="en-US" altLang="ja-JP" sz="1600" dirty="0"/>
          </a:p>
          <a:p>
            <a:endParaRPr lang="en-US" altLang="ja-JP" sz="1600" dirty="0"/>
          </a:p>
        </p:txBody>
      </p:sp>
      <p:sp>
        <p:nvSpPr>
          <p:cNvPr id="44" name="テキスト ボックス 43">
            <a:extLst>
              <a:ext uri="{FF2B5EF4-FFF2-40B4-BE49-F238E27FC236}">
                <a16:creationId xmlns:a16="http://schemas.microsoft.com/office/drawing/2014/main" id="{0FBE3108-D66C-DD49-B0C0-294E9B630D02}"/>
              </a:ext>
            </a:extLst>
          </p:cNvPr>
          <p:cNvSpPr txBox="1"/>
          <p:nvPr/>
        </p:nvSpPr>
        <p:spPr>
          <a:xfrm>
            <a:off x="100361" y="1636247"/>
            <a:ext cx="6634975" cy="769441"/>
          </a:xfrm>
          <a:prstGeom prst="rect">
            <a:avLst/>
          </a:prstGeom>
          <a:noFill/>
          <a:ln w="444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endParaRPr lang="en-US" altLang="ja-JP" sz="1100" dirty="0"/>
          </a:p>
          <a:p>
            <a:r>
              <a:rPr lang="ja-JP" altLang="en-US" sz="1100" b="1" u="sng"/>
              <a:t>１人２枚</a:t>
            </a:r>
            <a:r>
              <a:rPr lang="ja-JP" altLang="en-US" sz="1100"/>
              <a:t>配られるカードから、“</a:t>
            </a:r>
            <a:r>
              <a:rPr lang="ja-JP" altLang="en-US" sz="1100" b="1"/>
              <a:t>ドッチ</a:t>
            </a:r>
            <a:r>
              <a:rPr lang="ja-JP" altLang="en-US" sz="1100"/>
              <a:t>”かプレイしたいカードを選び、少人数・ゲームマスター不要など奥深い推理ゲーム</a:t>
            </a:r>
          </a:p>
          <a:p>
            <a:endParaRPr lang="en-US" altLang="ja-JP" sz="1100" dirty="0"/>
          </a:p>
        </p:txBody>
      </p:sp>
      <p:pic>
        <p:nvPicPr>
          <p:cNvPr id="10" name="図 9" descr="光, 飛行機, 交通, 夕日 が含まれている画像&#10;&#10;自動的に生成された説明">
            <a:extLst>
              <a:ext uri="{FF2B5EF4-FFF2-40B4-BE49-F238E27FC236}">
                <a16:creationId xmlns:a16="http://schemas.microsoft.com/office/drawing/2014/main" id="{D65D68C5-587C-9E4C-B52F-5FEDD69292F1}"/>
              </a:ext>
            </a:extLst>
          </p:cNvPr>
          <p:cNvPicPr>
            <a:picLocks noChangeAspect="1"/>
          </p:cNvPicPr>
          <p:nvPr/>
        </p:nvPicPr>
        <p:blipFill>
          <a:blip r:embed="rId2"/>
          <a:stretch>
            <a:fillRect/>
          </a:stretch>
        </p:blipFill>
        <p:spPr>
          <a:xfrm>
            <a:off x="212281" y="173053"/>
            <a:ext cx="1043713" cy="1043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テキスト ボックス 42">
            <a:extLst>
              <a:ext uri="{FF2B5EF4-FFF2-40B4-BE49-F238E27FC236}">
                <a16:creationId xmlns:a16="http://schemas.microsoft.com/office/drawing/2014/main" id="{0B79A3CA-1F10-6D4F-9ECA-CD53AF3E13F6}"/>
              </a:ext>
            </a:extLst>
          </p:cNvPr>
          <p:cNvSpPr txBox="1"/>
          <p:nvPr/>
        </p:nvSpPr>
        <p:spPr>
          <a:xfrm>
            <a:off x="100361" y="1448580"/>
            <a:ext cx="1443629" cy="307777"/>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400" b="1">
                <a:solidFill>
                  <a:schemeClr val="tx1">
                    <a:lumMod val="75000"/>
                    <a:lumOff val="25000"/>
                  </a:schemeClr>
                </a:solidFill>
              </a:rPr>
              <a:t>人狼ドッチ</a:t>
            </a:r>
            <a:r>
              <a:rPr lang="ja-JP" altLang="en-US" sz="1400"/>
              <a:t>とは</a:t>
            </a:r>
            <a:endParaRPr lang="en-US" altLang="ja-JP" sz="1400" dirty="0"/>
          </a:p>
        </p:txBody>
      </p:sp>
      <p:sp>
        <p:nvSpPr>
          <p:cNvPr id="45" name="テキスト ボックス 44">
            <a:extLst>
              <a:ext uri="{FF2B5EF4-FFF2-40B4-BE49-F238E27FC236}">
                <a16:creationId xmlns:a16="http://schemas.microsoft.com/office/drawing/2014/main" id="{A39A845F-D02E-8E44-B479-C0AA77ED5DEE}"/>
              </a:ext>
            </a:extLst>
          </p:cNvPr>
          <p:cNvSpPr txBox="1"/>
          <p:nvPr/>
        </p:nvSpPr>
        <p:spPr>
          <a:xfrm>
            <a:off x="92843" y="2442973"/>
            <a:ext cx="4114034" cy="307777"/>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400"/>
              <a:t>ゲームの流れ（４つのフェーズごと）</a:t>
            </a:r>
            <a:endParaRPr lang="en-US" altLang="ja-JP" sz="1400" dirty="0"/>
          </a:p>
        </p:txBody>
      </p:sp>
      <mc:AlternateContent xmlns:mc="http://schemas.openxmlformats.org/markup-compatibility/2006" xmlns:p14="http://schemas.microsoft.com/office/powerpoint/2010/main">
        <mc:Choice Requires="p14">
          <p:contentPart p14:bwMode="auto" r:id="rId3">
            <p14:nvContentPartPr>
              <p14:cNvPr id="48" name="インク 47">
                <a:extLst>
                  <a:ext uri="{FF2B5EF4-FFF2-40B4-BE49-F238E27FC236}">
                    <a16:creationId xmlns:a16="http://schemas.microsoft.com/office/drawing/2014/main" id="{0F2B83E5-5777-5142-BBF7-48E8E487C3B9}"/>
                  </a:ext>
                </a:extLst>
              </p14:cNvPr>
              <p14:cNvContentPartPr/>
              <p14:nvPr/>
            </p14:nvContentPartPr>
            <p14:xfrm>
              <a:off x="880313" y="1267985"/>
              <a:ext cx="51480" cy="101160"/>
            </p14:xfrm>
          </p:contentPart>
        </mc:Choice>
        <mc:Fallback xmlns="">
          <p:pic>
            <p:nvPicPr>
              <p:cNvPr id="48" name="インク 47">
                <a:extLst>
                  <a:ext uri="{FF2B5EF4-FFF2-40B4-BE49-F238E27FC236}">
                    <a16:creationId xmlns:a16="http://schemas.microsoft.com/office/drawing/2014/main" id="{0F2B83E5-5777-5142-BBF7-48E8E487C3B9}"/>
                  </a:ext>
                </a:extLst>
              </p:cNvPr>
              <p:cNvPicPr/>
              <p:nvPr/>
            </p:nvPicPr>
            <p:blipFill>
              <a:blip r:embed="rId4"/>
              <a:stretch>
                <a:fillRect/>
              </a:stretch>
            </p:blipFill>
            <p:spPr>
              <a:xfrm>
                <a:off x="875993" y="1263665"/>
                <a:ext cx="60120" cy="109800"/>
              </a:xfrm>
              <a:prstGeom prst="rect">
                <a:avLst/>
              </a:prstGeom>
            </p:spPr>
          </p:pic>
        </mc:Fallback>
      </mc:AlternateContent>
      <p:grpSp>
        <p:nvGrpSpPr>
          <p:cNvPr id="53" name="グループ化 52">
            <a:extLst>
              <a:ext uri="{FF2B5EF4-FFF2-40B4-BE49-F238E27FC236}">
                <a16:creationId xmlns:a16="http://schemas.microsoft.com/office/drawing/2014/main" id="{8FEBFB4E-3CD4-7649-B3DD-C53C826BACAB}"/>
              </a:ext>
            </a:extLst>
          </p:cNvPr>
          <p:cNvGrpSpPr/>
          <p:nvPr/>
        </p:nvGrpSpPr>
        <p:grpSpPr>
          <a:xfrm>
            <a:off x="657833" y="1246745"/>
            <a:ext cx="125640" cy="145080"/>
            <a:chOff x="657833" y="1246745"/>
            <a:chExt cx="125640" cy="145080"/>
          </a:xfrm>
        </p:grpSpPr>
        <mc:AlternateContent xmlns:mc="http://schemas.openxmlformats.org/markup-compatibility/2006" xmlns:p14="http://schemas.microsoft.com/office/powerpoint/2010/main">
          <mc:Choice Requires="p14">
            <p:contentPart p14:bwMode="auto" r:id="rId5">
              <p14:nvContentPartPr>
                <p14:cNvPr id="49" name="インク 48">
                  <a:extLst>
                    <a:ext uri="{FF2B5EF4-FFF2-40B4-BE49-F238E27FC236}">
                      <a16:creationId xmlns:a16="http://schemas.microsoft.com/office/drawing/2014/main" id="{689BC0C4-8447-0B4C-8735-0446B97C0CEF}"/>
                    </a:ext>
                  </a:extLst>
                </p14:cNvPr>
                <p14:cNvContentPartPr/>
                <p14:nvPr/>
              </p14:nvContentPartPr>
              <p14:xfrm>
                <a:off x="764393" y="1246745"/>
                <a:ext cx="19080" cy="75600"/>
              </p14:xfrm>
            </p:contentPart>
          </mc:Choice>
          <mc:Fallback xmlns="">
            <p:pic>
              <p:nvPicPr>
                <p:cNvPr id="49" name="インク 48">
                  <a:extLst>
                    <a:ext uri="{FF2B5EF4-FFF2-40B4-BE49-F238E27FC236}">
                      <a16:creationId xmlns:a16="http://schemas.microsoft.com/office/drawing/2014/main" id="{689BC0C4-8447-0B4C-8735-0446B97C0CEF}"/>
                    </a:ext>
                  </a:extLst>
                </p:cNvPr>
                <p:cNvPicPr/>
                <p:nvPr/>
              </p:nvPicPr>
              <p:blipFill>
                <a:blip r:embed="rId6"/>
                <a:stretch>
                  <a:fillRect/>
                </a:stretch>
              </p:blipFill>
              <p:spPr>
                <a:xfrm>
                  <a:off x="760073" y="1242425"/>
                  <a:ext cx="277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0" name="インク 49">
                  <a:extLst>
                    <a:ext uri="{FF2B5EF4-FFF2-40B4-BE49-F238E27FC236}">
                      <a16:creationId xmlns:a16="http://schemas.microsoft.com/office/drawing/2014/main" id="{2C60317C-45DF-434D-A60C-DBCF997E3203}"/>
                    </a:ext>
                  </a:extLst>
                </p14:cNvPr>
                <p14:cNvContentPartPr/>
                <p14:nvPr/>
              </p14:nvContentPartPr>
              <p14:xfrm>
                <a:off x="721553" y="1263305"/>
                <a:ext cx="360" cy="22320"/>
              </p14:xfrm>
            </p:contentPart>
          </mc:Choice>
          <mc:Fallback xmlns="">
            <p:pic>
              <p:nvPicPr>
                <p:cNvPr id="50" name="インク 49">
                  <a:extLst>
                    <a:ext uri="{FF2B5EF4-FFF2-40B4-BE49-F238E27FC236}">
                      <a16:creationId xmlns:a16="http://schemas.microsoft.com/office/drawing/2014/main" id="{2C60317C-45DF-434D-A60C-DBCF997E3203}"/>
                    </a:ext>
                  </a:extLst>
                </p:cNvPr>
                <p:cNvPicPr/>
                <p:nvPr/>
              </p:nvPicPr>
              <p:blipFill>
                <a:blip r:embed="rId8"/>
                <a:stretch>
                  <a:fillRect/>
                </a:stretch>
              </p:blipFill>
              <p:spPr>
                <a:xfrm>
                  <a:off x="717233" y="1258985"/>
                  <a:ext cx="90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2" name="インク 51">
                  <a:extLst>
                    <a:ext uri="{FF2B5EF4-FFF2-40B4-BE49-F238E27FC236}">
                      <a16:creationId xmlns:a16="http://schemas.microsoft.com/office/drawing/2014/main" id="{A34D95F6-BC52-9647-880F-B7936B95A8FF}"/>
                    </a:ext>
                  </a:extLst>
                </p14:cNvPr>
                <p14:cNvContentPartPr/>
                <p14:nvPr/>
              </p14:nvContentPartPr>
              <p14:xfrm>
                <a:off x="657833" y="1263305"/>
                <a:ext cx="20880" cy="128520"/>
              </p14:xfrm>
            </p:contentPart>
          </mc:Choice>
          <mc:Fallback xmlns="">
            <p:pic>
              <p:nvPicPr>
                <p:cNvPr id="52" name="インク 51">
                  <a:extLst>
                    <a:ext uri="{FF2B5EF4-FFF2-40B4-BE49-F238E27FC236}">
                      <a16:creationId xmlns:a16="http://schemas.microsoft.com/office/drawing/2014/main" id="{A34D95F6-BC52-9647-880F-B7936B95A8FF}"/>
                    </a:ext>
                  </a:extLst>
                </p:cNvPr>
                <p:cNvPicPr/>
                <p:nvPr/>
              </p:nvPicPr>
              <p:blipFill>
                <a:blip r:embed="rId10"/>
                <a:stretch>
                  <a:fillRect/>
                </a:stretch>
              </p:blipFill>
              <p:spPr>
                <a:xfrm>
                  <a:off x="653513" y="1258985"/>
                  <a:ext cx="29520" cy="13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54" name="インク 53">
                <a:extLst>
                  <a:ext uri="{FF2B5EF4-FFF2-40B4-BE49-F238E27FC236}">
                    <a16:creationId xmlns:a16="http://schemas.microsoft.com/office/drawing/2014/main" id="{8AED8871-DE71-874F-8A1D-4B8073538CA6}"/>
                  </a:ext>
                </a:extLst>
              </p14:cNvPr>
              <p14:cNvContentPartPr/>
              <p14:nvPr/>
            </p14:nvContentPartPr>
            <p14:xfrm>
              <a:off x="582233" y="1275545"/>
              <a:ext cx="19080" cy="40680"/>
            </p14:xfrm>
          </p:contentPart>
        </mc:Choice>
        <mc:Fallback xmlns="">
          <p:pic>
            <p:nvPicPr>
              <p:cNvPr id="54" name="インク 53">
                <a:extLst>
                  <a:ext uri="{FF2B5EF4-FFF2-40B4-BE49-F238E27FC236}">
                    <a16:creationId xmlns:a16="http://schemas.microsoft.com/office/drawing/2014/main" id="{8AED8871-DE71-874F-8A1D-4B8073538CA6}"/>
                  </a:ext>
                </a:extLst>
              </p:cNvPr>
              <p:cNvPicPr/>
              <p:nvPr/>
            </p:nvPicPr>
            <p:blipFill>
              <a:blip r:embed="rId12"/>
              <a:stretch>
                <a:fillRect/>
              </a:stretch>
            </p:blipFill>
            <p:spPr>
              <a:xfrm>
                <a:off x="577913" y="1271225"/>
                <a:ext cx="27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インク 54">
                <a:extLst>
                  <a:ext uri="{FF2B5EF4-FFF2-40B4-BE49-F238E27FC236}">
                    <a16:creationId xmlns:a16="http://schemas.microsoft.com/office/drawing/2014/main" id="{A119E446-B035-0243-A391-1AB620FE2C9E}"/>
                  </a:ext>
                </a:extLst>
              </p14:cNvPr>
              <p14:cNvContentPartPr/>
              <p14:nvPr/>
            </p14:nvContentPartPr>
            <p14:xfrm>
              <a:off x="511313" y="1241705"/>
              <a:ext cx="9000" cy="144720"/>
            </p14:xfrm>
          </p:contentPart>
        </mc:Choice>
        <mc:Fallback xmlns="">
          <p:pic>
            <p:nvPicPr>
              <p:cNvPr id="55" name="インク 54">
                <a:extLst>
                  <a:ext uri="{FF2B5EF4-FFF2-40B4-BE49-F238E27FC236}">
                    <a16:creationId xmlns:a16="http://schemas.microsoft.com/office/drawing/2014/main" id="{A119E446-B035-0243-A391-1AB620FE2C9E}"/>
                  </a:ext>
                </a:extLst>
              </p:cNvPr>
              <p:cNvPicPr/>
              <p:nvPr/>
            </p:nvPicPr>
            <p:blipFill>
              <a:blip r:embed="rId14"/>
              <a:stretch>
                <a:fillRect/>
              </a:stretch>
            </p:blipFill>
            <p:spPr>
              <a:xfrm>
                <a:off x="506993" y="1237385"/>
                <a:ext cx="17640" cy="153360"/>
              </a:xfrm>
              <a:prstGeom prst="rect">
                <a:avLst/>
              </a:prstGeom>
            </p:spPr>
          </p:pic>
        </mc:Fallback>
      </mc:AlternateContent>
      <p:sp>
        <p:nvSpPr>
          <p:cNvPr id="58" name="テキスト ボックス 57">
            <a:extLst>
              <a:ext uri="{FF2B5EF4-FFF2-40B4-BE49-F238E27FC236}">
                <a16:creationId xmlns:a16="http://schemas.microsoft.com/office/drawing/2014/main" id="{09F6EA28-98C3-BC4D-B77F-C33311A5AF0C}"/>
              </a:ext>
            </a:extLst>
          </p:cNvPr>
          <p:cNvSpPr txBox="1"/>
          <p:nvPr/>
        </p:nvSpPr>
        <p:spPr>
          <a:xfrm>
            <a:off x="215267" y="2828137"/>
            <a:ext cx="463446" cy="261610"/>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100"/>
              <a:t>準備</a:t>
            </a:r>
            <a:endParaRPr lang="en-US" altLang="ja-JP" sz="1100" dirty="0"/>
          </a:p>
        </p:txBody>
      </p:sp>
      <p:sp>
        <p:nvSpPr>
          <p:cNvPr id="61" name="テキスト ボックス 60">
            <a:extLst>
              <a:ext uri="{FF2B5EF4-FFF2-40B4-BE49-F238E27FC236}">
                <a16:creationId xmlns:a16="http://schemas.microsoft.com/office/drawing/2014/main" id="{ACEF99DB-0365-D442-9CEA-676B398EAE15}"/>
              </a:ext>
            </a:extLst>
          </p:cNvPr>
          <p:cNvSpPr txBox="1"/>
          <p:nvPr/>
        </p:nvSpPr>
        <p:spPr>
          <a:xfrm>
            <a:off x="1796719" y="2828137"/>
            <a:ext cx="469398" cy="261610"/>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100"/>
              <a:t>早朝</a:t>
            </a:r>
            <a:endParaRPr lang="en-US" altLang="ja-JP" sz="1100" dirty="0"/>
          </a:p>
        </p:txBody>
      </p:sp>
      <p:sp>
        <p:nvSpPr>
          <p:cNvPr id="65" name="テキスト ボックス 64">
            <a:extLst>
              <a:ext uri="{FF2B5EF4-FFF2-40B4-BE49-F238E27FC236}">
                <a16:creationId xmlns:a16="http://schemas.microsoft.com/office/drawing/2014/main" id="{59545368-3E39-734E-9553-C3E411C5AE22}"/>
              </a:ext>
            </a:extLst>
          </p:cNvPr>
          <p:cNvSpPr txBox="1"/>
          <p:nvPr/>
        </p:nvSpPr>
        <p:spPr>
          <a:xfrm>
            <a:off x="3575724" y="2833906"/>
            <a:ext cx="478800" cy="261610"/>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100"/>
              <a:t>夜中</a:t>
            </a:r>
            <a:endParaRPr lang="en-US" altLang="ja-JP" sz="1100" dirty="0"/>
          </a:p>
        </p:txBody>
      </p:sp>
      <p:sp>
        <p:nvSpPr>
          <p:cNvPr id="68" name="テキスト ボックス 67">
            <a:extLst>
              <a:ext uri="{FF2B5EF4-FFF2-40B4-BE49-F238E27FC236}">
                <a16:creationId xmlns:a16="http://schemas.microsoft.com/office/drawing/2014/main" id="{0B148989-D1FE-6C4F-BF7D-F87EBE63926A}"/>
              </a:ext>
            </a:extLst>
          </p:cNvPr>
          <p:cNvSpPr txBox="1"/>
          <p:nvPr/>
        </p:nvSpPr>
        <p:spPr>
          <a:xfrm>
            <a:off x="5364131" y="2828137"/>
            <a:ext cx="464833" cy="261610"/>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100"/>
              <a:t>投票</a:t>
            </a:r>
            <a:endParaRPr lang="en-US" altLang="ja-JP" sz="1100" dirty="0"/>
          </a:p>
        </p:txBody>
      </p:sp>
      <p:sp>
        <p:nvSpPr>
          <p:cNvPr id="38" name="テキスト ボックス 37">
            <a:extLst>
              <a:ext uri="{FF2B5EF4-FFF2-40B4-BE49-F238E27FC236}">
                <a16:creationId xmlns:a16="http://schemas.microsoft.com/office/drawing/2014/main" id="{938317B4-C3BD-AC4D-A696-568600D94DCF}"/>
              </a:ext>
            </a:extLst>
          </p:cNvPr>
          <p:cNvSpPr txBox="1"/>
          <p:nvPr/>
        </p:nvSpPr>
        <p:spPr>
          <a:xfrm>
            <a:off x="114061" y="6061163"/>
            <a:ext cx="1819137" cy="307777"/>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400"/>
              <a:t>アピールアポイント</a:t>
            </a:r>
            <a:endParaRPr lang="en-US" altLang="ja-JP" sz="1400" dirty="0"/>
          </a:p>
        </p:txBody>
      </p:sp>
      <p:pic>
        <p:nvPicPr>
          <p:cNvPr id="5" name="図 4" descr="テキスト&#10;&#10;自動的に生成された説明">
            <a:extLst>
              <a:ext uri="{FF2B5EF4-FFF2-40B4-BE49-F238E27FC236}">
                <a16:creationId xmlns:a16="http://schemas.microsoft.com/office/drawing/2014/main" id="{BB924F4A-59CF-8B43-AC78-97695012462E}"/>
              </a:ext>
            </a:extLst>
          </p:cNvPr>
          <p:cNvPicPr>
            <a:picLocks noChangeAspect="1"/>
          </p:cNvPicPr>
          <p:nvPr/>
        </p:nvPicPr>
        <p:blipFill>
          <a:blip r:embed="rId15"/>
          <a:stretch>
            <a:fillRect/>
          </a:stretch>
        </p:blipFill>
        <p:spPr>
          <a:xfrm>
            <a:off x="404517" y="3133715"/>
            <a:ext cx="975600" cy="1848288"/>
          </a:xfrm>
          <a:prstGeom prst="rect">
            <a:avLst/>
          </a:prstGeom>
        </p:spPr>
        <p:style>
          <a:lnRef idx="2">
            <a:schemeClr val="dk1"/>
          </a:lnRef>
          <a:fillRef idx="1">
            <a:schemeClr val="lt1"/>
          </a:fillRef>
          <a:effectRef idx="0">
            <a:schemeClr val="dk1"/>
          </a:effectRef>
          <a:fontRef idx="minor">
            <a:schemeClr val="dk1"/>
          </a:fontRef>
        </p:style>
      </p:pic>
      <p:sp>
        <p:nvSpPr>
          <p:cNvPr id="6" name="右矢印 5">
            <a:extLst>
              <a:ext uri="{FF2B5EF4-FFF2-40B4-BE49-F238E27FC236}">
                <a16:creationId xmlns:a16="http://schemas.microsoft.com/office/drawing/2014/main" id="{44394FF5-99F3-8945-9732-96E3C04E77B8}"/>
              </a:ext>
            </a:extLst>
          </p:cNvPr>
          <p:cNvSpPr/>
          <p:nvPr/>
        </p:nvSpPr>
        <p:spPr>
          <a:xfrm>
            <a:off x="1497557" y="3757145"/>
            <a:ext cx="469398" cy="261609"/>
          </a:xfrm>
          <a:prstGeom prst="rightArrow">
            <a:avLst/>
          </a:prstGeom>
          <a:solidFill>
            <a:schemeClr val="bg2">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50000"/>
                </a:schemeClr>
              </a:solidFill>
            </a:endParaRPr>
          </a:p>
        </p:txBody>
      </p:sp>
      <p:pic>
        <p:nvPicPr>
          <p:cNvPr id="3" name="図 2" descr="テキスト&#10;&#10;自動的に生成された説明">
            <a:extLst>
              <a:ext uri="{FF2B5EF4-FFF2-40B4-BE49-F238E27FC236}">
                <a16:creationId xmlns:a16="http://schemas.microsoft.com/office/drawing/2014/main" id="{04BCB1C0-CA69-BA49-B09D-758BE1AB9C0A}"/>
              </a:ext>
            </a:extLst>
          </p:cNvPr>
          <p:cNvPicPr>
            <a:picLocks/>
          </p:cNvPicPr>
          <p:nvPr/>
        </p:nvPicPr>
        <p:blipFill>
          <a:blip r:embed="rId16"/>
          <a:stretch>
            <a:fillRect/>
          </a:stretch>
        </p:blipFill>
        <p:spPr>
          <a:xfrm>
            <a:off x="2084396" y="3128127"/>
            <a:ext cx="975600" cy="1850400"/>
          </a:xfrm>
          <a:prstGeom prst="rect">
            <a:avLst/>
          </a:prstGeom>
          <a:ln>
            <a:solidFill>
              <a:schemeClr val="tx1"/>
            </a:solidFill>
          </a:ln>
        </p:spPr>
      </p:pic>
      <p:pic>
        <p:nvPicPr>
          <p:cNvPr id="7" name="図 6" descr="テキスト&#10;&#10;自動的に生成された説明">
            <a:extLst>
              <a:ext uri="{FF2B5EF4-FFF2-40B4-BE49-F238E27FC236}">
                <a16:creationId xmlns:a16="http://schemas.microsoft.com/office/drawing/2014/main" id="{9CAB1E17-8433-0046-839A-AF6CF9F00E20}"/>
              </a:ext>
            </a:extLst>
          </p:cNvPr>
          <p:cNvPicPr>
            <a:picLocks/>
          </p:cNvPicPr>
          <p:nvPr/>
        </p:nvPicPr>
        <p:blipFill>
          <a:blip r:embed="rId17"/>
          <a:stretch>
            <a:fillRect/>
          </a:stretch>
        </p:blipFill>
        <p:spPr>
          <a:xfrm>
            <a:off x="3891410" y="3125716"/>
            <a:ext cx="975600" cy="1850400"/>
          </a:xfrm>
          <a:prstGeom prst="rect">
            <a:avLst/>
          </a:prstGeom>
          <a:ln>
            <a:solidFill>
              <a:schemeClr val="tx1"/>
            </a:solidFill>
          </a:ln>
        </p:spPr>
      </p:pic>
      <p:sp>
        <p:nvSpPr>
          <p:cNvPr id="82" name="爆発 1 81">
            <a:extLst>
              <a:ext uri="{FF2B5EF4-FFF2-40B4-BE49-F238E27FC236}">
                <a16:creationId xmlns:a16="http://schemas.microsoft.com/office/drawing/2014/main" id="{EEF2DB96-1D7D-4048-8263-9B7D110D4972}"/>
              </a:ext>
            </a:extLst>
          </p:cNvPr>
          <p:cNvSpPr/>
          <p:nvPr/>
        </p:nvSpPr>
        <p:spPr>
          <a:xfrm>
            <a:off x="2974005" y="4397036"/>
            <a:ext cx="937133" cy="684422"/>
          </a:xfrm>
          <a:prstGeom prst="irregularSeal1">
            <a:avLst/>
          </a:prstGeom>
          <a:solidFill>
            <a:schemeClr val="bg2">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lumMod val="85000"/>
                    <a:lumOff val="15000"/>
                  </a:schemeClr>
                </a:solidFill>
              </a:rPr>
              <a:t>議論</a:t>
            </a:r>
            <a:endParaRPr kumimoji="1" lang="ja-JP" altLang="en-US" sz="1200">
              <a:solidFill>
                <a:schemeClr val="tx1">
                  <a:lumMod val="85000"/>
                  <a:lumOff val="15000"/>
                </a:schemeClr>
              </a:solidFill>
            </a:endParaRPr>
          </a:p>
        </p:txBody>
      </p:sp>
      <p:pic>
        <p:nvPicPr>
          <p:cNvPr id="9" name="図 8" descr="キーボード が含まれている画像&#10;&#10;自動的に生成された説明">
            <a:extLst>
              <a:ext uri="{FF2B5EF4-FFF2-40B4-BE49-F238E27FC236}">
                <a16:creationId xmlns:a16="http://schemas.microsoft.com/office/drawing/2014/main" id="{69A06A4C-7707-1A45-9231-2044EA2CD0B7}"/>
              </a:ext>
            </a:extLst>
          </p:cNvPr>
          <p:cNvPicPr>
            <a:picLocks/>
          </p:cNvPicPr>
          <p:nvPr/>
        </p:nvPicPr>
        <p:blipFill>
          <a:blip r:embed="rId18"/>
          <a:stretch>
            <a:fillRect/>
          </a:stretch>
        </p:blipFill>
        <p:spPr>
          <a:xfrm>
            <a:off x="5672875" y="3132029"/>
            <a:ext cx="975600" cy="1850400"/>
          </a:xfrm>
          <a:prstGeom prst="rect">
            <a:avLst/>
          </a:prstGeom>
          <a:ln>
            <a:solidFill>
              <a:schemeClr val="tx1"/>
            </a:solidFill>
          </a:ln>
        </p:spPr>
      </p:pic>
      <p:sp>
        <p:nvSpPr>
          <p:cNvPr id="32" name="爆発 1 31">
            <a:extLst>
              <a:ext uri="{FF2B5EF4-FFF2-40B4-BE49-F238E27FC236}">
                <a16:creationId xmlns:a16="http://schemas.microsoft.com/office/drawing/2014/main" id="{DB642F0B-60B3-A14E-8A8A-1436C312C143}"/>
              </a:ext>
            </a:extLst>
          </p:cNvPr>
          <p:cNvSpPr/>
          <p:nvPr/>
        </p:nvSpPr>
        <p:spPr>
          <a:xfrm>
            <a:off x="4818884" y="4397036"/>
            <a:ext cx="937133" cy="621362"/>
          </a:xfrm>
          <a:prstGeom prst="irregularSeal1">
            <a:avLst/>
          </a:prstGeom>
          <a:solidFill>
            <a:schemeClr val="bg2">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lumMod val="85000"/>
                    <a:lumOff val="15000"/>
                  </a:schemeClr>
                </a:solidFill>
              </a:rPr>
              <a:t>議論</a:t>
            </a:r>
            <a:endParaRPr kumimoji="1" lang="ja-JP" altLang="en-US" sz="1200">
              <a:solidFill>
                <a:schemeClr val="tx1">
                  <a:lumMod val="85000"/>
                  <a:lumOff val="15000"/>
                </a:schemeClr>
              </a:solidFill>
            </a:endParaRPr>
          </a:p>
        </p:txBody>
      </p:sp>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EF27CCD2-588B-804D-97F3-3997DC5C3428}"/>
              </a:ext>
            </a:extLst>
          </p:cNvPr>
          <p:cNvPicPr>
            <a:picLocks noChangeAspect="1"/>
          </p:cNvPicPr>
          <p:nvPr/>
        </p:nvPicPr>
        <p:blipFill rotWithShape="1">
          <a:blip r:embed="rId19"/>
          <a:srcRect t="16709" b="68301"/>
          <a:stretch/>
        </p:blipFill>
        <p:spPr>
          <a:xfrm>
            <a:off x="4652038" y="6754011"/>
            <a:ext cx="1270823" cy="388724"/>
          </a:xfrm>
          <a:prstGeom prst="rect">
            <a:avLst/>
          </a:prstGeom>
          <a:ln>
            <a:solidFill>
              <a:schemeClr val="tx1"/>
            </a:solidFill>
          </a:ln>
        </p:spPr>
      </p:pic>
      <p:sp>
        <p:nvSpPr>
          <p:cNvPr id="56" name="右矢印 55">
            <a:extLst>
              <a:ext uri="{FF2B5EF4-FFF2-40B4-BE49-F238E27FC236}">
                <a16:creationId xmlns:a16="http://schemas.microsoft.com/office/drawing/2014/main" id="{B454B022-36A8-7844-BCE3-DB4DDDD0FFB0}"/>
              </a:ext>
            </a:extLst>
          </p:cNvPr>
          <p:cNvSpPr/>
          <p:nvPr/>
        </p:nvSpPr>
        <p:spPr>
          <a:xfrm>
            <a:off x="3236161" y="3759046"/>
            <a:ext cx="469398" cy="261609"/>
          </a:xfrm>
          <a:prstGeom prst="rightArrow">
            <a:avLst/>
          </a:prstGeom>
          <a:solidFill>
            <a:schemeClr val="bg2">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50000"/>
                </a:schemeClr>
              </a:solidFill>
            </a:endParaRPr>
          </a:p>
        </p:txBody>
      </p:sp>
      <p:sp>
        <p:nvSpPr>
          <p:cNvPr id="60" name="右矢印 59">
            <a:extLst>
              <a:ext uri="{FF2B5EF4-FFF2-40B4-BE49-F238E27FC236}">
                <a16:creationId xmlns:a16="http://schemas.microsoft.com/office/drawing/2014/main" id="{FDAE58C4-C8E3-C441-8BD8-31CF39EB0596}"/>
              </a:ext>
            </a:extLst>
          </p:cNvPr>
          <p:cNvSpPr/>
          <p:nvPr/>
        </p:nvSpPr>
        <p:spPr>
          <a:xfrm>
            <a:off x="5052752" y="3757354"/>
            <a:ext cx="469398" cy="261609"/>
          </a:xfrm>
          <a:prstGeom prst="rightArrow">
            <a:avLst/>
          </a:prstGeom>
          <a:solidFill>
            <a:schemeClr val="bg2">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lumMod val="50000"/>
                </a:schemeClr>
              </a:solidFill>
            </a:endParaRPr>
          </a:p>
        </p:txBody>
      </p:sp>
      <p:sp>
        <p:nvSpPr>
          <p:cNvPr id="63" name="テキスト ボックス 62">
            <a:extLst>
              <a:ext uri="{FF2B5EF4-FFF2-40B4-BE49-F238E27FC236}">
                <a16:creationId xmlns:a16="http://schemas.microsoft.com/office/drawing/2014/main" id="{13C7D8D9-E81F-2A4E-9E49-5C8E6694953D}"/>
              </a:ext>
            </a:extLst>
          </p:cNvPr>
          <p:cNvSpPr txBox="1"/>
          <p:nvPr/>
        </p:nvSpPr>
        <p:spPr>
          <a:xfrm>
            <a:off x="285554" y="5081458"/>
            <a:ext cx="1167619" cy="707886"/>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000"/>
              <a:t>・役職内訳</a:t>
            </a:r>
            <a:endParaRPr lang="en-US" altLang="ja-JP" sz="1000" dirty="0"/>
          </a:p>
          <a:p>
            <a:r>
              <a:rPr lang="ja-JP" altLang="en-US" sz="1000"/>
              <a:t>・役職を配布</a:t>
            </a:r>
            <a:endParaRPr lang="en-US" altLang="ja-JP" sz="1000" dirty="0"/>
          </a:p>
          <a:p>
            <a:r>
              <a:rPr lang="ja-JP" altLang="en-US" sz="1000"/>
              <a:t>・カードの選択</a:t>
            </a:r>
            <a:endParaRPr lang="en-US" altLang="ja-JP" sz="1000" dirty="0"/>
          </a:p>
          <a:p>
            <a:r>
              <a:rPr lang="en-US" altLang="ja-JP" sz="1000" dirty="0"/>
              <a:t>(</a:t>
            </a:r>
            <a:r>
              <a:rPr lang="ja-JP" altLang="en-US" sz="1000"/>
              <a:t>メインカード</a:t>
            </a:r>
            <a:r>
              <a:rPr lang="en-US" altLang="ja-JP" sz="1000" dirty="0"/>
              <a:t>)</a:t>
            </a:r>
          </a:p>
        </p:txBody>
      </p:sp>
      <p:sp>
        <p:nvSpPr>
          <p:cNvPr id="66" name="テキスト ボックス 65">
            <a:extLst>
              <a:ext uri="{FF2B5EF4-FFF2-40B4-BE49-F238E27FC236}">
                <a16:creationId xmlns:a16="http://schemas.microsoft.com/office/drawing/2014/main" id="{F0E79FDF-60AE-A247-BB3C-D683151394B7}"/>
              </a:ext>
            </a:extLst>
          </p:cNvPr>
          <p:cNvSpPr txBox="1"/>
          <p:nvPr/>
        </p:nvSpPr>
        <p:spPr>
          <a:xfrm>
            <a:off x="2031418" y="5081458"/>
            <a:ext cx="1122999" cy="861774"/>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000"/>
              <a:t>・</a:t>
            </a:r>
            <a:r>
              <a:rPr lang="ja-JP" altLang="en-US" sz="1000">
                <a:solidFill>
                  <a:schemeClr val="bg2">
                    <a:lumMod val="25000"/>
                  </a:schemeClr>
                </a:solidFill>
              </a:rPr>
              <a:t>占い師</a:t>
            </a:r>
            <a:endParaRPr lang="en-US" altLang="ja-JP" sz="1000" dirty="0">
              <a:solidFill>
                <a:schemeClr val="bg2">
                  <a:lumMod val="25000"/>
                </a:schemeClr>
              </a:solidFill>
            </a:endParaRPr>
          </a:p>
          <a:p>
            <a:r>
              <a:rPr lang="ja-JP" altLang="en-US" sz="1000"/>
              <a:t>→カードの確認</a:t>
            </a:r>
            <a:endParaRPr lang="en-US" altLang="ja-JP" sz="1000" dirty="0"/>
          </a:p>
          <a:p>
            <a:r>
              <a:rPr lang="en-US" altLang="ja-JP" sz="1000" dirty="0"/>
              <a:t>(</a:t>
            </a:r>
            <a:r>
              <a:rPr lang="ja-JP" altLang="en-US" sz="1000"/>
              <a:t>メインカード</a:t>
            </a:r>
            <a:r>
              <a:rPr lang="en-US" altLang="ja-JP" sz="1000" dirty="0"/>
              <a:t>)</a:t>
            </a:r>
          </a:p>
          <a:p>
            <a:r>
              <a:rPr lang="ja-JP" altLang="en-US" sz="1000"/>
              <a:t>・</a:t>
            </a:r>
            <a:r>
              <a:rPr lang="ja-JP" altLang="en-US" sz="1000">
                <a:solidFill>
                  <a:schemeClr val="bg2">
                    <a:lumMod val="25000"/>
                  </a:schemeClr>
                </a:solidFill>
              </a:rPr>
              <a:t>人狼</a:t>
            </a:r>
            <a:endParaRPr lang="en-US" altLang="ja-JP" sz="1000" dirty="0">
              <a:solidFill>
                <a:schemeClr val="bg2">
                  <a:lumMod val="25000"/>
                </a:schemeClr>
              </a:solidFill>
            </a:endParaRPr>
          </a:p>
          <a:p>
            <a:r>
              <a:rPr lang="ja-JP" altLang="en-US" sz="1000"/>
              <a:t>→顔合わせ</a:t>
            </a:r>
            <a:endParaRPr lang="en-US" altLang="ja-JP" sz="1000" dirty="0"/>
          </a:p>
        </p:txBody>
      </p:sp>
      <p:sp>
        <p:nvSpPr>
          <p:cNvPr id="67" name="テキスト ボックス 66">
            <a:extLst>
              <a:ext uri="{FF2B5EF4-FFF2-40B4-BE49-F238E27FC236}">
                <a16:creationId xmlns:a16="http://schemas.microsoft.com/office/drawing/2014/main" id="{C69DC75D-382E-9B49-810C-6532579D468C}"/>
              </a:ext>
            </a:extLst>
          </p:cNvPr>
          <p:cNvSpPr txBox="1"/>
          <p:nvPr/>
        </p:nvSpPr>
        <p:spPr>
          <a:xfrm>
            <a:off x="3702269" y="5087432"/>
            <a:ext cx="1375330" cy="861774"/>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000"/>
              <a:t>・</a:t>
            </a:r>
            <a:r>
              <a:rPr lang="ja-JP" altLang="en-US" sz="1000">
                <a:solidFill>
                  <a:schemeClr val="bg2">
                    <a:lumMod val="25000"/>
                  </a:schemeClr>
                </a:solidFill>
              </a:rPr>
              <a:t>警察</a:t>
            </a:r>
            <a:endParaRPr lang="en-US" altLang="ja-JP" sz="1000" dirty="0">
              <a:solidFill>
                <a:schemeClr val="bg2">
                  <a:lumMod val="25000"/>
                </a:schemeClr>
              </a:solidFill>
            </a:endParaRPr>
          </a:p>
          <a:p>
            <a:r>
              <a:rPr lang="ja-JP" altLang="en-US" sz="1000"/>
              <a:t>→カードの確認</a:t>
            </a:r>
            <a:endParaRPr lang="en-US" altLang="ja-JP" sz="1000" dirty="0"/>
          </a:p>
          <a:p>
            <a:r>
              <a:rPr lang="ja-JP" altLang="en-US" sz="1000"/>
              <a:t>（サブカード）</a:t>
            </a:r>
            <a:endParaRPr lang="en-US" altLang="ja-JP" sz="1000" dirty="0"/>
          </a:p>
          <a:p>
            <a:r>
              <a:rPr lang="ja-JP" altLang="en-US" sz="1000"/>
              <a:t>・</a:t>
            </a:r>
            <a:r>
              <a:rPr lang="en-US" altLang="ja-JP" sz="1000" dirty="0">
                <a:solidFill>
                  <a:schemeClr val="bg2">
                    <a:lumMod val="25000"/>
                  </a:schemeClr>
                </a:solidFill>
              </a:rPr>
              <a:t>DJ</a:t>
            </a:r>
          </a:p>
          <a:p>
            <a:r>
              <a:rPr lang="ja-JP" altLang="en-US" sz="1000"/>
              <a:t>→カードの入れ替え</a:t>
            </a:r>
            <a:endParaRPr lang="en-US" altLang="ja-JP" sz="1000" dirty="0"/>
          </a:p>
        </p:txBody>
      </p:sp>
      <p:sp>
        <p:nvSpPr>
          <p:cNvPr id="69" name="テキスト ボックス 68">
            <a:extLst>
              <a:ext uri="{FF2B5EF4-FFF2-40B4-BE49-F238E27FC236}">
                <a16:creationId xmlns:a16="http://schemas.microsoft.com/office/drawing/2014/main" id="{AFA9F729-A09C-724B-985E-FB21C2356BE8}"/>
              </a:ext>
            </a:extLst>
          </p:cNvPr>
          <p:cNvSpPr txBox="1"/>
          <p:nvPr/>
        </p:nvSpPr>
        <p:spPr>
          <a:xfrm>
            <a:off x="5649523" y="5090266"/>
            <a:ext cx="975600" cy="400110"/>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000"/>
              <a:t>・追放者決定</a:t>
            </a:r>
            <a:endParaRPr lang="en-US" altLang="ja-JP" sz="1000" dirty="0"/>
          </a:p>
          <a:p>
            <a:r>
              <a:rPr lang="ja-JP" altLang="en-US" sz="1000"/>
              <a:t>・勝敗結果</a:t>
            </a:r>
            <a:endParaRPr lang="en-US" altLang="ja-JP" sz="1000" dirty="0"/>
          </a:p>
        </p:txBody>
      </p:sp>
      <p:sp>
        <p:nvSpPr>
          <p:cNvPr id="4" name="正方形/長方形 3">
            <a:extLst>
              <a:ext uri="{FF2B5EF4-FFF2-40B4-BE49-F238E27FC236}">
                <a16:creationId xmlns:a16="http://schemas.microsoft.com/office/drawing/2014/main" id="{82980B2F-9AE3-264E-AF4A-E78DD88FBE58}"/>
              </a:ext>
            </a:extLst>
          </p:cNvPr>
          <p:cNvSpPr/>
          <p:nvPr/>
        </p:nvSpPr>
        <p:spPr>
          <a:xfrm>
            <a:off x="272230" y="6415830"/>
            <a:ext cx="1319126" cy="307777"/>
          </a:xfrm>
          <a:prstGeom prst="rect">
            <a:avLst/>
          </a:prstGeom>
          <a:ln/>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ja-JP" altLang="en-US" sz="1400">
                <a:ln w="0"/>
                <a:solidFill>
                  <a:schemeClr val="tx1"/>
                </a:solidFill>
                <a:effectLst>
                  <a:outerShdw blurRad="38100" dist="19050" dir="2700000" algn="tl" rotWithShape="0">
                    <a:schemeClr val="dk1">
                      <a:alpha val="40000"/>
                    </a:schemeClr>
                  </a:outerShdw>
                </a:effectLst>
              </a:rPr>
              <a:t>タイマー内蔵</a:t>
            </a:r>
          </a:p>
        </p:txBody>
      </p:sp>
      <p:sp>
        <p:nvSpPr>
          <p:cNvPr id="13" name="正方形/長方形 12">
            <a:extLst>
              <a:ext uri="{FF2B5EF4-FFF2-40B4-BE49-F238E27FC236}">
                <a16:creationId xmlns:a16="http://schemas.microsoft.com/office/drawing/2014/main" id="{9578852F-53BB-7B4A-9CAD-69EC73ACE02A}"/>
              </a:ext>
            </a:extLst>
          </p:cNvPr>
          <p:cNvSpPr/>
          <p:nvPr/>
        </p:nvSpPr>
        <p:spPr>
          <a:xfrm>
            <a:off x="1926024" y="332697"/>
            <a:ext cx="3005951" cy="769441"/>
          </a:xfrm>
          <a:prstGeom prst="rect">
            <a:avLst/>
          </a:prstGeom>
          <a:noFill/>
        </p:spPr>
        <p:txBody>
          <a:bodyPr wrap="none" lIns="91440" tIns="45720" rIns="91440" bIns="45720">
            <a:spAutoFit/>
          </a:bodyPr>
          <a:lstStyle/>
          <a:p>
            <a:pPr algn="ctr"/>
            <a:r>
              <a:rPr lang="ja-JP" altLang="en-US" sz="4400" b="0" cap="none" spc="0">
                <a:ln w="0"/>
                <a:gradFill>
                  <a:gsLst>
                    <a:gs pos="21000">
                      <a:srgbClr val="53575C"/>
                    </a:gs>
                    <a:gs pos="88000">
                      <a:srgbClr val="C5C7CA"/>
                    </a:gs>
                  </a:gsLst>
                  <a:lin ang="5400000"/>
                </a:gradFill>
                <a:effectLst/>
              </a:rPr>
              <a:t>人狼ドッチ</a:t>
            </a:r>
          </a:p>
        </p:txBody>
      </p:sp>
      <p:cxnSp>
        <p:nvCxnSpPr>
          <p:cNvPr id="18" name="直線コネクタ 17">
            <a:extLst>
              <a:ext uri="{FF2B5EF4-FFF2-40B4-BE49-F238E27FC236}">
                <a16:creationId xmlns:a16="http://schemas.microsoft.com/office/drawing/2014/main" id="{F796BF20-3525-5C49-919B-A3155746EE29}"/>
              </a:ext>
            </a:extLst>
          </p:cNvPr>
          <p:cNvCxnSpPr>
            <a:cxnSpLocks/>
          </p:cNvCxnSpPr>
          <p:nvPr/>
        </p:nvCxnSpPr>
        <p:spPr>
          <a:xfrm>
            <a:off x="1282518" y="1115656"/>
            <a:ext cx="4839502" cy="0"/>
          </a:xfrm>
          <a:prstGeom prst="line">
            <a:avLst/>
          </a:prstGeom>
          <a:ln w="53975">
            <a:solidFill>
              <a:srgbClr val="52575C"/>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FF0C620F-6D87-8C48-8024-E6FDB3D42354}"/>
              </a:ext>
            </a:extLst>
          </p:cNvPr>
          <p:cNvSpPr txBox="1"/>
          <p:nvPr/>
        </p:nvSpPr>
        <p:spPr>
          <a:xfrm>
            <a:off x="5193622" y="348851"/>
            <a:ext cx="1379192" cy="46166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altLang="ja-JP" sz="1200" dirty="0">
                <a:solidFill>
                  <a:schemeClr val="bg1">
                    <a:lumMod val="85000"/>
                  </a:schemeClr>
                </a:solidFill>
              </a:rPr>
              <a:t>K19100 </a:t>
            </a:r>
            <a:r>
              <a:rPr lang="ja-JP" altLang="en-US" sz="1200">
                <a:solidFill>
                  <a:schemeClr val="bg1">
                    <a:lumMod val="85000"/>
                  </a:schemeClr>
                </a:solidFill>
              </a:rPr>
              <a:t>松永一希</a:t>
            </a:r>
            <a:endParaRPr lang="en-US" altLang="ja-JP" sz="1200" dirty="0">
              <a:solidFill>
                <a:schemeClr val="bg1">
                  <a:lumMod val="85000"/>
                </a:schemeClr>
              </a:solidFill>
            </a:endParaRPr>
          </a:p>
          <a:p>
            <a:r>
              <a:rPr lang="en-US" altLang="ja-JP" sz="1200" dirty="0">
                <a:solidFill>
                  <a:schemeClr val="bg1">
                    <a:lumMod val="85000"/>
                  </a:schemeClr>
                </a:solidFill>
              </a:rPr>
              <a:t>K19093 </a:t>
            </a:r>
            <a:r>
              <a:rPr lang="ja-JP" altLang="en-US" sz="1200">
                <a:solidFill>
                  <a:schemeClr val="bg1">
                    <a:lumMod val="85000"/>
                  </a:schemeClr>
                </a:solidFill>
              </a:rPr>
              <a:t>福本光重</a:t>
            </a:r>
            <a:endParaRPr kumimoji="1" lang="ja-JP" altLang="en-US" sz="1200">
              <a:solidFill>
                <a:schemeClr val="bg1">
                  <a:lumMod val="85000"/>
                </a:schemeClr>
              </a:solidFill>
            </a:endParaRPr>
          </a:p>
        </p:txBody>
      </p:sp>
      <p:sp>
        <p:nvSpPr>
          <p:cNvPr id="42" name="テキスト ボックス 41">
            <a:extLst>
              <a:ext uri="{FF2B5EF4-FFF2-40B4-BE49-F238E27FC236}">
                <a16:creationId xmlns:a16="http://schemas.microsoft.com/office/drawing/2014/main" id="{CAF9AC11-D8DE-0044-84BD-D7CDB479CC8B}"/>
              </a:ext>
            </a:extLst>
          </p:cNvPr>
          <p:cNvSpPr txBox="1"/>
          <p:nvPr/>
        </p:nvSpPr>
        <p:spPr>
          <a:xfrm>
            <a:off x="1796719" y="154294"/>
            <a:ext cx="3734833" cy="338554"/>
          </a:xfrm>
          <a:prstGeom prst="rect">
            <a:avLst/>
          </a:prstGeom>
          <a:noFill/>
        </p:spPr>
        <p:txBody>
          <a:bodyPr wrap="square" rtlCol="0">
            <a:spAutoFit/>
          </a:bodyPr>
          <a:lstStyle/>
          <a:p>
            <a:r>
              <a:rPr kumimoji="1" lang="ja-JP" altLang="en-US" sz="1600">
                <a:gradFill>
                  <a:gsLst>
                    <a:gs pos="2000">
                      <a:srgbClr val="52575C"/>
                    </a:gs>
                    <a:gs pos="0">
                      <a:srgbClr val="64150F"/>
                    </a:gs>
                    <a:gs pos="100000">
                      <a:schemeClr val="accent2">
                        <a:lumMod val="60000"/>
                        <a:lumOff val="40000"/>
                      </a:schemeClr>
                    </a:gs>
                  </a:gsLst>
                  <a:lin ang="2700000" scaled="1"/>
                </a:gradFill>
              </a:rPr>
              <a:t>“</a:t>
            </a:r>
            <a:r>
              <a:rPr lang="en-US" altLang="ja-JP" sz="1600" dirty="0">
                <a:gradFill>
                  <a:gsLst>
                    <a:gs pos="2000">
                      <a:srgbClr val="52575C"/>
                    </a:gs>
                    <a:gs pos="0">
                      <a:srgbClr val="64150F"/>
                    </a:gs>
                    <a:gs pos="100000">
                      <a:schemeClr val="accent2">
                        <a:lumMod val="60000"/>
                        <a:lumOff val="40000"/>
                      </a:schemeClr>
                    </a:gs>
                  </a:gsLst>
                  <a:lin ang="2700000" scaled="1"/>
                </a:gradFill>
              </a:rPr>
              <a:t>Which card do you choose?</a:t>
            </a:r>
            <a:r>
              <a:rPr kumimoji="1" lang="ja-JP" altLang="en-US" sz="1600">
                <a:gradFill>
                  <a:gsLst>
                    <a:gs pos="2000">
                      <a:srgbClr val="52575C"/>
                    </a:gs>
                    <a:gs pos="0">
                      <a:srgbClr val="64150F"/>
                    </a:gs>
                    <a:gs pos="100000">
                      <a:schemeClr val="accent2">
                        <a:lumMod val="60000"/>
                        <a:lumOff val="40000"/>
                      </a:schemeClr>
                    </a:gs>
                  </a:gsLst>
                  <a:lin ang="2700000" scaled="1"/>
                </a:gradFill>
              </a:rPr>
              <a:t>”</a:t>
            </a:r>
          </a:p>
        </p:txBody>
      </p:sp>
      <p:cxnSp>
        <p:nvCxnSpPr>
          <p:cNvPr id="57" name="直線コネクタ 56">
            <a:extLst>
              <a:ext uri="{FF2B5EF4-FFF2-40B4-BE49-F238E27FC236}">
                <a16:creationId xmlns:a16="http://schemas.microsoft.com/office/drawing/2014/main" id="{BF7FA978-F95E-8044-9BFF-D7FCB06A661F}"/>
              </a:ext>
            </a:extLst>
          </p:cNvPr>
          <p:cNvCxnSpPr>
            <a:cxnSpLocks/>
          </p:cNvCxnSpPr>
          <p:nvPr/>
        </p:nvCxnSpPr>
        <p:spPr>
          <a:xfrm>
            <a:off x="1282518" y="1043199"/>
            <a:ext cx="4839502" cy="0"/>
          </a:xfrm>
          <a:prstGeom prst="line">
            <a:avLst/>
          </a:prstGeom>
          <a:ln w="53975">
            <a:solidFill>
              <a:srgbClr val="52575C"/>
            </a:solidFill>
          </a:ln>
        </p:spPr>
        <p:style>
          <a:lnRef idx="1">
            <a:schemeClr val="accent1"/>
          </a:lnRef>
          <a:fillRef idx="0">
            <a:schemeClr val="accent1"/>
          </a:fillRef>
          <a:effectRef idx="0">
            <a:schemeClr val="accent1"/>
          </a:effectRef>
          <a:fontRef idx="minor">
            <a:schemeClr val="tx1"/>
          </a:fontRef>
        </p:style>
      </p:cxnSp>
      <p:pic>
        <p:nvPicPr>
          <p:cNvPr id="22" name="図 21" descr="図形 が含まれている画像&#10;&#10;自動的に生成された説明">
            <a:extLst>
              <a:ext uri="{FF2B5EF4-FFF2-40B4-BE49-F238E27FC236}">
                <a16:creationId xmlns:a16="http://schemas.microsoft.com/office/drawing/2014/main" id="{2D9ECB6D-260D-EC43-8A89-0F24CE8C132D}"/>
              </a:ext>
            </a:extLst>
          </p:cNvPr>
          <p:cNvPicPr>
            <a:picLocks noChangeAspect="1"/>
          </p:cNvPicPr>
          <p:nvPr/>
        </p:nvPicPr>
        <p:blipFill>
          <a:blip r:embed="rId20"/>
          <a:stretch>
            <a:fillRect/>
          </a:stretch>
        </p:blipFill>
        <p:spPr>
          <a:xfrm>
            <a:off x="5967114" y="1191713"/>
            <a:ext cx="392161" cy="392161"/>
          </a:xfrm>
          <a:prstGeom prst="rect">
            <a:avLst/>
          </a:prstGeom>
        </p:spPr>
      </p:pic>
      <p:pic>
        <p:nvPicPr>
          <p:cNvPr id="24" name="図 23" descr="図形 が含まれている画像&#10;&#10;自動的に生成された説明">
            <a:extLst>
              <a:ext uri="{FF2B5EF4-FFF2-40B4-BE49-F238E27FC236}">
                <a16:creationId xmlns:a16="http://schemas.microsoft.com/office/drawing/2014/main" id="{551E24FE-390F-DC45-9A28-BCEE66E9C7BC}"/>
              </a:ext>
            </a:extLst>
          </p:cNvPr>
          <p:cNvPicPr>
            <a:picLocks noChangeAspect="1"/>
          </p:cNvPicPr>
          <p:nvPr/>
        </p:nvPicPr>
        <p:blipFill>
          <a:blip r:embed="rId21"/>
          <a:stretch>
            <a:fillRect/>
          </a:stretch>
        </p:blipFill>
        <p:spPr>
          <a:xfrm>
            <a:off x="5393008" y="1214192"/>
            <a:ext cx="392160" cy="392160"/>
          </a:xfrm>
          <a:prstGeom prst="rect">
            <a:avLst/>
          </a:prstGeom>
        </p:spPr>
      </p:pic>
      <p:pic>
        <p:nvPicPr>
          <p:cNvPr id="26" name="図 25" descr="図形 が含まれている画像&#10;&#10;自動的に生成された説明">
            <a:extLst>
              <a:ext uri="{FF2B5EF4-FFF2-40B4-BE49-F238E27FC236}">
                <a16:creationId xmlns:a16="http://schemas.microsoft.com/office/drawing/2014/main" id="{9212008E-401F-C24C-92D6-6DFAD8A9768C}"/>
              </a:ext>
            </a:extLst>
          </p:cNvPr>
          <p:cNvPicPr>
            <a:picLocks noChangeAspect="1"/>
          </p:cNvPicPr>
          <p:nvPr/>
        </p:nvPicPr>
        <p:blipFill>
          <a:blip r:embed="rId22"/>
          <a:stretch>
            <a:fillRect/>
          </a:stretch>
        </p:blipFill>
        <p:spPr>
          <a:xfrm>
            <a:off x="2450814" y="1172193"/>
            <a:ext cx="385686" cy="392870"/>
          </a:xfrm>
          <a:prstGeom prst="rect">
            <a:avLst/>
          </a:prstGeom>
        </p:spPr>
      </p:pic>
      <p:pic>
        <p:nvPicPr>
          <p:cNvPr id="28" name="図 27" descr="図形 が含まれている画像&#10;&#10;自動的に生成された説明">
            <a:extLst>
              <a:ext uri="{FF2B5EF4-FFF2-40B4-BE49-F238E27FC236}">
                <a16:creationId xmlns:a16="http://schemas.microsoft.com/office/drawing/2014/main" id="{4C7F8309-2357-7A46-9924-2F3254934FC9}"/>
              </a:ext>
            </a:extLst>
          </p:cNvPr>
          <p:cNvPicPr>
            <a:picLocks noChangeAspect="1"/>
          </p:cNvPicPr>
          <p:nvPr/>
        </p:nvPicPr>
        <p:blipFill>
          <a:blip r:embed="rId23"/>
          <a:stretch>
            <a:fillRect/>
          </a:stretch>
        </p:blipFill>
        <p:spPr>
          <a:xfrm>
            <a:off x="4199698" y="1184080"/>
            <a:ext cx="385677" cy="385677"/>
          </a:xfrm>
          <a:prstGeom prst="rect">
            <a:avLst/>
          </a:prstGeom>
        </p:spPr>
      </p:pic>
      <p:pic>
        <p:nvPicPr>
          <p:cNvPr id="30" name="図 29" descr="図形 が含まれている画像&#10;&#10;自動的に生成された説明">
            <a:extLst>
              <a:ext uri="{FF2B5EF4-FFF2-40B4-BE49-F238E27FC236}">
                <a16:creationId xmlns:a16="http://schemas.microsoft.com/office/drawing/2014/main" id="{BF535609-476D-A749-A9CD-0CD0F5860262}"/>
              </a:ext>
            </a:extLst>
          </p:cNvPr>
          <p:cNvPicPr>
            <a:picLocks noChangeAspect="1"/>
          </p:cNvPicPr>
          <p:nvPr/>
        </p:nvPicPr>
        <p:blipFill>
          <a:blip r:embed="rId24"/>
          <a:stretch>
            <a:fillRect/>
          </a:stretch>
        </p:blipFill>
        <p:spPr>
          <a:xfrm>
            <a:off x="3622367" y="1190784"/>
            <a:ext cx="385676" cy="385676"/>
          </a:xfrm>
          <a:prstGeom prst="rect">
            <a:avLst/>
          </a:prstGeom>
        </p:spPr>
      </p:pic>
      <p:pic>
        <p:nvPicPr>
          <p:cNvPr id="33" name="図 32" descr="図形 が含まれている画像&#10;&#10;自動的に生成された説明">
            <a:extLst>
              <a:ext uri="{FF2B5EF4-FFF2-40B4-BE49-F238E27FC236}">
                <a16:creationId xmlns:a16="http://schemas.microsoft.com/office/drawing/2014/main" id="{70301BC5-A347-5B49-909F-1A24F9199AFB}"/>
              </a:ext>
            </a:extLst>
          </p:cNvPr>
          <p:cNvPicPr>
            <a:picLocks noChangeAspect="1"/>
          </p:cNvPicPr>
          <p:nvPr/>
        </p:nvPicPr>
        <p:blipFill>
          <a:blip r:embed="rId25"/>
          <a:stretch>
            <a:fillRect/>
          </a:stretch>
        </p:blipFill>
        <p:spPr>
          <a:xfrm>
            <a:off x="3043322" y="1167200"/>
            <a:ext cx="385678" cy="385678"/>
          </a:xfrm>
          <a:prstGeom prst="rect">
            <a:avLst/>
          </a:prstGeom>
        </p:spPr>
      </p:pic>
      <p:pic>
        <p:nvPicPr>
          <p:cNvPr id="35" name="図 34" descr="図形 が含まれている画像&#10;&#10;自動的に生成された説明">
            <a:extLst>
              <a:ext uri="{FF2B5EF4-FFF2-40B4-BE49-F238E27FC236}">
                <a16:creationId xmlns:a16="http://schemas.microsoft.com/office/drawing/2014/main" id="{DED7AAED-FC34-8A45-BB88-AF0AA1004BDF}"/>
              </a:ext>
            </a:extLst>
          </p:cNvPr>
          <p:cNvPicPr>
            <a:picLocks noChangeAspect="1"/>
          </p:cNvPicPr>
          <p:nvPr/>
        </p:nvPicPr>
        <p:blipFill>
          <a:blip r:embed="rId26"/>
          <a:stretch>
            <a:fillRect/>
          </a:stretch>
        </p:blipFill>
        <p:spPr>
          <a:xfrm>
            <a:off x="4771837" y="1182340"/>
            <a:ext cx="385676" cy="385676"/>
          </a:xfrm>
          <a:prstGeom prst="rect">
            <a:avLst/>
          </a:prstGeom>
        </p:spPr>
      </p:pic>
      <p:sp>
        <p:nvSpPr>
          <p:cNvPr id="14" name="テキスト ボックス 13">
            <a:extLst>
              <a:ext uri="{FF2B5EF4-FFF2-40B4-BE49-F238E27FC236}">
                <a16:creationId xmlns:a16="http://schemas.microsoft.com/office/drawing/2014/main" id="{11CA4F44-A1E7-5340-8500-FD9778A15049}"/>
              </a:ext>
            </a:extLst>
          </p:cNvPr>
          <p:cNvSpPr txBox="1"/>
          <p:nvPr/>
        </p:nvSpPr>
        <p:spPr>
          <a:xfrm>
            <a:off x="580909" y="6754010"/>
            <a:ext cx="2653766" cy="430887"/>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100">
                <a:solidFill>
                  <a:schemeClr val="bg1">
                    <a:lumMod val="65000"/>
                  </a:schemeClr>
                </a:solidFill>
              </a:rPr>
              <a:t>ー</a:t>
            </a:r>
            <a:r>
              <a:rPr lang="ja-JP" altLang="en-US" sz="1100">
                <a:solidFill>
                  <a:schemeClr val="bg1">
                    <a:lumMod val="85000"/>
                  </a:schemeClr>
                </a:solidFill>
              </a:rPr>
              <a:t>（</a:t>
            </a:r>
            <a:r>
              <a:rPr lang="ja-JP" altLang="en-US" sz="1100">
                <a:solidFill>
                  <a:schemeClr val="bg1">
                    <a:lumMod val="65000"/>
                  </a:schemeClr>
                </a:solidFill>
              </a:rPr>
              <a:t>マイナス）</a:t>
            </a:r>
            <a:r>
              <a:rPr kumimoji="1" lang="ja-JP" altLang="en-US" sz="1100">
                <a:solidFill>
                  <a:schemeClr val="bg1">
                    <a:lumMod val="65000"/>
                  </a:schemeClr>
                </a:solidFill>
              </a:rPr>
              <a:t>ボタンを押すと</a:t>
            </a:r>
            <a:r>
              <a:rPr kumimoji="1" lang="en-US" altLang="ja-JP" sz="1100" dirty="0">
                <a:solidFill>
                  <a:schemeClr val="bg1">
                    <a:lumMod val="65000"/>
                  </a:schemeClr>
                </a:solidFill>
              </a:rPr>
              <a:t>1</a:t>
            </a:r>
            <a:r>
              <a:rPr kumimoji="1" lang="ja-JP" altLang="en-US" sz="1100">
                <a:solidFill>
                  <a:schemeClr val="bg1">
                    <a:lumMod val="65000"/>
                  </a:schemeClr>
                </a:solidFill>
              </a:rPr>
              <a:t>分減る</a:t>
            </a:r>
            <a:endParaRPr lang="en-US" altLang="ja-JP" sz="1100" dirty="0">
              <a:solidFill>
                <a:schemeClr val="bg1">
                  <a:lumMod val="65000"/>
                </a:schemeClr>
              </a:solidFill>
            </a:endParaRPr>
          </a:p>
          <a:p>
            <a:r>
              <a:rPr kumimoji="1" lang="ja-JP" altLang="en-US" sz="1100">
                <a:solidFill>
                  <a:schemeClr val="bg1">
                    <a:lumMod val="65000"/>
                  </a:schemeClr>
                </a:solidFill>
              </a:rPr>
              <a:t>＋（プラス）ボタンを押すと</a:t>
            </a:r>
            <a:r>
              <a:rPr kumimoji="1" lang="en-US" altLang="ja-JP" sz="1100" dirty="0">
                <a:solidFill>
                  <a:schemeClr val="bg1">
                    <a:lumMod val="65000"/>
                  </a:schemeClr>
                </a:solidFill>
              </a:rPr>
              <a:t>1</a:t>
            </a:r>
            <a:r>
              <a:rPr kumimoji="1" lang="ja-JP" altLang="en-US" sz="1100">
                <a:solidFill>
                  <a:schemeClr val="bg1">
                    <a:lumMod val="65000"/>
                  </a:schemeClr>
                </a:solidFill>
              </a:rPr>
              <a:t>分増える</a:t>
            </a:r>
            <a:endParaRPr kumimoji="1" lang="en-US" altLang="ja-JP" sz="1100" dirty="0">
              <a:solidFill>
                <a:schemeClr val="bg1">
                  <a:lumMod val="65000"/>
                </a:schemeClr>
              </a:solidFill>
            </a:endParaRPr>
          </a:p>
        </p:txBody>
      </p:sp>
      <p:cxnSp>
        <p:nvCxnSpPr>
          <p:cNvPr id="16" name="直線矢印コネクタ 15">
            <a:extLst>
              <a:ext uri="{FF2B5EF4-FFF2-40B4-BE49-F238E27FC236}">
                <a16:creationId xmlns:a16="http://schemas.microsoft.com/office/drawing/2014/main" id="{36CDD519-57D3-1C4D-8B9A-26E9A4921551}"/>
              </a:ext>
            </a:extLst>
          </p:cNvPr>
          <p:cNvCxnSpPr>
            <a:cxnSpLocks/>
          </p:cNvCxnSpPr>
          <p:nvPr/>
        </p:nvCxnSpPr>
        <p:spPr>
          <a:xfrm>
            <a:off x="4430234" y="6956495"/>
            <a:ext cx="2218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C180AB09-4822-F448-A02A-7FB435B98FFD}"/>
              </a:ext>
            </a:extLst>
          </p:cNvPr>
          <p:cNvCxnSpPr>
            <a:cxnSpLocks/>
          </p:cNvCxnSpPr>
          <p:nvPr/>
        </p:nvCxnSpPr>
        <p:spPr>
          <a:xfrm flipH="1">
            <a:off x="5927227" y="6969454"/>
            <a:ext cx="210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グラフィックス 30" descr="恐れ顔 (塗りつぶしなし) 枠線">
            <a:extLst>
              <a:ext uri="{FF2B5EF4-FFF2-40B4-BE49-F238E27FC236}">
                <a16:creationId xmlns:a16="http://schemas.microsoft.com/office/drawing/2014/main" id="{CFD156B5-633F-AB43-BDD9-839CE96C74C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332144" y="7558233"/>
            <a:ext cx="417984" cy="417984"/>
          </a:xfrm>
          <a:prstGeom prst="rect">
            <a:avLst/>
          </a:prstGeom>
        </p:spPr>
      </p:pic>
      <p:pic>
        <p:nvPicPr>
          <p:cNvPr id="75" name="グラフィックス 74" descr="恐れ顔 (塗りつぶしなし) 枠線">
            <a:extLst>
              <a:ext uri="{FF2B5EF4-FFF2-40B4-BE49-F238E27FC236}">
                <a16:creationId xmlns:a16="http://schemas.microsoft.com/office/drawing/2014/main" id="{92F55057-177A-4746-B382-4EDE03755CE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066501" y="7570348"/>
            <a:ext cx="417984" cy="417984"/>
          </a:xfrm>
          <a:prstGeom prst="rect">
            <a:avLst/>
          </a:prstGeom>
        </p:spPr>
      </p:pic>
      <p:pic>
        <p:nvPicPr>
          <p:cNvPr id="76" name="グラフィックス 75" descr="恐れ顔 (塗りつぶしなし) 枠線">
            <a:extLst>
              <a:ext uri="{FF2B5EF4-FFF2-40B4-BE49-F238E27FC236}">
                <a16:creationId xmlns:a16="http://schemas.microsoft.com/office/drawing/2014/main" id="{175534B7-1E15-654F-AD96-C3E12237A3C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341370" y="8103041"/>
            <a:ext cx="417984" cy="417984"/>
          </a:xfrm>
          <a:prstGeom prst="rect">
            <a:avLst/>
          </a:prstGeom>
        </p:spPr>
      </p:pic>
      <p:sp>
        <p:nvSpPr>
          <p:cNvPr id="78" name="正方形/長方形 77">
            <a:extLst>
              <a:ext uri="{FF2B5EF4-FFF2-40B4-BE49-F238E27FC236}">
                <a16:creationId xmlns:a16="http://schemas.microsoft.com/office/drawing/2014/main" id="{07579EA8-74EE-9945-A1B9-089B250863BC}"/>
              </a:ext>
            </a:extLst>
          </p:cNvPr>
          <p:cNvSpPr/>
          <p:nvPr/>
        </p:nvSpPr>
        <p:spPr>
          <a:xfrm>
            <a:off x="266976" y="7312579"/>
            <a:ext cx="1978035" cy="307777"/>
          </a:xfrm>
          <a:prstGeom prst="rect">
            <a:avLst/>
          </a:prstGeom>
          <a:ln/>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ja-JP" altLang="en-US" sz="1400">
                <a:ln w="0"/>
                <a:solidFill>
                  <a:schemeClr val="tx1"/>
                </a:solidFill>
                <a:effectLst>
                  <a:outerShdw blurRad="38100" dist="19050" dir="2700000" algn="tl" rotWithShape="0">
                    <a:schemeClr val="dk1">
                      <a:alpha val="40000"/>
                    </a:schemeClr>
                  </a:outerShdw>
                </a:effectLst>
              </a:rPr>
              <a:t>独自のプレースタイル</a:t>
            </a:r>
          </a:p>
        </p:txBody>
      </p:sp>
      <p:pic>
        <p:nvPicPr>
          <p:cNvPr id="36" name="グラフィックス 35" descr="ニヤリとした顔 (塗りつぶしなし) 枠線">
            <a:extLst>
              <a:ext uri="{FF2B5EF4-FFF2-40B4-BE49-F238E27FC236}">
                <a16:creationId xmlns:a16="http://schemas.microsoft.com/office/drawing/2014/main" id="{0118E2B2-CA3E-2E43-8B51-E551869726B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061040" y="8111088"/>
            <a:ext cx="423445" cy="423445"/>
          </a:xfrm>
          <a:prstGeom prst="rect">
            <a:avLst/>
          </a:prstGeom>
        </p:spPr>
      </p:pic>
      <p:pic>
        <p:nvPicPr>
          <p:cNvPr id="1030" name="Picture 6" descr="スマホのアイコン - IFN 無料アイコン。SVG/EPS/PNGのフリー素材">
            <a:extLst>
              <a:ext uri="{FF2B5EF4-FFF2-40B4-BE49-F238E27FC236}">
                <a16:creationId xmlns:a16="http://schemas.microsoft.com/office/drawing/2014/main" id="{974E90A7-A7E5-6745-8FB4-DE789D3D6E7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15403" y="8055527"/>
            <a:ext cx="572471" cy="457977"/>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82">
            <a:extLst>
              <a:ext uri="{FF2B5EF4-FFF2-40B4-BE49-F238E27FC236}">
                <a16:creationId xmlns:a16="http://schemas.microsoft.com/office/drawing/2014/main" id="{08A59262-8A08-B24B-BF68-D64AA541BEE5}"/>
              </a:ext>
            </a:extLst>
          </p:cNvPr>
          <p:cNvSpPr txBox="1"/>
          <p:nvPr/>
        </p:nvSpPr>
        <p:spPr>
          <a:xfrm>
            <a:off x="520313" y="7728193"/>
            <a:ext cx="3293404" cy="600164"/>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ja-JP" altLang="en-US" sz="1100">
                <a:solidFill>
                  <a:schemeClr val="bg1">
                    <a:lumMod val="65000"/>
                  </a:schemeClr>
                </a:solidFill>
              </a:rPr>
              <a:t>プレイヤー同士が円になって、中心に端末を置き</a:t>
            </a:r>
            <a:endParaRPr lang="en-US" altLang="ja-JP" sz="1100" dirty="0">
              <a:solidFill>
                <a:schemeClr val="bg1">
                  <a:lumMod val="65000"/>
                </a:schemeClr>
              </a:solidFill>
            </a:endParaRPr>
          </a:p>
          <a:p>
            <a:r>
              <a:rPr lang="ja-JP" altLang="en-US" sz="1100">
                <a:solidFill>
                  <a:schemeClr val="bg1">
                    <a:lumMod val="65000"/>
                  </a:schemeClr>
                </a:solidFill>
              </a:rPr>
              <a:t>警察アクション・</a:t>
            </a:r>
            <a:r>
              <a:rPr lang="en-US" altLang="ja-JP" sz="1100" dirty="0">
                <a:solidFill>
                  <a:schemeClr val="bg1">
                    <a:lumMod val="65000"/>
                  </a:schemeClr>
                </a:solidFill>
              </a:rPr>
              <a:t>DJ</a:t>
            </a:r>
            <a:r>
              <a:rPr lang="ja-JP" altLang="en-US" sz="1100">
                <a:solidFill>
                  <a:schemeClr val="bg1">
                    <a:lumMod val="65000"/>
                  </a:schemeClr>
                </a:solidFill>
              </a:rPr>
              <a:t>アクションで</a:t>
            </a:r>
            <a:endParaRPr lang="en-US" altLang="ja-JP" sz="1100" dirty="0">
              <a:solidFill>
                <a:schemeClr val="bg1">
                  <a:lumMod val="65000"/>
                </a:schemeClr>
              </a:solidFill>
            </a:endParaRPr>
          </a:p>
          <a:p>
            <a:r>
              <a:rPr lang="ja-JP" altLang="en-US" sz="1100">
                <a:solidFill>
                  <a:schemeClr val="bg1">
                    <a:lumMod val="65000"/>
                  </a:schemeClr>
                </a:solidFill>
              </a:rPr>
              <a:t>メインカードによって、</a:t>
            </a:r>
            <a:r>
              <a:rPr lang="ja-JP" altLang="en-US" sz="1100" b="1" u="sng">
                <a:solidFill>
                  <a:schemeClr val="bg1">
                    <a:lumMod val="65000"/>
                  </a:schemeClr>
                </a:solidFill>
              </a:rPr>
              <a:t>目をつぶる</a:t>
            </a:r>
            <a:r>
              <a:rPr lang="ja-JP" altLang="en-US" sz="1100">
                <a:solidFill>
                  <a:schemeClr val="bg1">
                    <a:lumMod val="65000"/>
                  </a:schemeClr>
                </a:solidFill>
              </a:rPr>
              <a:t>必要がある</a:t>
            </a:r>
            <a:endParaRPr lang="en-US" altLang="ja-JP" sz="1100" dirty="0">
              <a:solidFill>
                <a:schemeClr val="bg1">
                  <a:lumMod val="65000"/>
                </a:schemeClr>
              </a:solidFill>
            </a:endParaRPr>
          </a:p>
        </p:txBody>
      </p:sp>
      <p:sp>
        <p:nvSpPr>
          <p:cNvPr id="40" name="円形吹き出し 39">
            <a:extLst>
              <a:ext uri="{FF2B5EF4-FFF2-40B4-BE49-F238E27FC236}">
                <a16:creationId xmlns:a16="http://schemas.microsoft.com/office/drawing/2014/main" id="{0274D102-82E6-AC4F-92D6-4ACD6505F0D5}"/>
              </a:ext>
            </a:extLst>
          </p:cNvPr>
          <p:cNvSpPr/>
          <p:nvPr/>
        </p:nvSpPr>
        <p:spPr>
          <a:xfrm>
            <a:off x="4867010" y="7579762"/>
            <a:ext cx="1100104" cy="457665"/>
          </a:xfrm>
          <a:prstGeom prst="wedgeEllipseCallout">
            <a:avLst>
              <a:gd name="adj1" fmla="val -1067"/>
              <a:gd name="adj2" fmla="val 65748"/>
            </a:avLst>
          </a:prstGeom>
          <a:solidFill>
            <a:schemeClr val="accent3">
              <a:alpha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900"/>
              <a:t>ピ・ピ・ピ</a:t>
            </a:r>
            <a:endParaRPr lang="en-US" altLang="ja-JP" sz="900" dirty="0"/>
          </a:p>
          <a:p>
            <a:pPr algn="ctr"/>
            <a:r>
              <a:rPr lang="en-US" altLang="ja-JP" sz="900" dirty="0"/>
              <a:t>(</a:t>
            </a:r>
            <a:r>
              <a:rPr lang="ja-JP" altLang="en-US" sz="900"/>
              <a:t>残り</a:t>
            </a:r>
            <a:r>
              <a:rPr lang="en-US" altLang="ja-JP" sz="900" dirty="0"/>
              <a:t>3</a:t>
            </a:r>
            <a:r>
              <a:rPr lang="ja-JP" altLang="en-US" sz="900"/>
              <a:t>秒</a:t>
            </a:r>
            <a:r>
              <a:rPr lang="en-US" altLang="ja-JP" sz="900" dirty="0"/>
              <a:t>)</a:t>
            </a:r>
            <a:endParaRPr kumimoji="1" lang="ja-JP" altLang="en-US" sz="900"/>
          </a:p>
        </p:txBody>
      </p:sp>
      <p:sp>
        <p:nvSpPr>
          <p:cNvPr id="84" name="正方形/長方形 83">
            <a:extLst>
              <a:ext uri="{FF2B5EF4-FFF2-40B4-BE49-F238E27FC236}">
                <a16:creationId xmlns:a16="http://schemas.microsoft.com/office/drawing/2014/main" id="{9A32A56B-D6EE-9B4A-AC06-917E85EB4140}"/>
              </a:ext>
            </a:extLst>
          </p:cNvPr>
          <p:cNvSpPr/>
          <p:nvPr/>
        </p:nvSpPr>
        <p:spPr>
          <a:xfrm>
            <a:off x="266976" y="8429302"/>
            <a:ext cx="1978035" cy="307777"/>
          </a:xfrm>
          <a:prstGeom prst="rect">
            <a:avLst/>
          </a:prstGeom>
          <a:ln/>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ja-JP" sz="1400" dirty="0">
                <a:ln w="0"/>
                <a:solidFill>
                  <a:schemeClr val="tx1"/>
                </a:solidFill>
                <a:effectLst>
                  <a:outerShdw blurRad="38100" dist="19050" dir="2700000" algn="tl" rotWithShape="0">
                    <a:schemeClr val="dk1">
                      <a:alpha val="40000"/>
                    </a:schemeClr>
                  </a:outerShdw>
                </a:effectLst>
              </a:rPr>
              <a:t>BGM</a:t>
            </a:r>
            <a:r>
              <a:rPr lang="ja-JP" altLang="en-US" sz="1400">
                <a:ln w="0"/>
                <a:solidFill>
                  <a:schemeClr val="tx1"/>
                </a:solidFill>
                <a:effectLst>
                  <a:outerShdw blurRad="38100" dist="19050" dir="2700000" algn="tl" rotWithShape="0">
                    <a:schemeClr val="dk1">
                      <a:alpha val="40000"/>
                    </a:schemeClr>
                  </a:outerShdw>
                </a:effectLst>
              </a:rPr>
              <a:t>・効果音</a:t>
            </a:r>
          </a:p>
        </p:txBody>
      </p:sp>
      <p:sp>
        <p:nvSpPr>
          <p:cNvPr id="86" name="テキスト ボックス 85">
            <a:extLst>
              <a:ext uri="{FF2B5EF4-FFF2-40B4-BE49-F238E27FC236}">
                <a16:creationId xmlns:a16="http://schemas.microsoft.com/office/drawing/2014/main" id="{7BBF5A78-54EF-6846-902C-2E57992D768D}"/>
              </a:ext>
            </a:extLst>
          </p:cNvPr>
          <p:cNvSpPr txBox="1"/>
          <p:nvPr/>
        </p:nvSpPr>
        <p:spPr>
          <a:xfrm>
            <a:off x="606315" y="8946730"/>
            <a:ext cx="1844499" cy="430887"/>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kumimoji="1" lang="ja-JP" altLang="en-US" sz="1100">
                <a:solidFill>
                  <a:schemeClr val="bg1">
                    <a:lumMod val="65000"/>
                  </a:schemeClr>
                </a:solidFill>
              </a:rPr>
              <a:t>スタート画面での</a:t>
            </a:r>
            <a:r>
              <a:rPr kumimoji="1" lang="en-US" altLang="ja-JP" sz="1100" b="1" u="sng" dirty="0">
                <a:solidFill>
                  <a:schemeClr val="bg1">
                    <a:lumMod val="65000"/>
                  </a:schemeClr>
                </a:solidFill>
              </a:rPr>
              <a:t>BGM</a:t>
            </a:r>
          </a:p>
          <a:p>
            <a:r>
              <a:rPr lang="ja-JP" altLang="en-US" sz="1100">
                <a:solidFill>
                  <a:schemeClr val="bg1">
                    <a:lumMod val="65000"/>
                  </a:schemeClr>
                </a:solidFill>
              </a:rPr>
              <a:t>ボタンを押す際の</a:t>
            </a:r>
            <a:r>
              <a:rPr lang="ja-JP" altLang="en-US" sz="1100" b="1" u="sng">
                <a:solidFill>
                  <a:schemeClr val="bg1">
                    <a:lumMod val="65000"/>
                  </a:schemeClr>
                </a:solidFill>
              </a:rPr>
              <a:t>効果音</a:t>
            </a:r>
            <a:endParaRPr kumimoji="1" lang="en-US" altLang="ja-JP" sz="1100" b="1" u="sng" dirty="0">
              <a:solidFill>
                <a:schemeClr val="bg1">
                  <a:lumMod val="65000"/>
                </a:schemeClr>
              </a:solidFill>
            </a:endParaRPr>
          </a:p>
        </p:txBody>
      </p:sp>
      <p:pic>
        <p:nvPicPr>
          <p:cNvPr id="8" name="図 7">
            <a:extLst>
              <a:ext uri="{FF2B5EF4-FFF2-40B4-BE49-F238E27FC236}">
                <a16:creationId xmlns:a16="http://schemas.microsoft.com/office/drawing/2014/main" id="{49067ABA-24D9-4D45-BE9B-50B7AFD82867}"/>
              </a:ext>
            </a:extLst>
          </p:cNvPr>
          <p:cNvPicPr>
            <a:picLocks noChangeAspect="1"/>
          </p:cNvPicPr>
          <p:nvPr/>
        </p:nvPicPr>
        <p:blipFill>
          <a:blip r:embed="rId32"/>
          <a:stretch>
            <a:fillRect/>
          </a:stretch>
        </p:blipFill>
        <p:spPr>
          <a:xfrm>
            <a:off x="5172096" y="8692794"/>
            <a:ext cx="448382" cy="970411"/>
          </a:xfrm>
          <a:prstGeom prst="rect">
            <a:avLst/>
          </a:prstGeom>
          <a:ln>
            <a:solidFill>
              <a:schemeClr val="tx1">
                <a:lumMod val="85000"/>
                <a:lumOff val="15000"/>
              </a:schemeClr>
            </a:solidFill>
          </a:ln>
        </p:spPr>
      </p:pic>
      <p:pic>
        <p:nvPicPr>
          <p:cNvPr id="15" name="グラフィックス 14" descr="音符 枠線">
            <a:extLst>
              <a:ext uri="{FF2B5EF4-FFF2-40B4-BE49-F238E27FC236}">
                <a16:creationId xmlns:a16="http://schemas.microsoft.com/office/drawing/2014/main" id="{52494708-703A-E948-9364-972C4EFDA58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2384368">
            <a:off x="5715222" y="8827216"/>
            <a:ext cx="261988" cy="261988"/>
          </a:xfrm>
          <a:prstGeom prst="rect">
            <a:avLst/>
          </a:prstGeom>
        </p:spPr>
      </p:pic>
      <p:pic>
        <p:nvPicPr>
          <p:cNvPr id="19" name="グラフィックス 18" descr="音符 枠線">
            <a:extLst>
              <a:ext uri="{FF2B5EF4-FFF2-40B4-BE49-F238E27FC236}">
                <a16:creationId xmlns:a16="http://schemas.microsoft.com/office/drawing/2014/main" id="{504E86AB-A039-EE49-856C-C4DCEEDEA4E5}"/>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19118044">
            <a:off x="4769505" y="8816121"/>
            <a:ext cx="337072" cy="337072"/>
          </a:xfrm>
          <a:prstGeom prst="rect">
            <a:avLst/>
          </a:prstGeom>
        </p:spPr>
      </p:pic>
      <p:pic>
        <p:nvPicPr>
          <p:cNvPr id="70" name="グラフィックス 69" descr="音符 枠線">
            <a:extLst>
              <a:ext uri="{FF2B5EF4-FFF2-40B4-BE49-F238E27FC236}">
                <a16:creationId xmlns:a16="http://schemas.microsoft.com/office/drawing/2014/main" id="{88233BCE-160A-1842-AADB-B04E56B18CD5}"/>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19077785">
            <a:off x="5634965" y="9186346"/>
            <a:ext cx="337072" cy="337072"/>
          </a:xfrm>
          <a:prstGeom prst="rect">
            <a:avLst/>
          </a:prstGeom>
        </p:spPr>
      </p:pic>
      <p:pic>
        <p:nvPicPr>
          <p:cNvPr id="73" name="グラフィックス 72" descr="音符 枠線">
            <a:extLst>
              <a:ext uri="{FF2B5EF4-FFF2-40B4-BE49-F238E27FC236}">
                <a16:creationId xmlns:a16="http://schemas.microsoft.com/office/drawing/2014/main" id="{8D13A764-2474-D043-9B45-6B7C72804A8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1481112">
            <a:off x="4794291" y="9256257"/>
            <a:ext cx="248274" cy="242718"/>
          </a:xfrm>
          <a:prstGeom prst="rect">
            <a:avLst/>
          </a:prstGeom>
        </p:spPr>
      </p:pic>
      <p:pic>
        <p:nvPicPr>
          <p:cNvPr id="21" name="図 20" descr="テキスト&#10;&#10;自動的に生成された説明">
            <a:extLst>
              <a:ext uri="{FF2B5EF4-FFF2-40B4-BE49-F238E27FC236}">
                <a16:creationId xmlns:a16="http://schemas.microsoft.com/office/drawing/2014/main" id="{AA4C12BA-78E5-D54B-A8AE-9005DF0633A1}"/>
              </a:ext>
            </a:extLst>
          </p:cNvPr>
          <p:cNvPicPr>
            <a:picLocks noChangeAspect="1"/>
          </p:cNvPicPr>
          <p:nvPr/>
        </p:nvPicPr>
        <p:blipFill rotWithShape="1">
          <a:blip r:embed="rId17"/>
          <a:srcRect l="22736" t="70653" r="22781" b="16027"/>
          <a:stretch/>
        </p:blipFill>
        <p:spPr>
          <a:xfrm>
            <a:off x="3944712" y="9295911"/>
            <a:ext cx="524330" cy="277392"/>
          </a:xfrm>
          <a:prstGeom prst="rect">
            <a:avLst/>
          </a:prstGeom>
          <a:ln>
            <a:solidFill>
              <a:schemeClr val="tx1">
                <a:lumMod val="95000"/>
                <a:lumOff val="5000"/>
              </a:schemeClr>
            </a:solidFill>
          </a:ln>
        </p:spPr>
      </p:pic>
      <p:sp>
        <p:nvSpPr>
          <p:cNvPr id="23" name="円形吹き出し 22">
            <a:extLst>
              <a:ext uri="{FF2B5EF4-FFF2-40B4-BE49-F238E27FC236}">
                <a16:creationId xmlns:a16="http://schemas.microsoft.com/office/drawing/2014/main" id="{B3582CD6-EC82-AC46-98E1-CFAC3A65FE4E}"/>
              </a:ext>
            </a:extLst>
          </p:cNvPr>
          <p:cNvSpPr/>
          <p:nvPr/>
        </p:nvSpPr>
        <p:spPr>
          <a:xfrm>
            <a:off x="3417075" y="8805411"/>
            <a:ext cx="590968" cy="410092"/>
          </a:xfrm>
          <a:prstGeom prst="wedgeEllipseCallout">
            <a:avLst>
              <a:gd name="adj1" fmla="val 42778"/>
              <a:gd name="adj2" fmla="val 63788"/>
            </a:avLst>
          </a:prstGeom>
          <a:solidFill>
            <a:srgbClr val="A5A5A5">
              <a:alpha val="40392"/>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600"/>
              <a:t>ピコッ</a:t>
            </a:r>
          </a:p>
        </p:txBody>
      </p:sp>
    </p:spTree>
    <p:extLst>
      <p:ext uri="{BB962C8B-B14F-4D97-AF65-F5344CB8AC3E}">
        <p14:creationId xmlns:p14="http://schemas.microsoft.com/office/powerpoint/2010/main" val="316579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9000">
              <a:srgbClr val="64150F"/>
            </a:gs>
            <a:gs pos="27000">
              <a:srgbClr val="64150F"/>
            </a:gs>
            <a:gs pos="100000">
              <a:schemeClr val="accent2">
                <a:lumMod val="60000"/>
                <a:lumOff val="40000"/>
              </a:schemeClr>
            </a:gs>
          </a:gsLst>
          <a:lin ang="2700000" scaled="1"/>
        </a:gradFill>
        <a:effectLst/>
      </p:bgPr>
    </p:bg>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7C62581F-96CA-0F47-9526-7077CF770410}"/>
              </a:ext>
            </a:extLst>
          </p:cNvPr>
          <p:cNvSpPr txBox="1"/>
          <p:nvPr/>
        </p:nvSpPr>
        <p:spPr>
          <a:xfrm>
            <a:off x="506168" y="3221897"/>
            <a:ext cx="5845664" cy="3046988"/>
          </a:xfrm>
          <a:prstGeom prst="rect">
            <a:avLst/>
          </a:prstGeom>
          <a:solidFill>
            <a:srgbClr val="929292">
              <a:alpha val="39608"/>
            </a:srgbClr>
          </a:solidFill>
          <a:ln w="444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srgbClr val="A5A5A5"/>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このプロジェクトが始まってから、初めて</a:t>
            </a:r>
            <a:r>
              <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rPr>
              <a:t>Swift</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というプログラム言語を学んだ。苦労した点では、最近新しくなったインターフェースの</a:t>
            </a:r>
            <a:r>
              <a:rPr kumimoji="1" lang="en-US" altLang="ja-JP" sz="16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34" charset="-128"/>
                <a:cs typeface="+mn-cs"/>
              </a:rPr>
              <a:t>SwiftUI</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を使用したため、参考書や参考となる</a:t>
            </a:r>
            <a:r>
              <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rPr>
              <a:t>Web</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サイトが少なく、勉強が進まなかった。また、相方とのコミュニケーションで、プログラム自体を</a:t>
            </a:r>
            <a:r>
              <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rPr>
              <a:t>GitHub</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で共有するつもりだったが、</a:t>
            </a:r>
            <a:r>
              <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rPr>
              <a:t>GitHub</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の使い方すらわからなかったため、できなかったのが後悔である。</a:t>
            </a: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よかった点としては、目標としていたゲーム作成は出来たことや、自分たちの中でこのプロジェクトが成功したと思ったことである。</a:t>
            </a:r>
            <a:endParaRPr kumimoji="1" lang="en-US" altLang="ja-JP" sz="1600" b="0" i="0" u="none" strike="noStrike" kern="1200" cap="none" spc="0" normalizeH="0" baseline="0" noProof="0" dirty="0">
              <a:ln>
                <a:noFill/>
              </a:ln>
              <a:solidFill>
                <a:srgbClr val="A5A5A5"/>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srgbClr val="A5A5A5"/>
              </a:solidFill>
              <a:effectLst/>
              <a:uLnTx/>
              <a:uFillTx/>
              <a:latin typeface="游ゴシック" panose="020F0502020204030204"/>
              <a:ea typeface="游ゴシック" panose="020B0400000000000000" pitchFamily="34" charset="-128"/>
              <a:cs typeface="+mn-cs"/>
            </a:endParaRPr>
          </a:p>
        </p:txBody>
      </p:sp>
      <p:sp>
        <p:nvSpPr>
          <p:cNvPr id="44" name="テキスト ボックス 43">
            <a:extLst>
              <a:ext uri="{FF2B5EF4-FFF2-40B4-BE49-F238E27FC236}">
                <a16:creationId xmlns:a16="http://schemas.microsoft.com/office/drawing/2014/main" id="{0FBE3108-D66C-DD49-B0C0-294E9B630D02}"/>
              </a:ext>
            </a:extLst>
          </p:cNvPr>
          <p:cNvSpPr txBox="1"/>
          <p:nvPr/>
        </p:nvSpPr>
        <p:spPr>
          <a:xfrm>
            <a:off x="506168" y="535675"/>
            <a:ext cx="5859948" cy="2554545"/>
          </a:xfrm>
          <a:prstGeom prst="rect">
            <a:avLst/>
          </a:prstGeom>
          <a:solidFill>
            <a:srgbClr val="929292">
              <a:alpha val="39216"/>
            </a:srgbClr>
          </a:solidFill>
          <a:ln w="444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今回のプロジェクト演習を通して、スケジュール管理とメンバー間のコミュニケーションの大切さを学んだ。開発に着手する前に具体的な完成像を共有し、それを実現するための緻密なスケジュール管理をすることで、今自分がすべきタスクが明確化され、開発作業が捗ったことを実感した。また、明確な目標を立てることが大切だと実感した。それぞれの目標に、スケジュールをリンクさせ、共有することで更に作業が捗った。</a:t>
            </a: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srgbClr val="A5A5A5"/>
              </a:solidFill>
              <a:effectLst/>
              <a:uLnTx/>
              <a:uFillTx/>
              <a:latin typeface="游ゴシック" panose="020F0502020204030204"/>
              <a:ea typeface="游ゴシック" panose="020B0400000000000000" pitchFamily="34" charset="-128"/>
              <a:cs typeface="+mn-cs"/>
            </a:endParaRPr>
          </a:p>
        </p:txBody>
      </p:sp>
      <p:sp>
        <p:nvSpPr>
          <p:cNvPr id="43" name="テキスト ボックス 42">
            <a:extLst>
              <a:ext uri="{FF2B5EF4-FFF2-40B4-BE49-F238E27FC236}">
                <a16:creationId xmlns:a16="http://schemas.microsoft.com/office/drawing/2014/main" id="{0B79A3CA-1F10-6D4F-9ECA-CD53AF3E13F6}"/>
              </a:ext>
            </a:extLst>
          </p:cNvPr>
          <p:cNvSpPr txBox="1"/>
          <p:nvPr/>
        </p:nvSpPr>
        <p:spPr>
          <a:xfrm>
            <a:off x="229517" y="291070"/>
            <a:ext cx="1855957" cy="369332"/>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E7E6E6">
                    <a:lumMod val="25000"/>
                  </a:srgbClr>
                </a:solidFill>
                <a:effectLst/>
                <a:uLnTx/>
                <a:uFillTx/>
                <a:latin typeface="游ゴシック" panose="020F0502020204030204"/>
                <a:ea typeface="游ゴシック" panose="020B0400000000000000" pitchFamily="34" charset="-128"/>
                <a:cs typeface="+mn-cs"/>
              </a:rPr>
              <a:t>グループの感想</a:t>
            </a:r>
            <a:endParaRPr kumimoji="1" lang="en-US" altLang="ja-JP" sz="18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34" charset="-128"/>
              <a:cs typeface="+mn-cs"/>
            </a:endParaRPr>
          </a:p>
        </p:txBody>
      </p:sp>
      <p:sp>
        <p:nvSpPr>
          <p:cNvPr id="45" name="テキスト ボックス 44">
            <a:extLst>
              <a:ext uri="{FF2B5EF4-FFF2-40B4-BE49-F238E27FC236}">
                <a16:creationId xmlns:a16="http://schemas.microsoft.com/office/drawing/2014/main" id="{A39A845F-D02E-8E44-B479-C0AA77ED5DEE}"/>
              </a:ext>
            </a:extLst>
          </p:cNvPr>
          <p:cNvSpPr txBox="1"/>
          <p:nvPr/>
        </p:nvSpPr>
        <p:spPr>
          <a:xfrm>
            <a:off x="306040" y="2918016"/>
            <a:ext cx="1119383" cy="369332"/>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E7E6E6">
                    <a:lumMod val="25000"/>
                  </a:srgbClr>
                </a:solidFill>
                <a:effectLst/>
                <a:uLnTx/>
                <a:uFillTx/>
                <a:latin typeface="游ゴシック" panose="020F0502020204030204"/>
                <a:ea typeface="游ゴシック" panose="020B0400000000000000" pitchFamily="34" charset="-128"/>
                <a:cs typeface="+mn-cs"/>
              </a:rPr>
              <a:t>松永一希</a:t>
            </a:r>
            <a:endParaRPr kumimoji="1" lang="en-US" altLang="ja-JP" sz="18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34" charset="-128"/>
              <a:cs typeface="+mn-cs"/>
            </a:endParaRPr>
          </a:p>
        </p:txBody>
      </p:sp>
      <p:sp>
        <p:nvSpPr>
          <p:cNvPr id="8" name="テキスト ボックス 7">
            <a:extLst>
              <a:ext uri="{FF2B5EF4-FFF2-40B4-BE49-F238E27FC236}">
                <a16:creationId xmlns:a16="http://schemas.microsoft.com/office/drawing/2014/main" id="{0D3D6F41-0ADC-1040-9257-6E04BE240330}"/>
              </a:ext>
            </a:extLst>
          </p:cNvPr>
          <p:cNvSpPr txBox="1"/>
          <p:nvPr/>
        </p:nvSpPr>
        <p:spPr>
          <a:xfrm>
            <a:off x="506168" y="6402852"/>
            <a:ext cx="5845664" cy="3293209"/>
          </a:xfrm>
          <a:prstGeom prst="rect">
            <a:avLst/>
          </a:prstGeom>
          <a:solidFill>
            <a:srgbClr val="929292">
              <a:alpha val="40392"/>
            </a:srgbClr>
          </a:solidFill>
          <a:ln w="444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今回、</a:t>
            </a:r>
            <a:r>
              <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rPr>
              <a:t>Swift</a:t>
            </a: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というプログラム言語を初めて使いコードを書いた。夏休み中から、参考書を買って１から勉強し、形になる１つの作品を作り上げる大変さを実感した。</a:t>
            </a: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また、完成形のイメージを共有できるように、コミュニケーションを何度も取りながら、計画書の作り込みに力を入れた。そのため、完成イメージやタスクが明確化され作業が非常に捗った。計画性やコミュニケーションはプロジェクトを進める上で大切だと実感した。</a:t>
            </a: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反省点としては、夏休みの計画をしっかり立てず曖昧にしてしまったため、プロジェクトを前倒しして余裕のある計画とはならなかった。結果的に切羽詰まった計画となり相方に負担をかけてしまったことが反省である。</a:t>
            </a:r>
            <a:endParaRPr kumimoji="1" lang="en-US" altLang="ja-JP"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34" charset="-128"/>
              <a:cs typeface="+mn-cs"/>
            </a:endParaRPr>
          </a:p>
        </p:txBody>
      </p:sp>
      <p:sp>
        <p:nvSpPr>
          <p:cNvPr id="9" name="テキスト ボックス 8">
            <a:extLst>
              <a:ext uri="{FF2B5EF4-FFF2-40B4-BE49-F238E27FC236}">
                <a16:creationId xmlns:a16="http://schemas.microsoft.com/office/drawing/2014/main" id="{12789AD7-91E8-5B45-B2EC-61760D21ACBC}"/>
              </a:ext>
            </a:extLst>
          </p:cNvPr>
          <p:cNvSpPr txBox="1"/>
          <p:nvPr/>
        </p:nvSpPr>
        <p:spPr>
          <a:xfrm>
            <a:off x="306040" y="6203434"/>
            <a:ext cx="1119383" cy="369332"/>
          </a:xfrm>
          <a:prstGeom prst="rect">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E7E6E6">
                    <a:lumMod val="25000"/>
                  </a:srgbClr>
                </a:solidFill>
                <a:effectLst/>
                <a:uLnTx/>
                <a:uFillTx/>
                <a:latin typeface="游ゴシック" panose="020F0502020204030204"/>
                <a:ea typeface="游ゴシック" panose="020B0400000000000000" pitchFamily="34" charset="-128"/>
                <a:cs typeface="+mn-cs"/>
              </a:rPr>
              <a:t>福本光重</a:t>
            </a:r>
            <a:endParaRPr kumimoji="1" lang="en-US" altLang="ja-JP" sz="1800" b="1" i="0" u="none" strike="noStrike" kern="1200" cap="none" spc="0" normalizeH="0" baseline="0" noProof="0" dirty="0">
              <a:ln>
                <a:noFill/>
              </a:ln>
              <a:solidFill>
                <a:srgbClr val="E7E6E6">
                  <a:lumMod val="25000"/>
                </a:srgbClr>
              </a:solidFill>
              <a:effectLst/>
              <a:uLnTx/>
              <a:uFillTx/>
              <a:latin typeface="游ゴシック"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782851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30230A5E23B25418D02FAA9484F7CFF" ma:contentTypeVersion="10" ma:contentTypeDescription="新しいドキュメントを作成します。" ma:contentTypeScope="" ma:versionID="5f0a95fcddf2c4e9d9071226371daf54">
  <xsd:schema xmlns:xsd="http://www.w3.org/2001/XMLSchema" xmlns:xs="http://www.w3.org/2001/XMLSchema" xmlns:p="http://schemas.microsoft.com/office/2006/metadata/properties" xmlns:ns2="1ba66530-1d13-4f28-a2a9-37ca0a920f7d" targetNamespace="http://schemas.microsoft.com/office/2006/metadata/properties" ma:root="true" ma:fieldsID="446c6c5f70bfaa9bfba24c06e1483aa7" ns2:_="">
    <xsd:import namespace="1ba66530-1d13-4f28-a2a9-37ca0a920f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66530-1d13-4f28-a2a9-37ca0a920f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F018FE-2D6E-464F-944D-CB6658C0BA87}"/>
</file>

<file path=customXml/itemProps2.xml><?xml version="1.0" encoding="utf-8"?>
<ds:datastoreItem xmlns:ds="http://schemas.openxmlformats.org/officeDocument/2006/customXml" ds:itemID="{104E0E9B-8F43-43F4-9404-D01E267908B7}"/>
</file>

<file path=customXml/itemProps3.xml><?xml version="1.0" encoding="utf-8"?>
<ds:datastoreItem xmlns:ds="http://schemas.openxmlformats.org/officeDocument/2006/customXml" ds:itemID="{CC469690-242A-473F-B303-8685FA080011}"/>
</file>

<file path=docProps/app.xml><?xml version="1.0" encoding="utf-8"?>
<Properties xmlns="http://schemas.openxmlformats.org/officeDocument/2006/extended-properties" xmlns:vt="http://schemas.openxmlformats.org/officeDocument/2006/docPropsVTypes">
  <Template/>
  <TotalTime>1775</TotalTime>
  <Words>556</Words>
  <Application>Microsoft Macintosh PowerPoint</Application>
  <PresentationFormat>A4 210 x 297 mm</PresentationFormat>
  <Paragraphs>93</Paragraphs>
  <Slides>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matunaga ituki</dc:creator>
  <cp:lastModifiedBy>matunaga ituki</cp:lastModifiedBy>
  <cp:revision>31</cp:revision>
  <dcterms:created xsi:type="dcterms:W3CDTF">2020-12-01T06:15:30Z</dcterms:created>
  <dcterms:modified xsi:type="dcterms:W3CDTF">2020-12-09T15:37:41Z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0x010100830230A5E23B25418D02FAA9484F7CFF</vt:lpwstr>
  </property>
</Properties>
</file>