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14" r:id="rId2"/>
    <p:sldId id="733" r:id="rId3"/>
    <p:sldId id="715" r:id="rId4"/>
    <p:sldId id="731" r:id="rId5"/>
    <p:sldId id="716" r:id="rId6"/>
    <p:sldId id="717" r:id="rId7"/>
    <p:sldId id="718" r:id="rId8"/>
    <p:sldId id="719" r:id="rId9"/>
    <p:sldId id="720" r:id="rId10"/>
    <p:sldId id="732" r:id="rId11"/>
    <p:sldId id="721" r:id="rId12"/>
    <p:sldId id="722" r:id="rId13"/>
    <p:sldId id="723" r:id="rId14"/>
    <p:sldId id="724" r:id="rId15"/>
    <p:sldId id="725" r:id="rId16"/>
    <p:sldId id="726" r:id="rId17"/>
    <p:sldId id="727" r:id="rId18"/>
    <p:sldId id="728" r:id="rId19"/>
    <p:sldId id="729" r:id="rId20"/>
    <p:sldId id="730" r:id="rId21"/>
  </p:sldIdLst>
  <p:sldSz cx="9144000" cy="6858000" type="screen4x3"/>
  <p:notesSz cx="10020300" cy="68881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8" autoAdjust="0"/>
    <p:restoredTop sz="91182" autoAdjust="0"/>
  </p:normalViewPr>
  <p:slideViewPr>
    <p:cSldViewPr>
      <p:cViewPr varScale="1">
        <p:scale>
          <a:sx n="90" d="100"/>
          <a:sy n="90" d="100"/>
        </p:scale>
        <p:origin x="9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675852" y="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99B8319-5D89-40FB-A7AE-692034CB27ED}" type="datetimeFigureOut">
              <a:rPr kumimoji="1" lang="ja-JP" altLang="en-US" smtClean="0"/>
              <a:pPr/>
              <a:t>2021/5/29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654256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675852" y="654256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E77ED4F-757E-495A-BD20-A8122086643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675852" y="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8F594D4-6B71-4AC1-BB0B-7B57404F4B11}" type="datetimeFigureOut">
              <a:rPr kumimoji="1" lang="ja-JP" altLang="en-US" smtClean="0"/>
              <a:pPr/>
              <a:t>2021/5/29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02031" y="3271878"/>
            <a:ext cx="8016239" cy="309967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675852" y="6542560"/>
            <a:ext cx="4342129" cy="34440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93F6F64-BA11-4E56-8796-5FD72441DB7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B99A-D9FD-4B67-9104-7AD74CC23343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869F-18CD-4963-8591-9571730E7504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FD08-0F19-42BF-8CC0-A6004C705A80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59E7-1308-46F2-B0EB-EFE86FD3D17C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76EB-DD3E-4CF1-A32A-8B59A286596A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3822-DDB0-42D8-9B8A-E235B3486D4D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EED-0675-418D-836C-BF5818FA09AD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651-9FC9-4F86-A55D-E94CC841F77C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4D-A1A8-41BF-9015-09FE084BFAC0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4EE-508A-4762-BE06-04CF3030F87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2480-072A-40CD-949B-4F5AC1135D0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33D0-40E1-4884-83FD-6289714052E7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D2B0-D1F5-47FC-995F-367967ECAF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DA312-6BAD-419E-B25E-2DCC2EDDC5FA}"/>
              </a:ext>
            </a:extLst>
          </p:cNvPr>
          <p:cNvSpPr txBox="1"/>
          <p:nvPr/>
        </p:nvSpPr>
        <p:spPr>
          <a:xfrm>
            <a:off x="2195736" y="1340768"/>
            <a:ext cx="5472608" cy="395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第</a:t>
            </a: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章 文法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50000"/>
              </a:lnSpc>
            </a:pPr>
            <a:endParaRPr lang="en-US" altLang="ja-JP" sz="20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4.1 </a:t>
            </a:r>
            <a:r>
              <a:rPr lang="ja-JP" altLang="en-US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規格の必要性</a:t>
            </a:r>
            <a:endParaRPr lang="en-US" altLang="ja-JP" sz="2800" dirty="0">
              <a:solidFill>
                <a:srgbClr val="A50021"/>
              </a:solidFill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4.2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 文法と言語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4.3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導出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4.4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</a:t>
            </a:r>
            <a:endParaRPr kumimoji="1"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4.5 BNF</a:t>
            </a: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.6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構文木と演算子の記法</a:t>
            </a:r>
            <a:endParaRPr kumimoji="1" lang="ja-JP" altLang="en-US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9C5B082-8AF0-4DEA-AA9E-975D1D0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8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45C1C27-33F9-46D6-89A9-7CF1ED8B6E94}"/>
              </a:ext>
            </a:extLst>
          </p:cNvPr>
          <p:cNvGrpSpPr/>
          <p:nvPr/>
        </p:nvGrpSpPr>
        <p:grpSpPr>
          <a:xfrm>
            <a:off x="972681" y="425779"/>
            <a:ext cx="7271727" cy="5858220"/>
            <a:chOff x="972681" y="425779"/>
            <a:chExt cx="7271727" cy="5858220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B13DFCC-C98B-4D5D-916A-28BE0213B401}"/>
                </a:ext>
              </a:extLst>
            </p:cNvPr>
            <p:cNvGrpSpPr/>
            <p:nvPr/>
          </p:nvGrpSpPr>
          <p:grpSpPr>
            <a:xfrm>
              <a:off x="972681" y="425779"/>
              <a:ext cx="7271727" cy="5858220"/>
              <a:chOff x="972681" y="425779"/>
              <a:chExt cx="7271727" cy="5858220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3370DEA-C041-4519-B293-4696D55E029D}"/>
                  </a:ext>
                </a:extLst>
              </p:cNvPr>
              <p:cNvSpPr txBox="1"/>
              <p:nvPr/>
            </p:nvSpPr>
            <p:spPr>
              <a:xfrm>
                <a:off x="972681" y="425779"/>
                <a:ext cx="1656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0000FF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■ 式の導出</a:t>
                </a:r>
              </a:p>
            </p:txBody>
          </p:sp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5232CB7A-111F-4D6F-86EE-0BD00E5DE9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656" y="3573016"/>
                <a:ext cx="6177270" cy="936165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C7F09F44-9487-46B1-984C-F6531FAB2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354" y="4966837"/>
                <a:ext cx="1296144" cy="1317162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18992ABB-1CB6-41B1-9D2A-DD47B4D84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6096" y="5036576"/>
                <a:ext cx="1008112" cy="1113124"/>
              </a:xfrm>
              <a:prstGeom prst="rect">
                <a:avLst/>
              </a:prstGeom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3140040-2613-4616-9F01-6DB6576FFE0D}"/>
                  </a:ext>
                </a:extLst>
              </p:cNvPr>
              <p:cNvSpPr txBox="1"/>
              <p:nvPr/>
            </p:nvSpPr>
            <p:spPr>
              <a:xfrm>
                <a:off x="972681" y="1015053"/>
                <a:ext cx="1248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A500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生成規則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F8EC5AC-0BB7-4935-B460-62911A1DE4D4}"/>
                  </a:ext>
                </a:extLst>
              </p:cNvPr>
              <p:cNvSpPr txBox="1"/>
              <p:nvPr/>
            </p:nvSpPr>
            <p:spPr>
              <a:xfrm>
                <a:off x="986270" y="3377613"/>
                <a:ext cx="1248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A500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導出例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493576E-588E-4AA3-95F7-4744920DBD28}"/>
                  </a:ext>
                </a:extLst>
              </p:cNvPr>
              <p:cNvSpPr txBox="1"/>
              <p:nvPr/>
            </p:nvSpPr>
            <p:spPr>
              <a:xfrm>
                <a:off x="972681" y="4646140"/>
                <a:ext cx="2723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A500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導出できる記号列の例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0CC4BE6-D530-4382-B4FA-A3C92E866B2A}"/>
                  </a:ext>
                </a:extLst>
              </p:cNvPr>
              <p:cNvSpPr txBox="1"/>
              <p:nvPr/>
            </p:nvSpPr>
            <p:spPr>
              <a:xfrm>
                <a:off x="4572000" y="4646140"/>
                <a:ext cx="2940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A500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導出できない記号列の例</a:t>
                </a: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1B45CC92-A0AA-4D81-9BE6-F8770FA5E0D9}"/>
                  </a:ext>
                </a:extLst>
              </p:cNvPr>
              <p:cNvGrpSpPr/>
              <p:nvPr/>
            </p:nvGrpSpPr>
            <p:grpSpPr>
              <a:xfrm>
                <a:off x="1547664" y="1519812"/>
                <a:ext cx="4248472" cy="1502432"/>
                <a:chOff x="1547664" y="1278496"/>
                <a:chExt cx="4248472" cy="1502432"/>
              </a:xfrm>
            </p:grpSpPr>
            <p:pic>
              <p:nvPicPr>
                <p:cNvPr id="8" name="図 7">
                  <a:extLst>
                    <a:ext uri="{FF2B5EF4-FFF2-40B4-BE49-F238E27FC236}">
                      <a16:creationId xmlns:a16="http://schemas.microsoft.com/office/drawing/2014/main" id="{741AB956-AED8-4420-8C8F-9B904B8C7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664" y="1410405"/>
                  <a:ext cx="4186774" cy="1223195"/>
                </a:xfrm>
                <a:prstGeom prst="rect">
                  <a:avLst/>
                </a:prstGeom>
              </p:spPr>
            </p:pic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9764C98B-AF7F-4F41-9653-20728E5FFC71}"/>
                    </a:ext>
                  </a:extLst>
                </p:cNvPr>
                <p:cNvSpPr/>
                <p:nvPr/>
              </p:nvSpPr>
              <p:spPr>
                <a:xfrm>
                  <a:off x="1547664" y="1278496"/>
                  <a:ext cx="4248472" cy="15024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D608299-2C71-4B5D-8C0A-39DB235C355E}"/>
                  </a:ext>
                </a:extLst>
              </p:cNvPr>
              <p:cNvSpPr txBox="1"/>
              <p:nvPr/>
            </p:nvSpPr>
            <p:spPr>
              <a:xfrm>
                <a:off x="5940152" y="2060848"/>
                <a:ext cx="2304256" cy="1273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ja-JP" i="1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1" lang="ja-JP" altLang="en-US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：式</a:t>
                </a:r>
                <a:endParaRPr kumimoji="1"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ja-JP" i="1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T</a:t>
                </a:r>
                <a:r>
                  <a:rPr lang="ja-JP" altLang="en-US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：項</a:t>
                </a:r>
                <a:endParaRPr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ja-JP" i="1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F</a:t>
                </a:r>
                <a:r>
                  <a:rPr kumimoji="1" lang="ja-JP" altLang="en-US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：因子</a:t>
                </a:r>
                <a:endParaRPr kumimoji="1"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ja-JP" i="1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v</a:t>
                </a:r>
                <a:r>
                  <a:rPr kumimoji="1" lang="ja-JP" altLang="en-US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：変数　，</a:t>
                </a:r>
                <a:r>
                  <a:rPr kumimoji="1" lang="en-US" altLang="ja-JP" i="1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n</a:t>
                </a:r>
                <a:r>
                  <a:rPr kumimoji="1" lang="ja-JP" altLang="en-US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：整数</a:t>
                </a:r>
              </a:p>
            </p:txBody>
          </p:sp>
        </p:grp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CB0719E-6EC9-4594-B47E-AC4EAD491543}"/>
                </a:ext>
              </a:extLst>
            </p:cNvPr>
            <p:cNvCxnSpPr/>
            <p:nvPr/>
          </p:nvCxnSpPr>
          <p:spPr>
            <a:xfrm>
              <a:off x="3203848" y="3914056"/>
              <a:ext cx="10801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98BFBA4-0052-4583-B240-43BFA034DCB4}"/>
                </a:ext>
              </a:extLst>
            </p:cNvPr>
            <p:cNvCxnSpPr/>
            <p:nvPr/>
          </p:nvCxnSpPr>
          <p:spPr>
            <a:xfrm>
              <a:off x="3203848" y="3952934"/>
              <a:ext cx="10801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512DC2D-3443-48EA-9E0C-086DF2DA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3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E9C62877-C306-4025-AEF8-38DAC921079A}"/>
              </a:ext>
            </a:extLst>
          </p:cNvPr>
          <p:cNvGrpSpPr/>
          <p:nvPr/>
        </p:nvGrpSpPr>
        <p:grpSpPr>
          <a:xfrm>
            <a:off x="972680" y="332656"/>
            <a:ext cx="6680246" cy="2596465"/>
            <a:chOff x="972680" y="425779"/>
            <a:chExt cx="6680246" cy="25964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8FE93D3-7189-40B8-A520-C63E38B53E94}"/>
                </a:ext>
              </a:extLst>
            </p:cNvPr>
            <p:cNvSpPr txBox="1"/>
            <p:nvPr/>
          </p:nvSpPr>
          <p:spPr>
            <a:xfrm>
              <a:off x="972680" y="425779"/>
              <a:ext cx="6680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■ </a:t>
              </a:r>
              <a:r>
                <a:rPr lang="ja-JP" altLang="en-US" sz="2000" dirty="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識別子（アルファベット，数字，下線で構成）</a:t>
              </a:r>
              <a:r>
                <a:rPr kumimoji="1" lang="ja-JP" altLang="en-US" sz="2000" dirty="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の導出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1330304-4105-4525-AD4C-E2C2E005F58A}"/>
                </a:ext>
              </a:extLst>
            </p:cNvPr>
            <p:cNvSpPr txBox="1"/>
            <p:nvPr/>
          </p:nvSpPr>
          <p:spPr>
            <a:xfrm>
              <a:off x="972681" y="1015053"/>
              <a:ext cx="124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生成規則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BDA62CF-CD2E-47B3-B7C3-BD297A668BF8}"/>
                </a:ext>
              </a:extLst>
            </p:cNvPr>
            <p:cNvGrpSpPr/>
            <p:nvPr/>
          </p:nvGrpSpPr>
          <p:grpSpPr>
            <a:xfrm>
              <a:off x="1547664" y="1519812"/>
              <a:ext cx="4248472" cy="1502432"/>
              <a:chOff x="1547664" y="1519812"/>
              <a:chExt cx="4248472" cy="1502432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AFE78DF-7362-45C0-90D6-8B548B1EBA8F}"/>
                  </a:ext>
                </a:extLst>
              </p:cNvPr>
              <p:cNvSpPr/>
              <p:nvPr/>
            </p:nvSpPr>
            <p:spPr>
              <a:xfrm>
                <a:off x="1547664" y="1519812"/>
                <a:ext cx="4248472" cy="1502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CAF06845-83DF-453F-9CBF-CDD786D7C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119" y="1635746"/>
                <a:ext cx="4200223" cy="1378629"/>
              </a:xfrm>
              <a:prstGeom prst="rect">
                <a:avLst/>
              </a:prstGeom>
            </p:spPr>
          </p:pic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180F03A-7A51-4F2E-AB09-0176187D5F63}"/>
              </a:ext>
            </a:extLst>
          </p:cNvPr>
          <p:cNvGrpSpPr/>
          <p:nvPr/>
        </p:nvGrpSpPr>
        <p:grpSpPr>
          <a:xfrm>
            <a:off x="1008314" y="3356992"/>
            <a:ext cx="3707702" cy="3088350"/>
            <a:chOff x="1008314" y="3407812"/>
            <a:chExt cx="3707702" cy="308835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B4ABF2C-48D9-464C-9CE7-CF15221E77BB}"/>
                </a:ext>
              </a:extLst>
            </p:cNvPr>
            <p:cNvSpPr txBox="1"/>
            <p:nvPr/>
          </p:nvSpPr>
          <p:spPr>
            <a:xfrm>
              <a:off x="1008314" y="3407812"/>
              <a:ext cx="3059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■ 浮動小数点数の導出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62FF867-149A-4418-92EB-324A070FB5EF}"/>
                </a:ext>
              </a:extLst>
            </p:cNvPr>
            <p:cNvSpPr txBox="1"/>
            <p:nvPr/>
          </p:nvSpPr>
          <p:spPr>
            <a:xfrm>
              <a:off x="1008315" y="3997086"/>
              <a:ext cx="124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生成規則</a:t>
              </a:r>
            </a:p>
          </p:txBody>
        </p:sp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C772806C-7181-4C2F-908E-62227AEB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79" y="4567485"/>
              <a:ext cx="2867414" cy="1928677"/>
            </a:xfrm>
            <a:prstGeom prst="rect">
              <a:avLst/>
            </a:prstGeom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C49B88D-AF02-4FF5-B7D7-D96370551028}"/>
                </a:ext>
              </a:extLst>
            </p:cNvPr>
            <p:cNvSpPr/>
            <p:nvPr/>
          </p:nvSpPr>
          <p:spPr>
            <a:xfrm>
              <a:off x="1596944" y="4547713"/>
              <a:ext cx="3119072" cy="19484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230EA0-B656-4E1C-9801-61A197177E46}"/>
              </a:ext>
            </a:extLst>
          </p:cNvPr>
          <p:cNvSpPr txBox="1"/>
          <p:nvPr/>
        </p:nvSpPr>
        <p:spPr>
          <a:xfrm>
            <a:off x="5047262" y="5301208"/>
            <a:ext cx="1440160" cy="10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l-GR" altLang="ja-JP" i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ε</a:t>
            </a:r>
            <a:r>
              <a:rPr kumimoji="1"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：空</a:t>
            </a:r>
            <a:endParaRPr kumimoji="1" lang="en-US" altLang="ja-JP" dirty="0"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ja-JP" i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 </a:t>
            </a:r>
            <a:r>
              <a:rPr lang="ja-JP" altLang="en-US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：</a:t>
            </a:r>
            <a:r>
              <a:rPr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integer</a:t>
            </a:r>
          </a:p>
          <a:p>
            <a:pPr>
              <a:lnSpc>
                <a:spcPct val="114000"/>
              </a:lnSpc>
            </a:pPr>
            <a:r>
              <a:rPr kumimoji="1" lang="en-US" altLang="ja-JP" i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R</a:t>
            </a:r>
            <a:r>
              <a:rPr kumimoji="1" lang="ja-JP" altLang="en-US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：</a:t>
            </a:r>
            <a:r>
              <a:rPr kumimoji="1"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fraction</a:t>
            </a:r>
            <a:endParaRPr kumimoji="1" lang="ja-JP" altLang="en-US" dirty="0"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A0F709-A93F-4E58-9EA2-8C1D2EA8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DA312-6BAD-419E-B25E-2DCC2EDDC5FA}"/>
              </a:ext>
            </a:extLst>
          </p:cNvPr>
          <p:cNvSpPr txBox="1"/>
          <p:nvPr/>
        </p:nvSpPr>
        <p:spPr>
          <a:xfrm>
            <a:off x="2195736" y="1340768"/>
            <a:ext cx="5472608" cy="395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第</a:t>
            </a: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章 文法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50000"/>
              </a:lnSpc>
            </a:pPr>
            <a:endParaRPr lang="en-US" altLang="ja-JP" sz="20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4.1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規格の必要性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4.2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 文法と言語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4.3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導出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4.4 </a:t>
            </a:r>
            <a:r>
              <a:rPr lang="ja-JP" altLang="en-US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構文木</a:t>
            </a:r>
            <a:endParaRPr kumimoji="1" lang="en-US" altLang="ja-JP" sz="2800" dirty="0">
              <a:solidFill>
                <a:srgbClr val="A50021"/>
              </a:solidFill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4.5 BNF</a:t>
            </a: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.6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構文木と演算子の記法</a:t>
            </a:r>
            <a:endParaRPr kumimoji="1" lang="ja-JP" altLang="en-US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00DEDC0-38E8-4A89-93CB-896756F8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5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D6347E-F9CF-4BDD-9698-1643ADF481CD}"/>
              </a:ext>
            </a:extLst>
          </p:cNvPr>
          <p:cNvSpPr txBox="1"/>
          <p:nvPr/>
        </p:nvSpPr>
        <p:spPr>
          <a:xfrm>
            <a:off x="1331640" y="1700808"/>
            <a:ext cx="6680246" cy="242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ja-JP" altLang="en-US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 構文木</a:t>
            </a:r>
            <a:endParaRPr kumimoji="1" lang="en-US" altLang="ja-JP" sz="2400" dirty="0">
              <a:solidFill>
                <a:srgbClr val="A5002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構文解析の過程や結果を木で表現したもの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269875" indent="-269875">
              <a:lnSpc>
                <a:spcPct val="125000"/>
              </a:lnSpc>
            </a:pP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文法の解釈にあいまいさがなければ，導出過程にかかわらず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構文木は一意に決定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BA231C9-E423-429F-A9E0-CCB95C00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74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2B7EF3-56F1-41AA-9349-CEF3E41DAC0D}"/>
              </a:ext>
            </a:extLst>
          </p:cNvPr>
          <p:cNvSpPr txBox="1"/>
          <p:nvPr/>
        </p:nvSpPr>
        <p:spPr>
          <a:xfrm>
            <a:off x="827584" y="47667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 文法の解釈にあいまいさがない例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C787A6-45D1-4C43-BDE0-73220A8C5B84}"/>
              </a:ext>
            </a:extLst>
          </p:cNvPr>
          <p:cNvSpPr txBox="1"/>
          <p:nvPr/>
        </p:nvSpPr>
        <p:spPr>
          <a:xfrm>
            <a:off x="827585" y="1065946"/>
            <a:ext cx="12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生成規則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C3760F7-3BEA-4CD7-9890-DF061923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68" y="1480224"/>
            <a:ext cx="2992205" cy="166233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072B0D-B672-482D-A3E7-1A4C0CC87A9B}"/>
              </a:ext>
            </a:extLst>
          </p:cNvPr>
          <p:cNvSpPr/>
          <p:nvPr/>
        </p:nvSpPr>
        <p:spPr>
          <a:xfrm>
            <a:off x="971600" y="1480224"/>
            <a:ext cx="3313448" cy="1732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8FA3B7-3103-451E-B886-C93633D45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71022"/>
            <a:ext cx="4265390" cy="6498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CD4DB4-61F6-4B48-B385-D3580EF65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40" y="2579443"/>
            <a:ext cx="3815118" cy="57607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3E88A1-B968-4354-8568-E34676ADB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90139"/>
            <a:ext cx="5241784" cy="317563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D72507F-F2C2-4F4B-A2D3-E21EA2EB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6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22266AB-231F-4556-B4BF-00214D433620}"/>
              </a:ext>
            </a:extLst>
          </p:cNvPr>
          <p:cNvGrpSpPr/>
          <p:nvPr/>
        </p:nvGrpSpPr>
        <p:grpSpPr>
          <a:xfrm>
            <a:off x="827584" y="476672"/>
            <a:ext cx="7704856" cy="6251912"/>
            <a:chOff x="827584" y="476672"/>
            <a:chExt cx="7704856" cy="625191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ECCA68CC-DBBE-4210-B38C-1C370D6F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1500306"/>
              <a:ext cx="4248472" cy="162203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D020344-34B5-4232-BC66-E3CD17F3A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624442"/>
              <a:ext cx="3150653" cy="1087253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0D1BF63-92EF-47EC-BB69-5D774A29ACD2}"/>
                </a:ext>
              </a:extLst>
            </p:cNvPr>
            <p:cNvSpPr txBox="1"/>
            <p:nvPr/>
          </p:nvSpPr>
          <p:spPr>
            <a:xfrm>
              <a:off x="827584" y="476672"/>
              <a:ext cx="453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■ 文法の解釈にあいまいさがある例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FB0F2F3-64CA-417B-98C3-55C53B07402E}"/>
                </a:ext>
              </a:extLst>
            </p:cNvPr>
            <p:cNvSpPr txBox="1"/>
            <p:nvPr/>
          </p:nvSpPr>
          <p:spPr>
            <a:xfrm>
              <a:off x="827585" y="1065946"/>
              <a:ext cx="124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生成規則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76ED8A0-4F6B-4106-B202-EDBD6C5038B3}"/>
                </a:ext>
              </a:extLst>
            </p:cNvPr>
            <p:cNvSpPr/>
            <p:nvPr/>
          </p:nvSpPr>
          <p:spPr>
            <a:xfrm>
              <a:off x="971600" y="1480224"/>
              <a:ext cx="3312368" cy="13007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065FF5A6-963B-44F1-8DC1-4AFE13B22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756" y="3349747"/>
              <a:ext cx="4392488" cy="3378837"/>
            </a:xfrm>
            <a:prstGeom prst="rect">
              <a:avLst/>
            </a:prstGeom>
          </p:spPr>
        </p:pic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C1DA95A-4131-4A0B-A003-49F19AD7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2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DA312-6BAD-419E-B25E-2DCC2EDDC5FA}"/>
              </a:ext>
            </a:extLst>
          </p:cNvPr>
          <p:cNvSpPr txBox="1"/>
          <p:nvPr/>
        </p:nvSpPr>
        <p:spPr>
          <a:xfrm>
            <a:off x="2195736" y="1340768"/>
            <a:ext cx="5472608" cy="395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第</a:t>
            </a: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章 文法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50000"/>
              </a:lnSpc>
            </a:pPr>
            <a:endParaRPr lang="en-US" altLang="ja-JP" sz="20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4.1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規格の必要性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4.2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 文法と言語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4.3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導出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4.4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</a:t>
            </a:r>
            <a:endParaRPr kumimoji="1"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4.5 BNF</a:t>
            </a: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.6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構文木と演算子の記法</a:t>
            </a:r>
            <a:endParaRPr kumimoji="1" lang="ja-JP" altLang="en-US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6436E18-E7DF-4425-A0EB-7327A0D0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83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F9296-220C-44C4-9612-C72D42E993C8}"/>
              </a:ext>
            </a:extLst>
          </p:cNvPr>
          <p:cNvSpPr txBox="1"/>
          <p:nvPr/>
        </p:nvSpPr>
        <p:spPr>
          <a:xfrm>
            <a:off x="1231877" y="1052736"/>
            <a:ext cx="6680246" cy="4183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ja-JP" altLang="en-US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 </a:t>
            </a:r>
            <a:r>
              <a:rPr lang="en-US" altLang="ja-JP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BNF</a:t>
            </a:r>
            <a:r>
              <a:rPr lang="ja-JP" altLang="en-US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（</a:t>
            </a:r>
            <a:r>
              <a:rPr lang="en-US" altLang="ja-JP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Backus</a:t>
            </a:r>
            <a:r>
              <a:rPr lang="ja-JP" altLang="en-US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Naur</a:t>
            </a:r>
            <a:r>
              <a:rPr lang="ja-JP" altLang="en-US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Form</a:t>
            </a:r>
            <a:r>
              <a:rPr lang="ja-JP" altLang="en-US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）</a:t>
            </a:r>
            <a:endParaRPr kumimoji="1" lang="en-US" altLang="ja-JP" sz="2400" dirty="0">
              <a:solidFill>
                <a:srgbClr val="A50021"/>
              </a:solidFill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文脈自由文法の定義に用いられるメタ言語（言語を記述するための言語）の一つで，プログラミング言語の定義に利用される．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269875" indent="-269875"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＊左辺の非終端記号を，右辺の非終端記号と終端記号から構成される列で定義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269875" indent="-269875"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＊非終端記号の定義に，再度自分自身を用いる帰納的定義（再帰的定義）が特徴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12E436-D088-422B-8F7D-5622004A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25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542AD9-179B-4923-8B8E-A74DB0673D80}"/>
              </a:ext>
            </a:extLst>
          </p:cNvPr>
          <p:cNvSpPr txBox="1"/>
          <p:nvPr/>
        </p:nvSpPr>
        <p:spPr>
          <a:xfrm>
            <a:off x="539552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00FF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■ </a:t>
            </a:r>
            <a:r>
              <a:rPr kumimoji="1" lang="en-US" altLang="ja-JP" sz="2400" dirty="0">
                <a:solidFill>
                  <a:srgbClr val="0000FF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BNF</a:t>
            </a:r>
            <a:r>
              <a:rPr kumimoji="1" lang="ja-JP" altLang="en-US" sz="2400" dirty="0">
                <a:solidFill>
                  <a:srgbClr val="0000FF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による式の定義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ED6F3BD-7173-402D-8304-B4AE9C9577C6}"/>
              </a:ext>
            </a:extLst>
          </p:cNvPr>
          <p:cNvGrpSpPr/>
          <p:nvPr/>
        </p:nvGrpSpPr>
        <p:grpSpPr>
          <a:xfrm>
            <a:off x="352863" y="1772816"/>
            <a:ext cx="8467609" cy="4393648"/>
            <a:chOff x="-180528" y="1844824"/>
            <a:chExt cx="8467609" cy="439364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D0C2F72B-AA3D-4184-A9BA-F74B0641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0528" y="1844824"/>
              <a:ext cx="8467609" cy="4393648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3C8BA9C-9618-4338-A633-5F80C2384998}"/>
                </a:ext>
              </a:extLst>
            </p:cNvPr>
            <p:cNvGrpSpPr/>
            <p:nvPr/>
          </p:nvGrpSpPr>
          <p:grpSpPr>
            <a:xfrm>
              <a:off x="4245293" y="2871079"/>
              <a:ext cx="3711083" cy="2265368"/>
              <a:chOff x="4245293" y="2871079"/>
              <a:chExt cx="3711083" cy="2265368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821CF2D5-F395-47C5-B457-D53319037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330" y="3240411"/>
                <a:ext cx="811659" cy="1896036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D12545B0-0DC1-4C7C-B468-54D81E907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0003" y="3177078"/>
                <a:ext cx="720080" cy="1234423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12C409-9ABB-422F-9E6D-3C4386C38CD1}"/>
                  </a:ext>
                </a:extLst>
              </p:cNvPr>
              <p:cNvSpPr txBox="1"/>
              <p:nvPr/>
            </p:nvSpPr>
            <p:spPr>
              <a:xfrm>
                <a:off x="4245293" y="2871079"/>
                <a:ext cx="371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A5002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生成される式　　生成されない式　　</a:t>
                </a:r>
                <a:endPara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p:grp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D42F-93AB-4B9C-87CB-F6EBE66F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00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DA312-6BAD-419E-B25E-2DCC2EDDC5FA}"/>
              </a:ext>
            </a:extLst>
          </p:cNvPr>
          <p:cNvSpPr txBox="1"/>
          <p:nvPr/>
        </p:nvSpPr>
        <p:spPr>
          <a:xfrm>
            <a:off x="2195736" y="1340768"/>
            <a:ext cx="5472608" cy="395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第</a:t>
            </a: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章 文法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50000"/>
              </a:lnSpc>
            </a:pPr>
            <a:endParaRPr lang="en-US" altLang="ja-JP" sz="20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4.1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規格の必要性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4.2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 文法と言語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4.3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導出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4.4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</a:t>
            </a:r>
            <a:endParaRPr kumimoji="1"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4.5 BNF</a:t>
            </a:r>
          </a:p>
          <a:p>
            <a:pPr>
              <a:lnSpc>
                <a:spcPct val="125000"/>
              </a:lnSpc>
            </a:pPr>
            <a:r>
              <a:rPr lang="en-US" altLang="ja-JP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kumimoji="1" lang="en-US" altLang="ja-JP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.6 </a:t>
            </a:r>
            <a:r>
              <a:rPr lang="ja-JP" altLang="en-US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構文木と演算子の記法</a:t>
            </a:r>
            <a:endParaRPr kumimoji="1" lang="ja-JP" altLang="en-US" sz="2800" dirty="0">
              <a:solidFill>
                <a:srgbClr val="A50021"/>
              </a:solidFill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5D2A082-DE79-49BB-A0C5-165B477F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D6107C5-9C2B-4CE4-8973-3BE413D766B9}"/>
              </a:ext>
            </a:extLst>
          </p:cNvPr>
          <p:cNvGrpSpPr/>
          <p:nvPr/>
        </p:nvGrpSpPr>
        <p:grpSpPr>
          <a:xfrm>
            <a:off x="611560" y="559857"/>
            <a:ext cx="4344576" cy="5738285"/>
            <a:chOff x="683568" y="559857"/>
            <a:chExt cx="4344576" cy="573828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1E46A20-C564-4591-8660-8D41CCF7DA3E}"/>
                </a:ext>
              </a:extLst>
            </p:cNvPr>
            <p:cNvSpPr/>
            <p:nvPr/>
          </p:nvSpPr>
          <p:spPr>
            <a:xfrm>
              <a:off x="1394866" y="3785735"/>
              <a:ext cx="2642715" cy="195461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1667033-FEE7-405F-804C-A7AE4DB870FE}"/>
                </a:ext>
              </a:extLst>
            </p:cNvPr>
            <p:cNvSpPr/>
            <p:nvPr/>
          </p:nvSpPr>
          <p:spPr>
            <a:xfrm>
              <a:off x="1386102" y="979946"/>
              <a:ext cx="2651480" cy="269230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30363F6-DE17-4DD0-A88C-9B5FF886AB94}"/>
                </a:ext>
              </a:extLst>
            </p:cNvPr>
            <p:cNvGrpSpPr/>
            <p:nvPr/>
          </p:nvGrpSpPr>
          <p:grpSpPr>
            <a:xfrm>
              <a:off x="1681575" y="700759"/>
              <a:ext cx="2043024" cy="5311785"/>
              <a:chOff x="1693658" y="1120047"/>
              <a:chExt cx="2043024" cy="5311785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A475D41-0C49-4F3D-9678-EDFE32BA1B2C}"/>
                  </a:ext>
                </a:extLst>
              </p:cNvPr>
              <p:cNvSpPr/>
              <p:nvPr/>
            </p:nvSpPr>
            <p:spPr>
              <a:xfrm>
                <a:off x="1702401" y="4416476"/>
                <a:ext cx="2024233" cy="60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328E5D4-2C7A-46AE-AB3D-12023B7F52B9}"/>
                  </a:ext>
                </a:extLst>
              </p:cNvPr>
              <p:cNvSpPr/>
              <p:nvPr/>
            </p:nvSpPr>
            <p:spPr>
              <a:xfrm>
                <a:off x="1712449" y="5352905"/>
                <a:ext cx="2024233" cy="60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8DAF1ED-7947-4E95-8804-0829D33A4332}"/>
                  </a:ext>
                </a:extLst>
              </p:cNvPr>
              <p:cNvSpPr/>
              <p:nvPr/>
            </p:nvSpPr>
            <p:spPr>
              <a:xfrm>
                <a:off x="1699835" y="2597627"/>
                <a:ext cx="2024233" cy="60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BEBAB902-5F50-43D3-8812-F71618DE8B8E}"/>
                  </a:ext>
                </a:extLst>
              </p:cNvPr>
              <p:cNvSpPr/>
              <p:nvPr/>
            </p:nvSpPr>
            <p:spPr>
              <a:xfrm>
                <a:off x="1698530" y="3207438"/>
                <a:ext cx="2024233" cy="60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05727C-E1DA-44D9-903A-DE4D90DEB402}"/>
                  </a:ext>
                </a:extLst>
              </p:cNvPr>
              <p:cNvSpPr/>
              <p:nvPr/>
            </p:nvSpPr>
            <p:spPr>
              <a:xfrm>
                <a:off x="1693658" y="1589163"/>
                <a:ext cx="2024233" cy="60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テキスト ボックス 18">
                <a:extLst>
                  <a:ext uri="{FF2B5EF4-FFF2-40B4-BE49-F238E27FC236}">
                    <a16:creationId xmlns:a16="http://schemas.microsoft.com/office/drawing/2014/main" id="{3F9625D0-0336-407C-933C-35C79F091823}"/>
                  </a:ext>
                </a:extLst>
              </p:cNvPr>
              <p:cNvSpPr txBox="1"/>
              <p:nvPr/>
            </p:nvSpPr>
            <p:spPr>
              <a:xfrm>
                <a:off x="1815890" y="3304950"/>
                <a:ext cx="1761675" cy="4147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kumimoji="1" lang="ja-JP" altLang="en-US" sz="24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意味解析</a:t>
                </a:r>
                <a:endParaRPr kumimoji="1" lang="en-US" altLang="ja-JP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6" name="テキスト ボックス 21">
                <a:extLst>
                  <a:ext uri="{FF2B5EF4-FFF2-40B4-BE49-F238E27FC236}">
                    <a16:creationId xmlns:a16="http://schemas.microsoft.com/office/drawing/2014/main" id="{5ED11F77-DF81-4760-9573-1E4A6E3C518D}"/>
                  </a:ext>
                </a:extLst>
              </p:cNvPr>
              <p:cNvSpPr txBox="1"/>
              <p:nvPr/>
            </p:nvSpPr>
            <p:spPr>
              <a:xfrm>
                <a:off x="1819761" y="4521327"/>
                <a:ext cx="176167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kumimoji="1" lang="ja-JP" altLang="en-US" sz="20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コード最適化</a:t>
                </a:r>
                <a:endParaRPr kumimoji="1" lang="en-US" altLang="ja-JP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7" name="テキスト ボックス 24">
                <a:extLst>
                  <a:ext uri="{FF2B5EF4-FFF2-40B4-BE49-F238E27FC236}">
                    <a16:creationId xmlns:a16="http://schemas.microsoft.com/office/drawing/2014/main" id="{B7BC374D-B575-4E19-B2E9-81EDFAE48C40}"/>
                  </a:ext>
                </a:extLst>
              </p:cNvPr>
              <p:cNvSpPr txBox="1"/>
              <p:nvPr/>
            </p:nvSpPr>
            <p:spPr>
              <a:xfrm>
                <a:off x="1829809" y="5450417"/>
                <a:ext cx="1761675" cy="4147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kumimoji="1" lang="ja-JP" altLang="en-US" sz="24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コード生成</a:t>
                </a:r>
                <a:endParaRPr kumimoji="1" lang="en-US" altLang="ja-JP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26367A05-E5C1-4D1B-B7EB-1C6C52B527B0}"/>
                  </a:ext>
                </a:extLst>
              </p:cNvPr>
              <p:cNvCxnSpPr/>
              <p:nvPr/>
            </p:nvCxnSpPr>
            <p:spPr>
              <a:xfrm>
                <a:off x="2703012" y="1120047"/>
                <a:ext cx="10398" cy="4691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47883E43-27F8-4B1A-926F-FA7F677DA09D}"/>
                  </a:ext>
                </a:extLst>
              </p:cNvPr>
              <p:cNvCxnSpPr>
                <a:stCxn id="24" idx="2"/>
                <a:endCxn id="22" idx="0"/>
              </p:cNvCxnSpPr>
              <p:nvPr/>
            </p:nvCxnSpPr>
            <p:spPr>
              <a:xfrm>
                <a:off x="2705775" y="2198974"/>
                <a:ext cx="6177" cy="39865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AEB3C7B4-45C7-41EC-ADA6-542FE5A94D62}"/>
                  </a:ext>
                </a:extLst>
              </p:cNvPr>
              <p:cNvCxnSpPr/>
              <p:nvPr/>
            </p:nvCxnSpPr>
            <p:spPr>
              <a:xfrm>
                <a:off x="2703012" y="5962716"/>
                <a:ext cx="10398" cy="4691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F3AB298A-1C95-43EA-8DDD-3C75F2589FA7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>
                <a:off x="2714518" y="5026287"/>
                <a:ext cx="10048" cy="32661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C1E287A7-A917-45D9-927B-1C535D15C4C1}"/>
                  </a:ext>
                </a:extLst>
              </p:cNvPr>
              <p:cNvCxnSpPr>
                <a:stCxn id="23" idx="2"/>
                <a:endCxn id="20" idx="0"/>
              </p:cNvCxnSpPr>
              <p:nvPr/>
            </p:nvCxnSpPr>
            <p:spPr>
              <a:xfrm>
                <a:off x="2710647" y="3817249"/>
                <a:ext cx="3871" cy="59922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テキスト ボックス 11">
                <a:extLst>
                  <a:ext uri="{FF2B5EF4-FFF2-40B4-BE49-F238E27FC236}">
                    <a16:creationId xmlns:a16="http://schemas.microsoft.com/office/drawing/2014/main" id="{61DFFEF6-F351-413F-9935-B50223A35FDD}"/>
                  </a:ext>
                </a:extLst>
              </p:cNvPr>
              <p:cNvSpPr txBox="1"/>
              <p:nvPr/>
            </p:nvSpPr>
            <p:spPr>
              <a:xfrm>
                <a:off x="1811018" y="1686675"/>
                <a:ext cx="1761675" cy="4147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kumimoji="1" lang="ja-JP" altLang="en-US" sz="24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字句解析</a:t>
                </a:r>
                <a:endParaRPr kumimoji="1" lang="en-US" altLang="ja-JP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34" name="テキスト ボックス 15">
                <a:extLst>
                  <a:ext uri="{FF2B5EF4-FFF2-40B4-BE49-F238E27FC236}">
                    <a16:creationId xmlns:a16="http://schemas.microsoft.com/office/drawing/2014/main" id="{0BF89592-76AC-4FB3-8B6F-F6BCE560B4CC}"/>
                  </a:ext>
                </a:extLst>
              </p:cNvPr>
              <p:cNvSpPr txBox="1"/>
              <p:nvPr/>
            </p:nvSpPr>
            <p:spPr>
              <a:xfrm>
                <a:off x="1817195" y="2695139"/>
                <a:ext cx="1761675" cy="4147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kumimoji="1" lang="ja-JP" altLang="en-US" sz="24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構文解析</a:t>
                </a:r>
                <a:endParaRPr kumimoji="1" lang="en-US" altLang="ja-JP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p:grpSp>
        <p:sp>
          <p:nvSpPr>
            <p:cNvPr id="11" name="テキスト ボックス 59">
              <a:extLst>
                <a:ext uri="{FF2B5EF4-FFF2-40B4-BE49-F238E27FC236}">
                  <a16:creationId xmlns:a16="http://schemas.microsoft.com/office/drawing/2014/main" id="{94854803-BD7A-493E-B3AD-8433D86853D5}"/>
                </a:ext>
              </a:extLst>
            </p:cNvPr>
            <p:cNvSpPr txBox="1"/>
            <p:nvPr/>
          </p:nvSpPr>
          <p:spPr>
            <a:xfrm>
              <a:off x="683568" y="559857"/>
              <a:ext cx="2230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ソースプログラム</a:t>
              </a:r>
            </a:p>
          </p:txBody>
        </p:sp>
        <p:sp>
          <p:nvSpPr>
            <p:cNvPr id="12" name="テキスト ボックス 60">
              <a:extLst>
                <a:ext uri="{FF2B5EF4-FFF2-40B4-BE49-F238E27FC236}">
                  <a16:creationId xmlns:a16="http://schemas.microsoft.com/office/drawing/2014/main" id="{AA9C7970-C077-4CB4-8A7C-80FD6720E41F}"/>
                </a:ext>
              </a:extLst>
            </p:cNvPr>
            <p:cNvSpPr txBox="1"/>
            <p:nvPr/>
          </p:nvSpPr>
          <p:spPr>
            <a:xfrm>
              <a:off x="781121" y="5928810"/>
              <a:ext cx="250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オブジェクトコード</a:t>
              </a:r>
            </a:p>
          </p:txBody>
        </p:sp>
        <p:sp>
          <p:nvSpPr>
            <p:cNvPr id="13" name="テキスト ボックス 62">
              <a:extLst>
                <a:ext uri="{FF2B5EF4-FFF2-40B4-BE49-F238E27FC236}">
                  <a16:creationId xmlns:a16="http://schemas.microsoft.com/office/drawing/2014/main" id="{F2A8C54E-D9F6-4302-A27D-1C54BA54A2C9}"/>
                </a:ext>
              </a:extLst>
            </p:cNvPr>
            <p:cNvSpPr txBox="1"/>
            <p:nvPr/>
          </p:nvSpPr>
          <p:spPr>
            <a:xfrm>
              <a:off x="2716223" y="732404"/>
              <a:ext cx="1467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dirty="0">
                  <a:solidFill>
                    <a:srgbClr val="0000FF"/>
                  </a:solidFill>
                  <a:latin typeface="Century" panose="02040604050505020304" pitchFamily="18" charset="0"/>
                  <a:ea typeface="ＭＳ ゴシック" panose="020B0609070205080204" pitchFamily="49" charset="-128"/>
                </a:rPr>
                <a:t>ASCII</a:t>
              </a:r>
              <a:r>
                <a:rPr kumimoji="1" lang="ja-JP" altLang="en-US" sz="1400" dirty="0">
                  <a:solidFill>
                    <a:srgbClr val="0000FF"/>
                  </a:solidFill>
                  <a:latin typeface="Century" panose="02040604050505020304" pitchFamily="18" charset="0"/>
                  <a:ea typeface="ＭＳ ゴシック" panose="020B0609070205080204" pitchFamily="49" charset="-128"/>
                </a:rPr>
                <a:t>文字列</a:t>
              </a:r>
            </a:p>
          </p:txBody>
        </p:sp>
        <p:sp>
          <p:nvSpPr>
            <p:cNvPr id="14" name="テキスト ボックス 63">
              <a:extLst>
                <a:ext uri="{FF2B5EF4-FFF2-40B4-BE49-F238E27FC236}">
                  <a16:creationId xmlns:a16="http://schemas.microsoft.com/office/drawing/2014/main" id="{0022FCD9-B1C2-4175-836E-8C598450A11F}"/>
                </a:ext>
              </a:extLst>
            </p:cNvPr>
            <p:cNvSpPr txBox="1"/>
            <p:nvPr/>
          </p:nvSpPr>
          <p:spPr>
            <a:xfrm>
              <a:off x="2716223" y="1794766"/>
              <a:ext cx="1467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400" dirty="0">
                  <a:solidFill>
                    <a:srgbClr val="0000FF"/>
                  </a:solidFill>
                  <a:latin typeface="Century" panose="02040604050505020304" pitchFamily="18" charset="0"/>
                  <a:ea typeface="ＭＳ ゴシック" panose="020B0609070205080204" pitchFamily="49" charset="-128"/>
                </a:rPr>
                <a:t>トークン列</a:t>
              </a:r>
            </a:p>
          </p:txBody>
        </p:sp>
        <p:sp>
          <p:nvSpPr>
            <p:cNvPr id="15" name="テキスト ボックス 64">
              <a:extLst>
                <a:ext uri="{FF2B5EF4-FFF2-40B4-BE49-F238E27FC236}">
                  <a16:creationId xmlns:a16="http://schemas.microsoft.com/office/drawing/2014/main" id="{7A07BD06-6E9A-4067-BDC0-C98087367F48}"/>
                </a:ext>
              </a:extLst>
            </p:cNvPr>
            <p:cNvSpPr txBox="1"/>
            <p:nvPr/>
          </p:nvSpPr>
          <p:spPr>
            <a:xfrm>
              <a:off x="2716224" y="3515304"/>
              <a:ext cx="1443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400" dirty="0">
                  <a:solidFill>
                    <a:srgbClr val="0000FF"/>
                  </a:solidFill>
                  <a:latin typeface="Century" panose="02040604050505020304" pitchFamily="18" charset="0"/>
                  <a:ea typeface="ＭＳ ゴシック" panose="020B0609070205080204" pitchFamily="49" charset="-128"/>
                </a:rPr>
                <a:t>構文木</a:t>
              </a:r>
            </a:p>
          </p:txBody>
        </p:sp>
        <p:sp>
          <p:nvSpPr>
            <p:cNvPr id="16" name="テキスト ボックス 65">
              <a:extLst>
                <a:ext uri="{FF2B5EF4-FFF2-40B4-BE49-F238E27FC236}">
                  <a16:creationId xmlns:a16="http://schemas.microsoft.com/office/drawing/2014/main" id="{2E24DA72-5284-4D29-8321-E130319481C8}"/>
                </a:ext>
              </a:extLst>
            </p:cNvPr>
            <p:cNvSpPr txBox="1"/>
            <p:nvPr/>
          </p:nvSpPr>
          <p:spPr>
            <a:xfrm>
              <a:off x="2749719" y="4616419"/>
              <a:ext cx="2108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400" dirty="0">
                  <a:solidFill>
                    <a:srgbClr val="0000FF"/>
                  </a:solidFill>
                  <a:latin typeface="Century" panose="02040604050505020304" pitchFamily="18" charset="0"/>
                  <a:ea typeface="ＭＳ ゴシック" panose="020B0609070205080204" pitchFamily="49" charset="-128"/>
                </a:rPr>
                <a:t>中間言語プログラム</a:t>
              </a:r>
            </a:p>
          </p:txBody>
        </p:sp>
        <p:sp>
          <p:nvSpPr>
            <p:cNvPr id="17" name="テキスト ボックス 66">
              <a:extLst>
                <a:ext uri="{FF2B5EF4-FFF2-40B4-BE49-F238E27FC236}">
                  <a16:creationId xmlns:a16="http://schemas.microsoft.com/office/drawing/2014/main" id="{02E39472-23B7-44CA-9394-BE7253092985}"/>
                </a:ext>
              </a:extLst>
            </p:cNvPr>
            <p:cNvSpPr txBox="1"/>
            <p:nvPr/>
          </p:nvSpPr>
          <p:spPr>
            <a:xfrm>
              <a:off x="2733979" y="5579922"/>
              <a:ext cx="2294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400" dirty="0">
                  <a:solidFill>
                    <a:srgbClr val="0000FF"/>
                  </a:solidFill>
                  <a:latin typeface="Century" panose="02040604050505020304" pitchFamily="18" charset="0"/>
                  <a:ea typeface="ＭＳ ゴシック" panose="020B0609070205080204" pitchFamily="49" charset="-128"/>
                </a:rPr>
                <a:t>機械語／アセンブリ言語</a:t>
              </a:r>
            </a:p>
          </p:txBody>
        </p:sp>
        <p:sp>
          <p:nvSpPr>
            <p:cNvPr id="18" name="テキスト ボックス 69">
              <a:extLst>
                <a:ext uri="{FF2B5EF4-FFF2-40B4-BE49-F238E27FC236}">
                  <a16:creationId xmlns:a16="http://schemas.microsoft.com/office/drawing/2014/main" id="{A86AC454-1669-44DC-AD1F-FE32EC6EB866}"/>
                </a:ext>
              </a:extLst>
            </p:cNvPr>
            <p:cNvSpPr txBox="1"/>
            <p:nvPr/>
          </p:nvSpPr>
          <p:spPr>
            <a:xfrm>
              <a:off x="893463" y="975420"/>
              <a:ext cx="598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解析</a:t>
              </a:r>
            </a:p>
          </p:txBody>
        </p:sp>
        <p:sp>
          <p:nvSpPr>
            <p:cNvPr id="19" name="テキスト ボックス 70">
              <a:extLst>
                <a:ext uri="{FF2B5EF4-FFF2-40B4-BE49-F238E27FC236}">
                  <a16:creationId xmlns:a16="http://schemas.microsoft.com/office/drawing/2014/main" id="{39AD0064-952F-464F-A93E-E2DE25337509}"/>
                </a:ext>
              </a:extLst>
            </p:cNvPr>
            <p:cNvSpPr txBox="1"/>
            <p:nvPr/>
          </p:nvSpPr>
          <p:spPr>
            <a:xfrm>
              <a:off x="884918" y="3769765"/>
              <a:ext cx="598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合成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DA7AF5C-784B-4922-94E7-B339091C094E}"/>
              </a:ext>
            </a:extLst>
          </p:cNvPr>
          <p:cNvGrpSpPr/>
          <p:nvPr/>
        </p:nvGrpSpPr>
        <p:grpSpPr>
          <a:xfrm>
            <a:off x="4397462" y="1183922"/>
            <a:ext cx="4134978" cy="3647152"/>
            <a:chOff x="4469470" y="1183922"/>
            <a:chExt cx="4134978" cy="3647152"/>
          </a:xfrm>
        </p:grpSpPr>
        <p:sp>
          <p:nvSpPr>
            <p:cNvPr id="6" name="テキスト ボックス 37">
              <a:extLst>
                <a:ext uri="{FF2B5EF4-FFF2-40B4-BE49-F238E27FC236}">
                  <a16:creationId xmlns:a16="http://schemas.microsoft.com/office/drawing/2014/main" id="{5986BDEF-C870-4EC5-8262-A13F08DF3013}"/>
                </a:ext>
              </a:extLst>
            </p:cNvPr>
            <p:cNvSpPr txBox="1"/>
            <p:nvPr/>
          </p:nvSpPr>
          <p:spPr>
            <a:xfrm>
              <a:off x="4469470" y="1183922"/>
              <a:ext cx="4134978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ja-JP" altLang="en-US" sz="2000" dirty="0">
                  <a:latin typeface="Century" panose="02040604050505020304" pitchFamily="18" charset="0"/>
                </a:rPr>
                <a:t>字句解析：</a:t>
              </a:r>
              <a:endParaRPr lang="en-US" altLang="ja-JP" sz="2000" dirty="0">
                <a:latin typeface="Century" panose="02040604050505020304" pitchFamily="18" charset="0"/>
              </a:endParaRPr>
            </a:p>
            <a:p>
              <a:pPr marL="177800" indent="-177800">
                <a:lnSpc>
                  <a:spcPct val="125000"/>
                </a:lnSpc>
              </a:pPr>
              <a:r>
                <a:rPr lang="ja-JP" altLang="en-US" sz="2000" dirty="0">
                  <a:latin typeface="Century" panose="02040604050505020304" pitchFamily="18" charset="0"/>
                </a:rPr>
                <a:t>　文字列から句（トークン；単語，語彙に対応）を抽出すること</a:t>
              </a:r>
              <a:endParaRPr lang="en-US" altLang="ja-JP" sz="2000" dirty="0">
                <a:latin typeface="Century" panose="02040604050505020304" pitchFamily="18" charset="0"/>
              </a:endParaRPr>
            </a:p>
            <a:p>
              <a:endParaRPr lang="en-US" altLang="ja-JP" sz="2400" dirty="0">
                <a:latin typeface="Century" panose="02040604050505020304" pitchFamily="18" charset="0"/>
              </a:endParaRPr>
            </a:p>
            <a:p>
              <a:endParaRPr lang="en-US" altLang="ja-JP" sz="2400" dirty="0">
                <a:latin typeface="Century" panose="02040604050505020304" pitchFamily="18" charset="0"/>
              </a:endParaRPr>
            </a:p>
            <a:p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a = </a:t>
              </a:r>
              <a:r>
                <a:rPr lang="en-US" altLang="ja-JP" sz="2800" dirty="0" err="1">
                  <a:solidFill>
                    <a:srgbClr val="0000FF"/>
                  </a:solidFill>
                  <a:latin typeface="Century" panose="02040604050505020304" pitchFamily="18" charset="0"/>
                </a:rPr>
                <a:t>abc</a:t>
              </a:r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 + x++;</a:t>
              </a:r>
            </a:p>
            <a:p>
              <a:endParaRPr lang="en-US" altLang="ja-JP" sz="1200" dirty="0">
                <a:solidFill>
                  <a:srgbClr val="0000FF"/>
                </a:solidFill>
                <a:latin typeface="Century" panose="02040604050505020304" pitchFamily="18" charset="0"/>
              </a:endParaRPr>
            </a:p>
            <a:p>
              <a:endParaRPr lang="en-US" altLang="ja-JP" sz="800" dirty="0">
                <a:solidFill>
                  <a:srgbClr val="0000FF"/>
                </a:solidFill>
                <a:latin typeface="Century" panose="02040604050505020304" pitchFamily="18" charset="0"/>
              </a:endParaRPr>
            </a:p>
            <a:p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a</a:t>
              </a:r>
              <a:r>
                <a:rPr lang="en-US" altLang="ja-JP" sz="2800" dirty="0">
                  <a:latin typeface="Century" panose="02040604050505020304" pitchFamily="18" charset="0"/>
                </a:rPr>
                <a:t>,  </a:t>
              </a:r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=</a:t>
              </a:r>
              <a:r>
                <a:rPr lang="en-US" altLang="ja-JP" sz="2800" dirty="0">
                  <a:latin typeface="Century" panose="02040604050505020304" pitchFamily="18" charset="0"/>
                </a:rPr>
                <a:t>,  </a:t>
              </a:r>
              <a:r>
                <a:rPr lang="en-US" altLang="ja-JP" sz="2800" dirty="0" err="1">
                  <a:solidFill>
                    <a:srgbClr val="0000FF"/>
                  </a:solidFill>
                  <a:latin typeface="Century" panose="02040604050505020304" pitchFamily="18" charset="0"/>
                </a:rPr>
                <a:t>abc</a:t>
              </a:r>
              <a:r>
                <a:rPr lang="en-US" altLang="ja-JP" sz="2800" dirty="0">
                  <a:latin typeface="Century" panose="02040604050505020304" pitchFamily="18" charset="0"/>
                </a:rPr>
                <a:t>,</a:t>
              </a:r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  +</a:t>
              </a:r>
              <a:r>
                <a:rPr lang="en-US" altLang="ja-JP" sz="2800" dirty="0">
                  <a:latin typeface="Century" panose="02040604050505020304" pitchFamily="18" charset="0"/>
                </a:rPr>
                <a:t>,</a:t>
              </a:r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  x</a:t>
              </a:r>
              <a:r>
                <a:rPr lang="en-US" altLang="ja-JP" sz="2800" dirty="0">
                  <a:latin typeface="Century" panose="02040604050505020304" pitchFamily="18" charset="0"/>
                </a:rPr>
                <a:t>,</a:t>
              </a:r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  ++</a:t>
              </a:r>
              <a:r>
                <a:rPr lang="en-US" altLang="ja-JP" sz="2800" dirty="0">
                  <a:latin typeface="Century" panose="02040604050505020304" pitchFamily="18" charset="0"/>
                </a:rPr>
                <a:t>,</a:t>
              </a:r>
              <a:r>
                <a:rPr lang="en-US" altLang="ja-JP" sz="2800" dirty="0">
                  <a:solidFill>
                    <a:srgbClr val="0000FF"/>
                  </a:solidFill>
                  <a:latin typeface="Century" panose="02040604050505020304" pitchFamily="18" charset="0"/>
                </a:rPr>
                <a:t>  ;</a:t>
              </a:r>
            </a:p>
            <a:p>
              <a:endParaRPr kumimoji="1" lang="ja-JP" altLang="en-US" sz="3200" dirty="0">
                <a:solidFill>
                  <a:srgbClr val="0000FF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7" name="矢印: 下 6">
              <a:extLst>
                <a:ext uri="{FF2B5EF4-FFF2-40B4-BE49-F238E27FC236}">
                  <a16:creationId xmlns:a16="http://schemas.microsoft.com/office/drawing/2014/main" id="{5BDE9F4F-EA63-4F6C-9758-A9B3BCB9802F}"/>
                </a:ext>
              </a:extLst>
            </p:cNvPr>
            <p:cNvSpPr/>
            <p:nvPr/>
          </p:nvSpPr>
          <p:spPr>
            <a:xfrm>
              <a:off x="5724128" y="3557178"/>
              <a:ext cx="216024" cy="2930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724AE4-8C62-420B-8948-D1EB2B77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5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606A96-67EC-4B00-85C0-7FBAFB91A0F1}"/>
              </a:ext>
            </a:extLst>
          </p:cNvPr>
          <p:cNvSpPr txBox="1"/>
          <p:nvPr/>
        </p:nvSpPr>
        <p:spPr>
          <a:xfrm>
            <a:off x="1231877" y="620688"/>
            <a:ext cx="3916187" cy="187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ja-JP" altLang="en-US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 </a:t>
            </a:r>
            <a:r>
              <a:rPr kumimoji="1" lang="ja-JP" altLang="en-US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構文木の</a:t>
            </a:r>
            <a:r>
              <a:rPr lang="ja-JP" altLang="en-US" sz="24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記述</a:t>
            </a:r>
            <a:endParaRPr kumimoji="1" lang="en-US" altLang="ja-JP" sz="2400" dirty="0">
              <a:solidFill>
                <a:srgbClr val="A50021"/>
              </a:solidFill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括弧を使わず簡単な形で演算子の優先順位を保存した記述が必要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8F85221-15C7-4AA1-BDEB-F10DEAC54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67944"/>
            <a:ext cx="2592288" cy="3193104"/>
          </a:xfrm>
          <a:prstGeom prst="rect">
            <a:avLst/>
          </a:prstGeom>
        </p:spPr>
      </p:pic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DC32BF4-8014-4F73-810D-4B86361C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88585"/>
              </p:ext>
            </p:extLst>
          </p:nvPr>
        </p:nvGraphicFramePr>
        <p:xfrm>
          <a:off x="827584" y="4072484"/>
          <a:ext cx="7632848" cy="1968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6973">
                  <a:extLst>
                    <a:ext uri="{9D8B030D-6E8A-4147-A177-3AD203B41FA5}">
                      <a16:colId xmlns:a16="http://schemas.microsoft.com/office/drawing/2014/main" val="2547746298"/>
                    </a:ext>
                  </a:extLst>
                </a:gridCol>
                <a:gridCol w="2469451">
                  <a:extLst>
                    <a:ext uri="{9D8B030D-6E8A-4147-A177-3AD203B41FA5}">
                      <a16:colId xmlns:a16="http://schemas.microsoft.com/office/drawing/2014/main" val="1685136004"/>
                    </a:ext>
                  </a:extLst>
                </a:gridCol>
                <a:gridCol w="1646301">
                  <a:extLst>
                    <a:ext uri="{9D8B030D-6E8A-4147-A177-3AD203B41FA5}">
                      <a16:colId xmlns:a16="http://schemas.microsoft.com/office/drawing/2014/main" val="3881808594"/>
                    </a:ext>
                  </a:extLst>
                </a:gridCol>
                <a:gridCol w="2170123">
                  <a:extLst>
                    <a:ext uri="{9D8B030D-6E8A-4147-A177-3AD203B41FA5}">
                      <a16:colId xmlns:a16="http://schemas.microsoft.com/office/drawing/2014/main" val="2977917314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記法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考え方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構文木の復元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例：</a:t>
                      </a:r>
                      <a:r>
                        <a:rPr kumimoji="1" lang="en-US" altLang="ja-JP" sz="1600" b="0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w=(</a:t>
                      </a:r>
                      <a:r>
                        <a:rPr kumimoji="1" lang="en-US" altLang="ja-JP" sz="1600" b="0" dirty="0" err="1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a+b</a:t>
                      </a:r>
                      <a:r>
                        <a:rPr kumimoji="1" lang="en-US" altLang="ja-JP" sz="1600" b="0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/c)*(d-e)</a:t>
                      </a:r>
                      <a:endParaRPr kumimoji="1" lang="ja-JP" altLang="en-US" sz="1600" b="0" dirty="0">
                        <a:latin typeface="Century" panose="02040604050505020304" pitchFamily="18" charset="0"/>
                        <a:ea typeface="ＭＳ ゴシック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879458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中置記法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オペランド・演算子・オペランド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不可能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w=</a:t>
                      </a:r>
                      <a:r>
                        <a:rPr kumimoji="1" lang="en-US" altLang="ja-JP" dirty="0" err="1">
                          <a:latin typeface="Century" panose="02040604050505020304" pitchFamily="18" charset="0"/>
                        </a:rPr>
                        <a:t>a+b</a:t>
                      </a:r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/c*d-e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51998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前置記法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演算子・オペランド・オペランド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可能</a:t>
                      </a:r>
                      <a:r>
                        <a:rPr kumimoji="1" lang="en-US" altLang="ja-JP" baseline="30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*)</a:t>
                      </a:r>
                      <a:endParaRPr kumimoji="1" lang="ja-JP" altLang="en-US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=w*+a/</a:t>
                      </a:r>
                      <a:r>
                        <a:rPr kumimoji="1" lang="en-US" altLang="ja-JP" dirty="0" err="1">
                          <a:latin typeface="Century" panose="02040604050505020304" pitchFamily="18" charset="0"/>
                        </a:rPr>
                        <a:t>bc</a:t>
                      </a:r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-de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65784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後置記法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オペランド・オペランド・演算子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可能</a:t>
                      </a:r>
                      <a:r>
                        <a:rPr kumimoji="1" lang="en-US" altLang="ja-JP" baseline="30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*)</a:t>
                      </a:r>
                      <a:endParaRPr kumimoji="1" lang="ja-JP" altLang="en-US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Century" panose="02040604050505020304" pitchFamily="18" charset="0"/>
                        </a:rPr>
                        <a:t>wabc</a:t>
                      </a:r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/+de-*=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7826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FD95B-C936-4533-BD0E-05B2303CB4C0}"/>
              </a:ext>
            </a:extLst>
          </p:cNvPr>
          <p:cNvSpPr txBox="1"/>
          <p:nvPr/>
        </p:nvSpPr>
        <p:spPr>
          <a:xfrm>
            <a:off x="2267744" y="6073551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aseline="30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*)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二項演算子と単項演算子（＋，ー）は異なる記号を使用することが必要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362D586-1DD8-4A39-B026-74DB11D0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2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791BCE-22DF-44D4-8302-2EEF9932F2A0}"/>
              </a:ext>
            </a:extLst>
          </p:cNvPr>
          <p:cNvSpPr txBox="1"/>
          <p:nvPr/>
        </p:nvSpPr>
        <p:spPr>
          <a:xfrm>
            <a:off x="1403648" y="1556792"/>
            <a:ext cx="6480720" cy="281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■</a:t>
            </a:r>
            <a:r>
              <a:rPr kumimoji="1" lang="ja-JP" altLang="en-US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プログラミング言語の規格</a:t>
            </a:r>
            <a:endParaRPr kumimoji="1" lang="en-US" altLang="ja-JP" sz="2400" dirty="0">
              <a:solidFill>
                <a:srgbClr val="A5002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・構文規則：文字の並び方を規定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・意味規則：文字の並びがもつ意味を規定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269875" indent="-269875">
              <a:lnSpc>
                <a:spcPct val="125000"/>
              </a:lnSpc>
            </a:pPr>
            <a:r>
              <a:rPr lang="ja-JP" altLang="en-US" sz="2400" dirty="0">
                <a:latin typeface="Century" panose="02040604050505020304" pitchFamily="18" charset="0"/>
                <a:ea typeface="ＭＳ ゴシック" panose="020B0609070205080204" pitchFamily="49" charset="-128"/>
              </a:rPr>
              <a:t>＊規格はプログラムの実行結果を規定するが，実行方法（処理系や</a:t>
            </a:r>
            <a:r>
              <a:rPr lang="en-US" altLang="ja-JP" sz="2400" dirty="0">
                <a:latin typeface="Century" panose="02040604050505020304" pitchFamily="18" charset="0"/>
                <a:ea typeface="ＭＳ ゴシック" panose="020B0609070205080204" pitchFamily="49" charset="-128"/>
              </a:rPr>
              <a:t>OS</a:t>
            </a:r>
            <a:r>
              <a:rPr lang="ja-JP" altLang="en-US" sz="2400" dirty="0">
                <a:latin typeface="Century" panose="02040604050505020304" pitchFamily="18" charset="0"/>
                <a:ea typeface="ＭＳ ゴシック" panose="020B0609070205080204" pitchFamily="49" charset="-128"/>
              </a:rPr>
              <a:t>）までは規定しない．</a:t>
            </a:r>
            <a:endParaRPr kumimoji="1" lang="ja-JP" altLang="en-US" sz="24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8B3A7E-57E1-4652-9C76-D79CAE0B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16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DC0A38-3AB5-4D16-A878-AD1ED355D836}"/>
              </a:ext>
            </a:extLst>
          </p:cNvPr>
          <p:cNvSpPr txBox="1"/>
          <p:nvPr/>
        </p:nvSpPr>
        <p:spPr>
          <a:xfrm>
            <a:off x="971600" y="1052736"/>
            <a:ext cx="7200800" cy="373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■</a:t>
            </a:r>
            <a:r>
              <a:rPr kumimoji="1" lang="ja-JP" altLang="en-US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プログラミング言語の違いによる書き方の違い</a:t>
            </a:r>
            <a:endParaRPr kumimoji="1" lang="en-US" altLang="ja-JP" sz="2400" dirty="0">
              <a:solidFill>
                <a:srgbClr val="A5002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77913">
              <a:lnSpc>
                <a:spcPct val="125000"/>
              </a:lnSpc>
            </a:pP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・代入　　　　　　 ・比較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77913">
              <a:lnSpc>
                <a:spcPct val="125000"/>
              </a:lnSpc>
            </a:pP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 = b                  a = b</a:t>
            </a:r>
          </a:p>
          <a:p>
            <a:pPr marL="1077913">
              <a:lnSpc>
                <a:spcPct val="125000"/>
              </a:lnSpc>
            </a:pP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 := b                 a eq b</a:t>
            </a:r>
          </a:p>
          <a:p>
            <a:pPr marL="1077913">
              <a:lnSpc>
                <a:spcPct val="125000"/>
              </a:lnSpc>
            </a:pP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← 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                a .eq. b</a:t>
            </a:r>
          </a:p>
          <a:p>
            <a:pPr marL="1077913">
              <a:lnSpc>
                <a:spcPct val="125000"/>
              </a:lnSpc>
            </a:pP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 a to b             a == b</a:t>
            </a:r>
          </a:p>
          <a:p>
            <a:pPr marL="1077913">
              <a:lnSpc>
                <a:spcPct val="125000"/>
              </a:lnSpc>
            </a:pP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put b to a            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is b</a:t>
            </a:r>
          </a:p>
          <a:p>
            <a:pPr marL="1077913">
              <a:lnSpc>
                <a:spcPct val="125000"/>
              </a:lnSpc>
            </a:pP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setq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 b)             (eq a b) 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5336614-1E29-4230-BB28-DD7A7A9F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7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F7D7601-1A70-48BD-B5A6-33CA3E6802BA}"/>
              </a:ext>
            </a:extLst>
          </p:cNvPr>
          <p:cNvGrpSpPr/>
          <p:nvPr/>
        </p:nvGrpSpPr>
        <p:grpSpPr>
          <a:xfrm>
            <a:off x="1115616" y="211401"/>
            <a:ext cx="6480720" cy="6385951"/>
            <a:chOff x="1115616" y="211401"/>
            <a:chExt cx="6480720" cy="638595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10EA50C-5B24-4BFB-8B13-00F78B805A9E}"/>
                </a:ext>
              </a:extLst>
            </p:cNvPr>
            <p:cNvSpPr txBox="1"/>
            <p:nvPr/>
          </p:nvSpPr>
          <p:spPr>
            <a:xfrm>
              <a:off x="1115616" y="211401"/>
              <a:ext cx="6480720" cy="490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ja-JP" altLang="en-US" sz="2400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■ 処理系の違いによって結果が異なる例</a:t>
              </a:r>
              <a:endParaRPr lang="en-US" altLang="ja-JP" sz="2400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0DF8D06-535F-425D-B36C-0C074FE2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175" y="836712"/>
              <a:ext cx="6065040" cy="5760640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6900988-2397-48B3-BDC7-1D7F829225E7}"/>
                </a:ext>
              </a:extLst>
            </p:cNvPr>
            <p:cNvSpPr txBox="1"/>
            <p:nvPr/>
          </p:nvSpPr>
          <p:spPr>
            <a:xfrm>
              <a:off x="3298081" y="5367795"/>
              <a:ext cx="409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+mn-ea"/>
                </a:rPr>
                <a:t>4  5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957AA5C-B346-44BC-9863-B3C428DDC3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20" y="5642198"/>
              <a:ext cx="2991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B342539-F50A-466D-A297-B54500EFDBA8}"/>
                </a:ext>
              </a:extLst>
            </p:cNvPr>
            <p:cNvCxnSpPr/>
            <p:nvPr/>
          </p:nvCxnSpPr>
          <p:spPr>
            <a:xfrm>
              <a:off x="3353420" y="5614203"/>
              <a:ext cx="2991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5E9FDD4-42BC-410C-8CC3-0C336F8B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13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DA312-6BAD-419E-B25E-2DCC2EDDC5FA}"/>
              </a:ext>
            </a:extLst>
          </p:cNvPr>
          <p:cNvSpPr txBox="1"/>
          <p:nvPr/>
        </p:nvSpPr>
        <p:spPr>
          <a:xfrm>
            <a:off x="2195736" y="1340768"/>
            <a:ext cx="5472608" cy="395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第</a:t>
            </a: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章 文法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50000"/>
              </a:lnSpc>
            </a:pPr>
            <a:endParaRPr lang="en-US" altLang="ja-JP" sz="20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4.1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規格の必要性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4.2</a:t>
            </a:r>
            <a:r>
              <a:rPr lang="ja-JP" altLang="en-US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 文法と言語</a:t>
            </a:r>
            <a:endParaRPr lang="en-US" altLang="ja-JP" sz="2800" dirty="0">
              <a:solidFill>
                <a:srgbClr val="A50021"/>
              </a:solidFill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4.3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導出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4.4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</a:t>
            </a:r>
            <a:endParaRPr kumimoji="1"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4.5 BNF</a:t>
            </a: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.6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構文木と演算子の記法</a:t>
            </a:r>
            <a:endParaRPr kumimoji="1" lang="ja-JP" altLang="en-US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70E535-E6DD-4066-A142-94799AC1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4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8B8641C-282F-4A6F-A6DB-64AA8625901E}"/>
              </a:ext>
            </a:extLst>
          </p:cNvPr>
          <p:cNvGrpSpPr/>
          <p:nvPr/>
        </p:nvGrpSpPr>
        <p:grpSpPr>
          <a:xfrm>
            <a:off x="1187576" y="294184"/>
            <a:ext cx="6997642" cy="6394073"/>
            <a:chOff x="1187576" y="294184"/>
            <a:chExt cx="6997642" cy="6394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4">
                  <a:extLst>
                    <a:ext uri="{FF2B5EF4-FFF2-40B4-BE49-F238E27FC236}">
                      <a16:creationId xmlns:a16="http://schemas.microsoft.com/office/drawing/2014/main" id="{69042097-153E-437E-8B8F-1DEA42240996}"/>
                    </a:ext>
                  </a:extLst>
                </p:cNvPr>
                <p:cNvSpPr txBox="1"/>
                <p:nvPr/>
              </p:nvSpPr>
              <p:spPr>
                <a:xfrm>
                  <a:off x="1331639" y="294184"/>
                  <a:ext cx="6709515" cy="1541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61950" indent="-361950">
                    <a:lnSpc>
                      <a:spcPct val="114000"/>
                    </a:lnSpc>
                  </a:pPr>
                  <a:r>
                    <a:rPr kumimoji="1" lang="ja-JP" altLang="en-US" sz="2400" dirty="0">
                      <a:solidFill>
                        <a:srgbClr val="A5002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文法</a:t>
                  </a:r>
                  <a:r>
                    <a:rPr kumimoji="1" lang="ja-JP" altLang="en-US" sz="2400" dirty="0"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：</a:t>
                  </a:r>
                  <a:r>
                    <a:rPr kumimoji="1" lang="ja-JP" altLang="en-US" sz="24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　</a:t>
                  </a:r>
                  <a:r>
                    <a:rPr kumimoji="1" lang="en-US" altLang="ja-JP" sz="24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G</a:t>
                  </a:r>
                  <a14:m>
                    <m:oMath xmlns:m="http://schemas.openxmlformats.org/officeDocument/2006/math"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l-GR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kumimoji="1" lang="en-US" altLang="ja-JP" sz="24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altLang="ja-JP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1076325" indent="-542925">
                    <a:lnSpc>
                      <a:spcPct val="114000"/>
                    </a:lnSpc>
                  </a:pPr>
                  <a:r>
                    <a:rPr lang="ja-JP" altLang="en-US" b="0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rPr>
                    <a:t>　</a:t>
                  </a:r>
                  <a14:m>
                    <m:oMath xmlns:m="http://schemas.openxmlformats.org/officeDocument/2006/math">
                      <m:r>
                        <a:rPr kumimoji="1" lang="ja-JP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kumimoji="1" lang="ja-JP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rPr>
                    <a:t>終端記号の集合，　</a:t>
                  </a:r>
                  <a14:m>
                    <m:oMath xmlns:m="http://schemas.openxmlformats.org/officeDocument/2006/math">
                      <m:r>
                        <a:rPr lang="ja-JP" altLang="en-US" i="1" dirty="0">
                          <a:latin typeface="Cambria Math" panose="02040503050406030204" pitchFamily="18" charset="0"/>
                          <a:ea typeface="ＭＳ ゴシック" panose="020B0609070205080204" pitchFamily="49" charset="-128"/>
                          <a:cs typeface="Times New Roman" panose="02020603050405020304" pitchFamily="18" charset="0"/>
                        </a:rPr>
                        <m:t>　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ＭＳ ゴシック" panose="020B0609070205080204" pitchFamily="49" charset="-128"/>
                          <a:cs typeface="Times New Roman" panose="02020603050405020304" pitchFamily="18" charset="0"/>
                        </a:rPr>
                        <m:t>𝑁</m:t>
                      </m:r>
                    </m:oMath>
                  </a14:m>
                  <a:r>
                    <a:rPr lang="ja-JP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rPr>
                    <a:t>：非終端記号の集合</a:t>
                  </a:r>
                  <a:endParaRPr kumimoji="1" lang="en-US" altLang="ja-JP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endParaRPr>
                </a:p>
                <a:p>
                  <a:pPr marL="1255713" indent="-722313">
                    <a:lnSpc>
                      <a:spcPct val="114000"/>
                    </a:lnSpc>
                  </a:pPr>
                  <a14:m>
                    <m:oMath xmlns:m="http://schemas.openxmlformats.org/officeDocument/2006/math">
                      <m:r>
                        <a:rPr kumimoji="1" lang="ja-JP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  <m:r>
                        <a:rPr kumimoji="1" lang="ja-JP" alt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　　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kumimoji="1" lang="ja-JP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rPr>
                    <a:t>生成規則の集合，　　</a:t>
                  </a:r>
                  <a:r>
                    <a:rPr kumimoji="1" lang="en-US" altLang="ja-JP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kumimoji="1" lang="ja-JP" altLang="en-US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：</a:t>
                  </a:r>
                  <a:r>
                    <a:rPr kumimoji="1" lang="ja-JP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rPr>
                    <a:t>開始記号</a:t>
                  </a:r>
                  <a:r>
                    <a:rPr lang="en-US" altLang="ja-JP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                         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a14:m>
                  <a:endParaRPr lang="en-US" altLang="ja-JP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テキスト ボックス 4">
                  <a:extLst>
                    <a:ext uri="{FF2B5EF4-FFF2-40B4-BE49-F238E27FC236}">
                      <a16:creationId xmlns:a16="http://schemas.microsoft.com/office/drawing/2014/main" id="{69042097-153E-437E-8B8F-1DEA42240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39" y="294184"/>
                  <a:ext cx="6709515" cy="1541191"/>
                </a:xfrm>
                <a:prstGeom prst="rect">
                  <a:avLst/>
                </a:prstGeom>
                <a:blipFill>
                  <a:blip r:embed="rId2"/>
                  <a:stretch>
                    <a:fillRect l="-1362" t="-3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B6DEDC2-882F-4E49-877C-4473C6F5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576" y="2295769"/>
              <a:ext cx="6997642" cy="4392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322E4E17-9116-4D26-9FDA-7F6F80D01477}"/>
                </a:ext>
              </a:extLst>
            </p:cNvPr>
            <p:cNvSpPr txBox="1"/>
            <p:nvPr/>
          </p:nvSpPr>
          <p:spPr>
            <a:xfrm>
              <a:off x="1299064" y="195490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0000FF"/>
                  </a:solidFill>
                </a:rPr>
                <a:t>■ 生成規則の例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391528-F80D-432F-9534-2EF811E49A84}"/>
                </a:ext>
              </a:extLst>
            </p:cNvPr>
            <p:cNvSpPr/>
            <p:nvPr/>
          </p:nvSpPr>
          <p:spPr>
            <a:xfrm>
              <a:off x="1475656" y="2636912"/>
              <a:ext cx="3816424" cy="1584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62787FA-CCF1-42F1-8775-987BFE8131D1}"/>
                </a:ext>
              </a:extLst>
            </p:cNvPr>
            <p:cNvSpPr/>
            <p:nvPr/>
          </p:nvSpPr>
          <p:spPr>
            <a:xfrm>
              <a:off x="1475656" y="4844669"/>
              <a:ext cx="3816424" cy="127697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08972AE-7CD5-4BA4-8A60-4BD412F0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8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DA312-6BAD-419E-B25E-2DCC2EDDC5FA}"/>
              </a:ext>
            </a:extLst>
          </p:cNvPr>
          <p:cNvSpPr txBox="1"/>
          <p:nvPr/>
        </p:nvSpPr>
        <p:spPr>
          <a:xfrm>
            <a:off x="2195736" y="1340768"/>
            <a:ext cx="5472608" cy="395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第</a:t>
            </a: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章 文法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50000"/>
              </a:lnSpc>
            </a:pPr>
            <a:endParaRPr lang="en-US" altLang="ja-JP" sz="20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4.1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規格の必要性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4.2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 文法と言語</a:t>
            </a:r>
            <a:endParaRPr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4.3 </a:t>
            </a:r>
            <a:r>
              <a:rPr lang="ja-JP" altLang="en-US" sz="2800" dirty="0">
                <a:solidFill>
                  <a:srgbClr val="A50021"/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導出</a:t>
            </a:r>
            <a:endParaRPr lang="en-US" altLang="ja-JP" sz="2800" dirty="0">
              <a:solidFill>
                <a:srgbClr val="A50021"/>
              </a:solidFill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4.4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</a:t>
            </a:r>
            <a:endParaRPr kumimoji="1" lang="en-US" altLang="ja-JP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4.5 BNF</a:t>
            </a:r>
          </a:p>
          <a:p>
            <a:pPr>
              <a:lnSpc>
                <a:spcPct val="125000"/>
              </a:lnSpc>
            </a:pPr>
            <a:r>
              <a:rPr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4</a:t>
            </a:r>
            <a:r>
              <a:rPr kumimoji="1" lang="en-US" altLang="ja-JP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.6 </a:t>
            </a:r>
            <a:r>
              <a:rPr lang="ja-JP" altLang="en-US" sz="2800" dirty="0">
                <a:latin typeface="Century" panose="02040604050505020304" pitchFamily="18" charset="0"/>
                <a:ea typeface="ＭＳ ゴシック" panose="020B0609070205080204" pitchFamily="49" charset="-128"/>
              </a:rPr>
              <a:t>構文木と演算子の記法</a:t>
            </a:r>
            <a:endParaRPr kumimoji="1" lang="ja-JP" altLang="en-US" sz="2800" dirty="0">
              <a:latin typeface="Century" panose="02040604050505020304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C47CF41-9133-4408-8716-1A5EDE4F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0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06F0B63-F880-447C-BE1D-7089CC35493B}"/>
              </a:ext>
            </a:extLst>
          </p:cNvPr>
          <p:cNvGrpSpPr/>
          <p:nvPr/>
        </p:nvGrpSpPr>
        <p:grpSpPr>
          <a:xfrm>
            <a:off x="899592" y="908720"/>
            <a:ext cx="7200800" cy="4697088"/>
            <a:chOff x="179512" y="425779"/>
            <a:chExt cx="7200800" cy="469708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3370DEA-C041-4519-B293-4696D55E029D}"/>
                </a:ext>
              </a:extLst>
            </p:cNvPr>
            <p:cNvSpPr txBox="1"/>
            <p:nvPr/>
          </p:nvSpPr>
          <p:spPr>
            <a:xfrm>
              <a:off x="972681" y="425779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■ 導出の例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3140040-2613-4616-9F01-6DB6576FFE0D}"/>
                </a:ext>
              </a:extLst>
            </p:cNvPr>
            <p:cNvSpPr txBox="1"/>
            <p:nvPr/>
          </p:nvSpPr>
          <p:spPr>
            <a:xfrm>
              <a:off x="972681" y="1015053"/>
              <a:ext cx="124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生成規則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F8EC5AC-0BB7-4935-B460-62911A1DE4D4}"/>
                </a:ext>
              </a:extLst>
            </p:cNvPr>
            <p:cNvSpPr txBox="1"/>
            <p:nvPr/>
          </p:nvSpPr>
          <p:spPr>
            <a:xfrm>
              <a:off x="1019217" y="2564904"/>
              <a:ext cx="124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導出例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493576E-588E-4AA3-95F7-4744920DBD28}"/>
                </a:ext>
              </a:extLst>
            </p:cNvPr>
            <p:cNvSpPr txBox="1"/>
            <p:nvPr/>
          </p:nvSpPr>
          <p:spPr>
            <a:xfrm>
              <a:off x="1056125" y="4221088"/>
              <a:ext cx="272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導出できる記号列の</a:t>
              </a:r>
              <a:r>
                <a:rPr lang="ja-JP" altLang="en-US" dirty="0">
                  <a:solidFill>
                    <a:srgbClr val="A5002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集合</a:t>
              </a:r>
              <a:endParaRPr kumimoji="1" lang="ja-JP" altLang="en-US" dirty="0">
                <a:solidFill>
                  <a:srgbClr val="A5002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764C98B-AF7F-4F41-9653-20728E5FFC71}"/>
                </a:ext>
              </a:extLst>
            </p:cNvPr>
            <p:cNvSpPr/>
            <p:nvPr/>
          </p:nvSpPr>
          <p:spPr>
            <a:xfrm>
              <a:off x="1547664" y="1519812"/>
              <a:ext cx="3024336" cy="6850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F154796-7076-4AA2-983D-0C23C35FFC96}"/>
                    </a:ext>
                  </a:extLst>
                </p:cNvPr>
                <p:cNvSpPr txBox="1"/>
                <p:nvPr/>
              </p:nvSpPr>
              <p:spPr>
                <a:xfrm>
                  <a:off x="1547664" y="1676925"/>
                  <a:ext cx="29523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𝑥𝐴𝑦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F154796-7076-4AA2-983D-0C23C35FF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1676925"/>
                  <a:ext cx="295232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99F27D5-7EA7-4546-8EA3-6874DEC93C10}"/>
                </a:ext>
              </a:extLst>
            </p:cNvPr>
            <p:cNvGrpSpPr/>
            <p:nvPr/>
          </p:nvGrpSpPr>
          <p:grpSpPr>
            <a:xfrm>
              <a:off x="827584" y="3068960"/>
              <a:ext cx="5472608" cy="785092"/>
              <a:chOff x="1331640" y="3284984"/>
              <a:chExt cx="5472608" cy="7850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FAB99077-78A1-4012-A5CF-E2AC92328BD1}"/>
                      </a:ext>
                    </a:extLst>
                  </p:cNvPr>
                  <p:cNvSpPr txBox="1"/>
                  <p:nvPr/>
                </p:nvSpPr>
                <p:spPr>
                  <a:xfrm>
                    <a:off x="1331640" y="3284984"/>
                    <a:ext cx="5472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𝑥𝐴𝑦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𝑥𝑥𝐴𝑦𝑦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𝑥𝑥𝑧𝑦𝑦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FAB99077-78A1-4012-A5CF-E2AC92328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640" y="3284984"/>
                    <a:ext cx="547260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0FF38F43-D901-4942-9B46-B74FE454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005424" y="3700744"/>
                    <a:ext cx="4608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𝑥𝐴𝑦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𝑥𝑥𝑥𝐴𝑦𝑦𝑦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𝑥𝑥𝑥𝑧𝑦𝑦𝑦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0FF38F43-D901-4942-9B46-B74FE4547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424" y="3700744"/>
                    <a:ext cx="46085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2D8E8E0-1448-4EFD-9BF3-AFE41BADC5E5}"/>
                    </a:ext>
                  </a:extLst>
                </p:cNvPr>
                <p:cNvSpPr txBox="1"/>
                <p:nvPr/>
              </p:nvSpPr>
              <p:spPr>
                <a:xfrm>
                  <a:off x="179512" y="4753535"/>
                  <a:ext cx="7200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𝑥𝑧𝑦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𝑥𝑥𝑧𝑦𝑦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𝑥𝑥𝑥𝑧𝑦𝑦𝑦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𝑥𝑥𝑥𝑥𝑧𝑦𝑦𝑦𝑦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⋯ }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2D8E8E0-1448-4EFD-9BF3-AFE41BADC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4753535"/>
                  <a:ext cx="72008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60A974-3971-4994-A9FA-7CBD142E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2B0-D1F5-47FC-995F-367967ECAFA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63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画面に合わせる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ＭＳ Ｐゴシック</vt:lpstr>
      <vt:lpstr>ＭＳ ゴシック</vt:lpstr>
      <vt:lpstr>Arial</vt:lpstr>
      <vt:lpstr>Calibri</vt:lpstr>
      <vt:lpstr>Cambria Math</vt:lpstr>
      <vt:lpstr>Century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mizuno</dc:creator>
  <cp:lastModifiedBy>Onogi Katsuaki</cp:lastModifiedBy>
  <cp:revision>1971</cp:revision>
  <cp:lastPrinted>2021-05-29T00:09:35Z</cp:lastPrinted>
  <dcterms:created xsi:type="dcterms:W3CDTF">2015-03-21T14:29:07Z</dcterms:created>
  <dcterms:modified xsi:type="dcterms:W3CDTF">2021-05-29T00:10:01Z</dcterms:modified>
</cp:coreProperties>
</file>