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3"/>
  </p:notesMasterIdLst>
  <p:sldIdLst>
    <p:sldId id="256" r:id="rId2"/>
    <p:sldId id="257" r:id="rId3"/>
    <p:sldId id="266" r:id="rId4"/>
    <p:sldId id="262" r:id="rId5"/>
    <p:sldId id="258" r:id="rId6"/>
    <p:sldId id="259" r:id="rId7"/>
    <p:sldId id="260" r:id="rId8"/>
    <p:sldId id="268" r:id="rId9"/>
    <p:sldId id="269" r:id="rId10"/>
    <p:sldId id="265" r:id="rId11"/>
    <p:sldId id="267" r:id="rId12"/>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77465"/>
  </p:normalViewPr>
  <p:slideViewPr>
    <p:cSldViewPr snapToGrid="0" snapToObjects="1">
      <p:cViewPr varScale="1">
        <p:scale>
          <a:sx n="94" d="100"/>
          <a:sy n="94" d="100"/>
        </p:scale>
        <p:origin x="1272"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CF61636-B76F-3A4E-A8DB-D9882F0E4380}" type="datetimeFigureOut">
              <a:rPr kumimoji="1" lang="ja-JP" altLang="en-US" smtClean="0"/>
              <a:t>2021/7/19</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84891B1-E90E-C04C-BABE-12FD6E0083C0}" type="slidenum">
              <a:rPr kumimoji="1" lang="ja-JP" altLang="en-US" smtClean="0"/>
              <a:t>‹#›</a:t>
            </a:fld>
            <a:endParaRPr kumimoji="1" lang="ja-JP" altLang="en-US"/>
          </a:p>
        </p:txBody>
      </p:sp>
    </p:spTree>
    <p:extLst>
      <p:ext uri="{BB962C8B-B14F-4D97-AF65-F5344CB8AC3E}">
        <p14:creationId xmlns:p14="http://schemas.microsoft.com/office/powerpoint/2010/main" val="282712882"/>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gen 		: </a:t>
            </a:r>
            <a:r>
              <a:rPr kumimoji="1" lang="ja-JP" altLang="en-US"/>
              <a:t>世代数</a:t>
            </a:r>
            <a:endParaRPr kumimoji="1" lang="en-US" altLang="ja-JP" dirty="0"/>
          </a:p>
          <a:p>
            <a:r>
              <a:rPr kumimoji="1" lang="en-US" altLang="ja-JP" dirty="0"/>
              <a:t>np		: </a:t>
            </a:r>
            <a:r>
              <a:rPr kumimoji="1" lang="ja-JP" altLang="en-US"/>
              <a:t>一世代あたりの個体数</a:t>
            </a:r>
            <a:endParaRPr kumimoji="1" lang="en-US" altLang="ja-JP" dirty="0"/>
          </a:p>
          <a:p>
            <a:r>
              <a:rPr kumimoji="1" lang="en-US" altLang="ja-JP" dirty="0"/>
              <a:t>parents selection index	: </a:t>
            </a:r>
            <a:r>
              <a:rPr kumimoji="1" lang="ja-JP" altLang="en-US"/>
              <a:t>選択方法　</a:t>
            </a:r>
            <a:r>
              <a:rPr kumimoji="1" lang="en-US" altLang="ja-JP" dirty="0"/>
              <a:t>0 </a:t>
            </a:r>
            <a:r>
              <a:rPr kumimoji="1" lang="ja-JP" altLang="en-US"/>
              <a:t>ルーレット方式　</a:t>
            </a:r>
            <a:r>
              <a:rPr kumimoji="1" lang="en-US" altLang="ja-JP" dirty="0"/>
              <a:t>1 </a:t>
            </a:r>
            <a:r>
              <a:rPr kumimoji="1" lang="ja-JP" altLang="en-US"/>
              <a:t>ランキング</a:t>
            </a:r>
            <a:endParaRPr kumimoji="1" lang="en-US" altLang="ja-JP" dirty="0"/>
          </a:p>
          <a:p>
            <a:r>
              <a:rPr kumimoji="1" lang="en-US" altLang="ja-JP" dirty="0"/>
              <a:t>crossover index	: </a:t>
            </a:r>
            <a:r>
              <a:rPr kumimoji="1" lang="ja-JP" altLang="en-US"/>
              <a:t>交叉方法　</a:t>
            </a:r>
            <a:r>
              <a:rPr kumimoji="1" lang="en-US" altLang="ja-JP" dirty="0"/>
              <a:t>0 </a:t>
            </a:r>
            <a:r>
              <a:rPr kumimoji="1" lang="ja-JP" altLang="en-US"/>
              <a:t>一様交叉　</a:t>
            </a:r>
            <a:r>
              <a:rPr kumimoji="1" lang="en-US" altLang="ja-JP" dirty="0"/>
              <a:t>1 </a:t>
            </a:r>
            <a:r>
              <a:rPr kumimoji="1" lang="ja-JP" altLang="en-US"/>
              <a:t>一点交叉　</a:t>
            </a:r>
            <a:r>
              <a:rPr kumimoji="1" lang="en-US" altLang="ja-JP" dirty="0"/>
              <a:t>2</a:t>
            </a:r>
            <a:r>
              <a:rPr kumimoji="1" lang="ja-JP" altLang="en-US"/>
              <a:t>　二点交叉</a:t>
            </a:r>
            <a:endParaRPr kumimoji="1" lang="en-US" altLang="ja-JP" dirty="0"/>
          </a:p>
          <a:p>
            <a:r>
              <a:rPr kumimoji="1" lang="en-US" altLang="ja-JP" dirty="0"/>
              <a:t>mutation rate	: </a:t>
            </a:r>
            <a:r>
              <a:rPr kumimoji="1" lang="ja-JP" altLang="en-US"/>
              <a:t>突然変異率</a:t>
            </a:r>
            <a:endParaRPr kumimoji="1" lang="en-US" altLang="ja-JP" dirty="0"/>
          </a:p>
          <a:p>
            <a:endParaRPr kumimoji="1" lang="en-US" altLang="ja-JP" dirty="0"/>
          </a:p>
        </p:txBody>
      </p:sp>
      <p:sp>
        <p:nvSpPr>
          <p:cNvPr id="4" name="スライド番号プレースホルダー 3"/>
          <p:cNvSpPr>
            <a:spLocks noGrp="1"/>
          </p:cNvSpPr>
          <p:nvPr>
            <p:ph type="sldNum" sz="quarter" idx="5"/>
          </p:nvPr>
        </p:nvSpPr>
        <p:spPr/>
        <p:txBody>
          <a:bodyPr/>
          <a:lstStyle/>
          <a:p>
            <a:fld id="{77C7BDC6-7BF2-4E4A-BA06-EBC2A95B4661}" type="slidenum">
              <a:rPr kumimoji="1" lang="ja-JP" altLang="en-US" smtClean="0"/>
              <a:t>4</a:t>
            </a:fld>
            <a:endParaRPr kumimoji="1" lang="ja-JP" altLang="en-US"/>
          </a:p>
        </p:txBody>
      </p:sp>
    </p:spTree>
    <p:extLst>
      <p:ext uri="{BB962C8B-B14F-4D97-AF65-F5344CB8AC3E}">
        <p14:creationId xmlns:p14="http://schemas.microsoft.com/office/powerpoint/2010/main" val="31695650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gen 		: </a:t>
            </a:r>
            <a:r>
              <a:rPr kumimoji="1" lang="ja-JP" altLang="en-US"/>
              <a:t>世代数</a:t>
            </a:r>
            <a:endParaRPr kumimoji="1" lang="en-US" altLang="ja-JP" dirty="0"/>
          </a:p>
          <a:p>
            <a:r>
              <a:rPr kumimoji="1" lang="en-US" altLang="ja-JP" dirty="0"/>
              <a:t>np		: </a:t>
            </a:r>
            <a:r>
              <a:rPr kumimoji="1" lang="ja-JP" altLang="en-US"/>
              <a:t>一世代あたりの個体数</a:t>
            </a:r>
            <a:endParaRPr kumimoji="1" lang="en-US" altLang="ja-JP" dirty="0"/>
          </a:p>
          <a:p>
            <a:r>
              <a:rPr kumimoji="1" lang="en-US" altLang="ja-JP" dirty="0"/>
              <a:t>parents selection index	: </a:t>
            </a:r>
            <a:r>
              <a:rPr kumimoji="1" lang="ja-JP" altLang="en-US"/>
              <a:t>選択方法　</a:t>
            </a:r>
            <a:r>
              <a:rPr kumimoji="1" lang="en-US" altLang="ja-JP" dirty="0"/>
              <a:t>0 </a:t>
            </a:r>
            <a:r>
              <a:rPr kumimoji="1" lang="ja-JP" altLang="en-US"/>
              <a:t>ルーレット方式　</a:t>
            </a:r>
            <a:r>
              <a:rPr kumimoji="1" lang="en-US" altLang="ja-JP" dirty="0"/>
              <a:t>1 </a:t>
            </a:r>
            <a:r>
              <a:rPr kumimoji="1" lang="ja-JP" altLang="en-US"/>
              <a:t>ランキング</a:t>
            </a:r>
            <a:endParaRPr kumimoji="1" lang="en-US" altLang="ja-JP" dirty="0"/>
          </a:p>
          <a:p>
            <a:r>
              <a:rPr kumimoji="1" lang="en-US" altLang="ja-JP" dirty="0"/>
              <a:t>crossover index	: </a:t>
            </a:r>
            <a:r>
              <a:rPr kumimoji="1" lang="ja-JP" altLang="en-US"/>
              <a:t>交叉方法　</a:t>
            </a:r>
            <a:r>
              <a:rPr kumimoji="1" lang="en-US" altLang="ja-JP" dirty="0"/>
              <a:t>0 </a:t>
            </a:r>
            <a:r>
              <a:rPr kumimoji="1" lang="ja-JP" altLang="en-US"/>
              <a:t>一様交叉　</a:t>
            </a:r>
            <a:r>
              <a:rPr kumimoji="1" lang="en-US" altLang="ja-JP" dirty="0"/>
              <a:t>1 </a:t>
            </a:r>
            <a:r>
              <a:rPr kumimoji="1" lang="ja-JP" altLang="en-US"/>
              <a:t>一点交叉　</a:t>
            </a:r>
            <a:r>
              <a:rPr kumimoji="1" lang="en-US" altLang="ja-JP" dirty="0"/>
              <a:t>2</a:t>
            </a:r>
            <a:r>
              <a:rPr kumimoji="1" lang="ja-JP" altLang="en-US"/>
              <a:t>　二点交叉</a:t>
            </a:r>
            <a:endParaRPr kumimoji="1" lang="en-US" altLang="ja-JP" dirty="0"/>
          </a:p>
          <a:p>
            <a:r>
              <a:rPr kumimoji="1" lang="en-US" altLang="ja-JP" dirty="0"/>
              <a:t>mutation rate	: </a:t>
            </a:r>
            <a:r>
              <a:rPr kumimoji="1" lang="ja-JP" altLang="en-US"/>
              <a:t>突然変異率</a:t>
            </a:r>
            <a:endParaRPr kumimoji="1" lang="en-US" altLang="ja-JP" dirty="0"/>
          </a:p>
          <a:p>
            <a:endParaRPr kumimoji="1" lang="ja-JP" altLang="en-US"/>
          </a:p>
        </p:txBody>
      </p:sp>
      <p:sp>
        <p:nvSpPr>
          <p:cNvPr id="4" name="スライド番号プレースホルダー 3"/>
          <p:cNvSpPr>
            <a:spLocks noGrp="1"/>
          </p:cNvSpPr>
          <p:nvPr>
            <p:ph type="sldNum" sz="quarter" idx="5"/>
          </p:nvPr>
        </p:nvSpPr>
        <p:spPr/>
        <p:txBody>
          <a:bodyPr/>
          <a:lstStyle/>
          <a:p>
            <a:fld id="{E84891B1-E90E-C04C-BABE-12FD6E0083C0}" type="slidenum">
              <a:rPr kumimoji="1" lang="ja-JP" altLang="en-US" smtClean="0"/>
              <a:t>5</a:t>
            </a:fld>
            <a:endParaRPr kumimoji="1" lang="ja-JP" altLang="en-US"/>
          </a:p>
        </p:txBody>
      </p:sp>
    </p:spTree>
    <p:extLst>
      <p:ext uri="{BB962C8B-B14F-4D97-AF65-F5344CB8AC3E}">
        <p14:creationId xmlns:p14="http://schemas.microsoft.com/office/powerpoint/2010/main" val="34148609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CF4D43A9-5138-4E4C-B97C-DF98077C0315}" type="slidenum">
              <a:rPr kumimoji="1" lang="ja-JP" altLang="en-US" smtClean="0"/>
              <a:t>7</a:t>
            </a:fld>
            <a:endParaRPr kumimoji="1" lang="ja-JP" altLang="en-US"/>
          </a:p>
        </p:txBody>
      </p:sp>
    </p:spTree>
    <p:extLst>
      <p:ext uri="{BB962C8B-B14F-4D97-AF65-F5344CB8AC3E}">
        <p14:creationId xmlns:p14="http://schemas.microsoft.com/office/powerpoint/2010/main" val="8216272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最後に感想です。</a:t>
            </a:r>
            <a:endParaRPr kumimoji="1" lang="en-US" altLang="ja-JP" dirty="0"/>
          </a:p>
          <a:p>
            <a:r>
              <a:rPr kumimoji="1" lang="ja-JP" altLang="en-US"/>
              <a:t>導入部分では、進化計算や差分進化について理解することに少し苦戦しました。</a:t>
            </a:r>
            <a:endParaRPr kumimoji="1" lang="en-US" altLang="ja-JP" dirty="0"/>
          </a:p>
          <a:p>
            <a:r>
              <a:rPr kumimoji="1" lang="ja-JP" altLang="en-US"/>
              <a:t>パラメータには多くの種類があり、それぞれの値の意味を理解しながら変化させていくことは非常に楽しかったです。</a:t>
            </a:r>
            <a:endParaRPr kumimoji="1" lang="en-US" altLang="ja-JP" dirty="0"/>
          </a:p>
          <a:p>
            <a:r>
              <a:rPr kumimoji="1" lang="ja-JP" altLang="en-US"/>
              <a:t>私たちは試行錯誤しながらその値を変化させていきました。パラメータの中には、変化させることによって最良適応度に影響があるものと無いものがあり、とても興味深いと感じました。</a:t>
            </a:r>
            <a:endParaRPr kumimoji="1" lang="en-US" altLang="ja-JP" dirty="0"/>
          </a:p>
          <a:p>
            <a:r>
              <a:rPr kumimoji="1" lang="ja-JP" altLang="en-US"/>
              <a:t>また、値を変化させていく中で、結果に統一性などが見つかったときには大きな達成感を味わうことができました。</a:t>
            </a:r>
            <a:endParaRPr kumimoji="1" lang="en-US" altLang="ja-JP" dirty="0"/>
          </a:p>
          <a:p>
            <a:r>
              <a:rPr kumimoji="1" lang="ja-JP" altLang="en-US"/>
              <a:t>今回の内容だけでなく、他にも様々なパラメータのあるようなものの最適化もしてみたいと思いました。</a:t>
            </a:r>
          </a:p>
        </p:txBody>
      </p:sp>
      <p:sp>
        <p:nvSpPr>
          <p:cNvPr id="4" name="スライド番号プレースホルダー 3"/>
          <p:cNvSpPr>
            <a:spLocks noGrp="1"/>
          </p:cNvSpPr>
          <p:nvPr>
            <p:ph type="sldNum" sz="quarter" idx="5"/>
          </p:nvPr>
        </p:nvSpPr>
        <p:spPr/>
        <p:txBody>
          <a:bodyPr/>
          <a:lstStyle/>
          <a:p>
            <a:fld id="{E84891B1-E90E-C04C-BABE-12FD6E0083C0}" type="slidenum">
              <a:rPr kumimoji="1" lang="ja-JP" altLang="en-US" smtClean="0"/>
              <a:t>10</a:t>
            </a:fld>
            <a:endParaRPr kumimoji="1" lang="ja-JP" altLang="en-US"/>
          </a:p>
        </p:txBody>
      </p:sp>
    </p:spTree>
    <p:extLst>
      <p:ext uri="{BB962C8B-B14F-4D97-AF65-F5344CB8AC3E}">
        <p14:creationId xmlns:p14="http://schemas.microsoft.com/office/powerpoint/2010/main" val="15668222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226B89A-A128-574C-8F4D-950BF0CADD5B}"/>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394C0B9E-4C69-164A-BB3A-39747AD7B4A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F3DCA168-E5E9-034B-B0BD-AE346AE50EEE}"/>
              </a:ext>
            </a:extLst>
          </p:cNvPr>
          <p:cNvSpPr>
            <a:spLocks noGrp="1"/>
          </p:cNvSpPr>
          <p:nvPr>
            <p:ph type="dt" sz="half" idx="10"/>
          </p:nvPr>
        </p:nvSpPr>
        <p:spPr/>
        <p:txBody>
          <a:bodyPr/>
          <a:lstStyle/>
          <a:p>
            <a:fld id="{3179B220-EBC1-B549-B878-BBA901835CC8}" type="datetimeFigureOut">
              <a:rPr kumimoji="1" lang="ja-JP" altLang="en-US" smtClean="0"/>
              <a:t>2021/7/19</a:t>
            </a:fld>
            <a:endParaRPr kumimoji="1" lang="ja-JP" altLang="en-US"/>
          </a:p>
        </p:txBody>
      </p:sp>
      <p:sp>
        <p:nvSpPr>
          <p:cNvPr id="5" name="フッター プレースホルダー 4">
            <a:extLst>
              <a:ext uri="{FF2B5EF4-FFF2-40B4-BE49-F238E27FC236}">
                <a16:creationId xmlns:a16="http://schemas.microsoft.com/office/drawing/2014/main" id="{CB59AABA-D065-964B-8865-055B1842639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FEC89C8-97C5-3347-A413-F58B62FB91AE}"/>
              </a:ext>
            </a:extLst>
          </p:cNvPr>
          <p:cNvSpPr>
            <a:spLocks noGrp="1"/>
          </p:cNvSpPr>
          <p:nvPr>
            <p:ph type="sldNum" sz="quarter" idx="12"/>
          </p:nvPr>
        </p:nvSpPr>
        <p:spPr/>
        <p:txBody>
          <a:bodyPr/>
          <a:lstStyle/>
          <a:p>
            <a:fld id="{917B595E-59B6-B240-AA13-181CE9D2BDD0}" type="slidenum">
              <a:rPr kumimoji="1" lang="ja-JP" altLang="en-US" smtClean="0"/>
              <a:t>‹#›</a:t>
            </a:fld>
            <a:endParaRPr kumimoji="1" lang="ja-JP" altLang="en-US"/>
          </a:p>
        </p:txBody>
      </p:sp>
    </p:spTree>
    <p:extLst>
      <p:ext uri="{BB962C8B-B14F-4D97-AF65-F5344CB8AC3E}">
        <p14:creationId xmlns:p14="http://schemas.microsoft.com/office/powerpoint/2010/main" val="19560969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A61693C-8CC0-9F43-9F43-8F33C6FD2468}"/>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143C0C95-E316-2948-AFD7-238683FACC99}"/>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86A61AB-B578-7D4A-ADA8-1DCBE9897A48}"/>
              </a:ext>
            </a:extLst>
          </p:cNvPr>
          <p:cNvSpPr>
            <a:spLocks noGrp="1"/>
          </p:cNvSpPr>
          <p:nvPr>
            <p:ph type="dt" sz="half" idx="10"/>
          </p:nvPr>
        </p:nvSpPr>
        <p:spPr/>
        <p:txBody>
          <a:bodyPr/>
          <a:lstStyle/>
          <a:p>
            <a:fld id="{3179B220-EBC1-B549-B878-BBA901835CC8}" type="datetimeFigureOut">
              <a:rPr kumimoji="1" lang="ja-JP" altLang="en-US" smtClean="0"/>
              <a:t>2021/7/19</a:t>
            </a:fld>
            <a:endParaRPr kumimoji="1" lang="ja-JP" altLang="en-US"/>
          </a:p>
        </p:txBody>
      </p:sp>
      <p:sp>
        <p:nvSpPr>
          <p:cNvPr id="5" name="フッター プレースホルダー 4">
            <a:extLst>
              <a:ext uri="{FF2B5EF4-FFF2-40B4-BE49-F238E27FC236}">
                <a16:creationId xmlns:a16="http://schemas.microsoft.com/office/drawing/2014/main" id="{0F53CF5A-4E88-D04E-8A9C-95E710E93B3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E51A8D6-CEC3-0D45-94A6-42B3D33DD4A6}"/>
              </a:ext>
            </a:extLst>
          </p:cNvPr>
          <p:cNvSpPr>
            <a:spLocks noGrp="1"/>
          </p:cNvSpPr>
          <p:nvPr>
            <p:ph type="sldNum" sz="quarter" idx="12"/>
          </p:nvPr>
        </p:nvSpPr>
        <p:spPr/>
        <p:txBody>
          <a:bodyPr/>
          <a:lstStyle/>
          <a:p>
            <a:fld id="{917B595E-59B6-B240-AA13-181CE9D2BDD0}" type="slidenum">
              <a:rPr kumimoji="1" lang="ja-JP" altLang="en-US" smtClean="0"/>
              <a:t>‹#›</a:t>
            </a:fld>
            <a:endParaRPr kumimoji="1" lang="ja-JP" altLang="en-US"/>
          </a:p>
        </p:txBody>
      </p:sp>
    </p:spTree>
    <p:extLst>
      <p:ext uri="{BB962C8B-B14F-4D97-AF65-F5344CB8AC3E}">
        <p14:creationId xmlns:p14="http://schemas.microsoft.com/office/powerpoint/2010/main" val="28824508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D8051F32-1091-4D40-BB05-E49E2B1B17AB}"/>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B8C70BBE-8367-C34E-97DE-C7A12308B655}"/>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97B869E1-996E-9641-9B70-672A2D33E23C}"/>
              </a:ext>
            </a:extLst>
          </p:cNvPr>
          <p:cNvSpPr>
            <a:spLocks noGrp="1"/>
          </p:cNvSpPr>
          <p:nvPr>
            <p:ph type="dt" sz="half" idx="10"/>
          </p:nvPr>
        </p:nvSpPr>
        <p:spPr/>
        <p:txBody>
          <a:bodyPr/>
          <a:lstStyle/>
          <a:p>
            <a:fld id="{3179B220-EBC1-B549-B878-BBA901835CC8}" type="datetimeFigureOut">
              <a:rPr kumimoji="1" lang="ja-JP" altLang="en-US" smtClean="0"/>
              <a:t>2021/7/19</a:t>
            </a:fld>
            <a:endParaRPr kumimoji="1" lang="ja-JP" altLang="en-US"/>
          </a:p>
        </p:txBody>
      </p:sp>
      <p:sp>
        <p:nvSpPr>
          <p:cNvPr id="5" name="フッター プレースホルダー 4">
            <a:extLst>
              <a:ext uri="{FF2B5EF4-FFF2-40B4-BE49-F238E27FC236}">
                <a16:creationId xmlns:a16="http://schemas.microsoft.com/office/drawing/2014/main" id="{9025AE94-39DF-F948-8B03-2D12272F25E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199033C-6490-F447-A01A-C8C1F7EF8E8E}"/>
              </a:ext>
            </a:extLst>
          </p:cNvPr>
          <p:cNvSpPr>
            <a:spLocks noGrp="1"/>
          </p:cNvSpPr>
          <p:nvPr>
            <p:ph type="sldNum" sz="quarter" idx="12"/>
          </p:nvPr>
        </p:nvSpPr>
        <p:spPr/>
        <p:txBody>
          <a:bodyPr/>
          <a:lstStyle/>
          <a:p>
            <a:fld id="{917B595E-59B6-B240-AA13-181CE9D2BDD0}" type="slidenum">
              <a:rPr kumimoji="1" lang="ja-JP" altLang="en-US" smtClean="0"/>
              <a:t>‹#›</a:t>
            </a:fld>
            <a:endParaRPr kumimoji="1" lang="ja-JP" altLang="en-US"/>
          </a:p>
        </p:txBody>
      </p:sp>
    </p:spTree>
    <p:extLst>
      <p:ext uri="{BB962C8B-B14F-4D97-AF65-F5344CB8AC3E}">
        <p14:creationId xmlns:p14="http://schemas.microsoft.com/office/powerpoint/2010/main" val="31589578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D6CD4FD-CA2A-A441-B01F-7DD8875B9248}"/>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E1F7E941-1365-DA47-8226-6D0458B21FC2}"/>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EC6E172-FDE8-1A46-863C-1306C24269F1}"/>
              </a:ext>
            </a:extLst>
          </p:cNvPr>
          <p:cNvSpPr>
            <a:spLocks noGrp="1"/>
          </p:cNvSpPr>
          <p:nvPr>
            <p:ph type="dt" sz="half" idx="10"/>
          </p:nvPr>
        </p:nvSpPr>
        <p:spPr/>
        <p:txBody>
          <a:bodyPr/>
          <a:lstStyle/>
          <a:p>
            <a:fld id="{3179B220-EBC1-B549-B878-BBA901835CC8}" type="datetimeFigureOut">
              <a:rPr kumimoji="1" lang="ja-JP" altLang="en-US" smtClean="0"/>
              <a:t>2021/7/19</a:t>
            </a:fld>
            <a:endParaRPr kumimoji="1" lang="ja-JP" altLang="en-US"/>
          </a:p>
        </p:txBody>
      </p:sp>
      <p:sp>
        <p:nvSpPr>
          <p:cNvPr id="5" name="フッター プレースホルダー 4">
            <a:extLst>
              <a:ext uri="{FF2B5EF4-FFF2-40B4-BE49-F238E27FC236}">
                <a16:creationId xmlns:a16="http://schemas.microsoft.com/office/drawing/2014/main" id="{661DC4F4-1882-134E-B855-D809AFAA42A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D9BEF6B-97CC-EE40-B165-6FFFA065CF11}"/>
              </a:ext>
            </a:extLst>
          </p:cNvPr>
          <p:cNvSpPr>
            <a:spLocks noGrp="1"/>
          </p:cNvSpPr>
          <p:nvPr>
            <p:ph type="sldNum" sz="quarter" idx="12"/>
          </p:nvPr>
        </p:nvSpPr>
        <p:spPr/>
        <p:txBody>
          <a:bodyPr/>
          <a:lstStyle/>
          <a:p>
            <a:fld id="{917B595E-59B6-B240-AA13-181CE9D2BDD0}" type="slidenum">
              <a:rPr kumimoji="1" lang="ja-JP" altLang="en-US" smtClean="0"/>
              <a:t>‹#›</a:t>
            </a:fld>
            <a:endParaRPr kumimoji="1" lang="ja-JP" altLang="en-US"/>
          </a:p>
        </p:txBody>
      </p:sp>
    </p:spTree>
    <p:extLst>
      <p:ext uri="{BB962C8B-B14F-4D97-AF65-F5344CB8AC3E}">
        <p14:creationId xmlns:p14="http://schemas.microsoft.com/office/powerpoint/2010/main" val="37995898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10C6DFB-6727-EB4D-B3DD-6617035C586A}"/>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410ADD7A-79D3-E44F-84B2-2E9DDAA9972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CE7C7AF9-D598-9F41-A50A-50ACBE488597}"/>
              </a:ext>
            </a:extLst>
          </p:cNvPr>
          <p:cNvSpPr>
            <a:spLocks noGrp="1"/>
          </p:cNvSpPr>
          <p:nvPr>
            <p:ph type="dt" sz="half" idx="10"/>
          </p:nvPr>
        </p:nvSpPr>
        <p:spPr/>
        <p:txBody>
          <a:bodyPr/>
          <a:lstStyle/>
          <a:p>
            <a:fld id="{3179B220-EBC1-B549-B878-BBA901835CC8}" type="datetimeFigureOut">
              <a:rPr kumimoji="1" lang="ja-JP" altLang="en-US" smtClean="0"/>
              <a:t>2021/7/19</a:t>
            </a:fld>
            <a:endParaRPr kumimoji="1" lang="ja-JP" altLang="en-US"/>
          </a:p>
        </p:txBody>
      </p:sp>
      <p:sp>
        <p:nvSpPr>
          <p:cNvPr id="5" name="フッター プレースホルダー 4">
            <a:extLst>
              <a:ext uri="{FF2B5EF4-FFF2-40B4-BE49-F238E27FC236}">
                <a16:creationId xmlns:a16="http://schemas.microsoft.com/office/drawing/2014/main" id="{F70317A8-2D1C-7043-AFD2-49730EB06CB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3DE22DE-3C56-564A-8A1D-80B4D262C209}"/>
              </a:ext>
            </a:extLst>
          </p:cNvPr>
          <p:cNvSpPr>
            <a:spLocks noGrp="1"/>
          </p:cNvSpPr>
          <p:nvPr>
            <p:ph type="sldNum" sz="quarter" idx="12"/>
          </p:nvPr>
        </p:nvSpPr>
        <p:spPr/>
        <p:txBody>
          <a:bodyPr/>
          <a:lstStyle/>
          <a:p>
            <a:fld id="{917B595E-59B6-B240-AA13-181CE9D2BDD0}" type="slidenum">
              <a:rPr kumimoji="1" lang="ja-JP" altLang="en-US" smtClean="0"/>
              <a:t>‹#›</a:t>
            </a:fld>
            <a:endParaRPr kumimoji="1" lang="ja-JP" altLang="en-US"/>
          </a:p>
        </p:txBody>
      </p:sp>
    </p:spTree>
    <p:extLst>
      <p:ext uri="{BB962C8B-B14F-4D97-AF65-F5344CB8AC3E}">
        <p14:creationId xmlns:p14="http://schemas.microsoft.com/office/powerpoint/2010/main" val="24935342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262C8D-096A-6B4D-8661-292725C65E34}"/>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AB5D3517-33E4-B847-A5AD-7C9B06637D15}"/>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745E7615-CB68-EF4C-9F65-908FEE996CC9}"/>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E632A0DF-FA6D-314D-8B8A-6AEB26AEDE77}"/>
              </a:ext>
            </a:extLst>
          </p:cNvPr>
          <p:cNvSpPr>
            <a:spLocks noGrp="1"/>
          </p:cNvSpPr>
          <p:nvPr>
            <p:ph type="dt" sz="half" idx="10"/>
          </p:nvPr>
        </p:nvSpPr>
        <p:spPr/>
        <p:txBody>
          <a:bodyPr/>
          <a:lstStyle/>
          <a:p>
            <a:fld id="{3179B220-EBC1-B549-B878-BBA901835CC8}" type="datetimeFigureOut">
              <a:rPr kumimoji="1" lang="ja-JP" altLang="en-US" smtClean="0"/>
              <a:t>2021/7/19</a:t>
            </a:fld>
            <a:endParaRPr kumimoji="1" lang="ja-JP" altLang="en-US"/>
          </a:p>
        </p:txBody>
      </p:sp>
      <p:sp>
        <p:nvSpPr>
          <p:cNvPr id="6" name="フッター プレースホルダー 5">
            <a:extLst>
              <a:ext uri="{FF2B5EF4-FFF2-40B4-BE49-F238E27FC236}">
                <a16:creationId xmlns:a16="http://schemas.microsoft.com/office/drawing/2014/main" id="{A99EF927-FD9D-EB46-9E76-56F9EC71FC32}"/>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4223FEDE-5EF0-CC4A-AC7C-6F0831000A80}"/>
              </a:ext>
            </a:extLst>
          </p:cNvPr>
          <p:cNvSpPr>
            <a:spLocks noGrp="1"/>
          </p:cNvSpPr>
          <p:nvPr>
            <p:ph type="sldNum" sz="quarter" idx="12"/>
          </p:nvPr>
        </p:nvSpPr>
        <p:spPr/>
        <p:txBody>
          <a:bodyPr/>
          <a:lstStyle/>
          <a:p>
            <a:fld id="{917B595E-59B6-B240-AA13-181CE9D2BDD0}" type="slidenum">
              <a:rPr kumimoji="1" lang="ja-JP" altLang="en-US" smtClean="0"/>
              <a:t>‹#›</a:t>
            </a:fld>
            <a:endParaRPr kumimoji="1" lang="ja-JP" altLang="en-US"/>
          </a:p>
        </p:txBody>
      </p:sp>
    </p:spTree>
    <p:extLst>
      <p:ext uri="{BB962C8B-B14F-4D97-AF65-F5344CB8AC3E}">
        <p14:creationId xmlns:p14="http://schemas.microsoft.com/office/powerpoint/2010/main" val="32634684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513122C-74B0-2C41-B0DE-4A2BBCD8EA58}"/>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4B13552F-E35A-E24F-8354-E26C1BC1881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5168BB9D-FAF8-F340-A61E-688874986B57}"/>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6E367DDE-114C-0443-9B76-AF334E85CDE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38BF3B96-C3AA-C34D-9ED0-A2080C0A5C68}"/>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1886F35D-B5DB-4C4F-8C5F-C5F25B0CFCEC}"/>
              </a:ext>
            </a:extLst>
          </p:cNvPr>
          <p:cNvSpPr>
            <a:spLocks noGrp="1"/>
          </p:cNvSpPr>
          <p:nvPr>
            <p:ph type="dt" sz="half" idx="10"/>
          </p:nvPr>
        </p:nvSpPr>
        <p:spPr/>
        <p:txBody>
          <a:bodyPr/>
          <a:lstStyle/>
          <a:p>
            <a:fld id="{3179B220-EBC1-B549-B878-BBA901835CC8}" type="datetimeFigureOut">
              <a:rPr kumimoji="1" lang="ja-JP" altLang="en-US" smtClean="0"/>
              <a:t>2021/7/19</a:t>
            </a:fld>
            <a:endParaRPr kumimoji="1" lang="ja-JP" altLang="en-US"/>
          </a:p>
        </p:txBody>
      </p:sp>
      <p:sp>
        <p:nvSpPr>
          <p:cNvPr id="8" name="フッター プレースホルダー 7">
            <a:extLst>
              <a:ext uri="{FF2B5EF4-FFF2-40B4-BE49-F238E27FC236}">
                <a16:creationId xmlns:a16="http://schemas.microsoft.com/office/drawing/2014/main" id="{7488EBBB-B9E6-924D-B538-80C266909251}"/>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67C6F43F-5D40-4D42-B6C9-5041A486B930}"/>
              </a:ext>
            </a:extLst>
          </p:cNvPr>
          <p:cNvSpPr>
            <a:spLocks noGrp="1"/>
          </p:cNvSpPr>
          <p:nvPr>
            <p:ph type="sldNum" sz="quarter" idx="12"/>
          </p:nvPr>
        </p:nvSpPr>
        <p:spPr/>
        <p:txBody>
          <a:bodyPr/>
          <a:lstStyle/>
          <a:p>
            <a:fld id="{917B595E-59B6-B240-AA13-181CE9D2BDD0}" type="slidenum">
              <a:rPr kumimoji="1" lang="ja-JP" altLang="en-US" smtClean="0"/>
              <a:t>‹#›</a:t>
            </a:fld>
            <a:endParaRPr kumimoji="1" lang="ja-JP" altLang="en-US"/>
          </a:p>
        </p:txBody>
      </p:sp>
    </p:spTree>
    <p:extLst>
      <p:ext uri="{BB962C8B-B14F-4D97-AF65-F5344CB8AC3E}">
        <p14:creationId xmlns:p14="http://schemas.microsoft.com/office/powerpoint/2010/main" val="25086445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CB6BD5D-4B0D-BF4B-80F7-E1C1A7DD3F80}"/>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5A30210C-D640-7D4E-BDF9-E2986159E1B4}"/>
              </a:ext>
            </a:extLst>
          </p:cNvPr>
          <p:cNvSpPr>
            <a:spLocks noGrp="1"/>
          </p:cNvSpPr>
          <p:nvPr>
            <p:ph type="dt" sz="half" idx="10"/>
          </p:nvPr>
        </p:nvSpPr>
        <p:spPr/>
        <p:txBody>
          <a:bodyPr/>
          <a:lstStyle/>
          <a:p>
            <a:fld id="{3179B220-EBC1-B549-B878-BBA901835CC8}" type="datetimeFigureOut">
              <a:rPr kumimoji="1" lang="ja-JP" altLang="en-US" smtClean="0"/>
              <a:t>2021/7/19</a:t>
            </a:fld>
            <a:endParaRPr kumimoji="1" lang="ja-JP" altLang="en-US"/>
          </a:p>
        </p:txBody>
      </p:sp>
      <p:sp>
        <p:nvSpPr>
          <p:cNvPr id="4" name="フッター プレースホルダー 3">
            <a:extLst>
              <a:ext uri="{FF2B5EF4-FFF2-40B4-BE49-F238E27FC236}">
                <a16:creationId xmlns:a16="http://schemas.microsoft.com/office/drawing/2014/main" id="{6FE1B3FB-A0AB-B746-A816-78B2E57755E8}"/>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806DA425-0534-4A41-8A14-6D6B9A966FDB}"/>
              </a:ext>
            </a:extLst>
          </p:cNvPr>
          <p:cNvSpPr>
            <a:spLocks noGrp="1"/>
          </p:cNvSpPr>
          <p:nvPr>
            <p:ph type="sldNum" sz="quarter" idx="12"/>
          </p:nvPr>
        </p:nvSpPr>
        <p:spPr/>
        <p:txBody>
          <a:bodyPr/>
          <a:lstStyle/>
          <a:p>
            <a:fld id="{917B595E-59B6-B240-AA13-181CE9D2BDD0}" type="slidenum">
              <a:rPr kumimoji="1" lang="ja-JP" altLang="en-US" smtClean="0"/>
              <a:t>‹#›</a:t>
            </a:fld>
            <a:endParaRPr kumimoji="1" lang="ja-JP" altLang="en-US"/>
          </a:p>
        </p:txBody>
      </p:sp>
    </p:spTree>
    <p:extLst>
      <p:ext uri="{BB962C8B-B14F-4D97-AF65-F5344CB8AC3E}">
        <p14:creationId xmlns:p14="http://schemas.microsoft.com/office/powerpoint/2010/main" val="11537651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4F002AFB-3B73-A14B-A76D-50E7E0BCBB33}"/>
              </a:ext>
            </a:extLst>
          </p:cNvPr>
          <p:cNvSpPr>
            <a:spLocks noGrp="1"/>
          </p:cNvSpPr>
          <p:nvPr>
            <p:ph type="dt" sz="half" idx="10"/>
          </p:nvPr>
        </p:nvSpPr>
        <p:spPr/>
        <p:txBody>
          <a:bodyPr/>
          <a:lstStyle/>
          <a:p>
            <a:fld id="{3179B220-EBC1-B549-B878-BBA901835CC8}" type="datetimeFigureOut">
              <a:rPr kumimoji="1" lang="ja-JP" altLang="en-US" smtClean="0"/>
              <a:t>2021/7/19</a:t>
            </a:fld>
            <a:endParaRPr kumimoji="1" lang="ja-JP" altLang="en-US"/>
          </a:p>
        </p:txBody>
      </p:sp>
      <p:sp>
        <p:nvSpPr>
          <p:cNvPr id="3" name="フッター プレースホルダー 2">
            <a:extLst>
              <a:ext uri="{FF2B5EF4-FFF2-40B4-BE49-F238E27FC236}">
                <a16:creationId xmlns:a16="http://schemas.microsoft.com/office/drawing/2014/main" id="{24A9AFBE-67D6-DE43-97DA-5E124B3500A2}"/>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9E16A1FD-AF0A-674D-A4FA-842BD68BDD50}"/>
              </a:ext>
            </a:extLst>
          </p:cNvPr>
          <p:cNvSpPr>
            <a:spLocks noGrp="1"/>
          </p:cNvSpPr>
          <p:nvPr>
            <p:ph type="sldNum" sz="quarter" idx="12"/>
          </p:nvPr>
        </p:nvSpPr>
        <p:spPr/>
        <p:txBody>
          <a:bodyPr/>
          <a:lstStyle/>
          <a:p>
            <a:fld id="{917B595E-59B6-B240-AA13-181CE9D2BDD0}" type="slidenum">
              <a:rPr kumimoji="1" lang="ja-JP" altLang="en-US" smtClean="0"/>
              <a:t>‹#›</a:t>
            </a:fld>
            <a:endParaRPr kumimoji="1" lang="ja-JP" altLang="en-US"/>
          </a:p>
        </p:txBody>
      </p:sp>
    </p:spTree>
    <p:extLst>
      <p:ext uri="{BB962C8B-B14F-4D97-AF65-F5344CB8AC3E}">
        <p14:creationId xmlns:p14="http://schemas.microsoft.com/office/powerpoint/2010/main" val="37365876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BAA4D5B-667D-0F44-BA3C-918858D14824}"/>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A1D11ACB-3518-3E4B-82CF-11C66F9A8DB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02187D0F-5D9F-9E4F-9386-60855912E38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AD98FEDE-F2C9-2048-8636-4669CF4E5609}"/>
              </a:ext>
            </a:extLst>
          </p:cNvPr>
          <p:cNvSpPr>
            <a:spLocks noGrp="1"/>
          </p:cNvSpPr>
          <p:nvPr>
            <p:ph type="dt" sz="half" idx="10"/>
          </p:nvPr>
        </p:nvSpPr>
        <p:spPr/>
        <p:txBody>
          <a:bodyPr/>
          <a:lstStyle/>
          <a:p>
            <a:fld id="{3179B220-EBC1-B549-B878-BBA901835CC8}" type="datetimeFigureOut">
              <a:rPr kumimoji="1" lang="ja-JP" altLang="en-US" smtClean="0"/>
              <a:t>2021/7/19</a:t>
            </a:fld>
            <a:endParaRPr kumimoji="1" lang="ja-JP" altLang="en-US"/>
          </a:p>
        </p:txBody>
      </p:sp>
      <p:sp>
        <p:nvSpPr>
          <p:cNvPr id="6" name="フッター プレースホルダー 5">
            <a:extLst>
              <a:ext uri="{FF2B5EF4-FFF2-40B4-BE49-F238E27FC236}">
                <a16:creationId xmlns:a16="http://schemas.microsoft.com/office/drawing/2014/main" id="{42CEBA1F-2CEC-9E4B-B8E0-AC5381191055}"/>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84910278-F8F1-6741-B9F5-EF82303BBCD4}"/>
              </a:ext>
            </a:extLst>
          </p:cNvPr>
          <p:cNvSpPr>
            <a:spLocks noGrp="1"/>
          </p:cNvSpPr>
          <p:nvPr>
            <p:ph type="sldNum" sz="quarter" idx="12"/>
          </p:nvPr>
        </p:nvSpPr>
        <p:spPr/>
        <p:txBody>
          <a:bodyPr/>
          <a:lstStyle/>
          <a:p>
            <a:fld id="{917B595E-59B6-B240-AA13-181CE9D2BDD0}" type="slidenum">
              <a:rPr kumimoji="1" lang="ja-JP" altLang="en-US" smtClean="0"/>
              <a:t>‹#›</a:t>
            </a:fld>
            <a:endParaRPr kumimoji="1" lang="ja-JP" altLang="en-US"/>
          </a:p>
        </p:txBody>
      </p:sp>
    </p:spTree>
    <p:extLst>
      <p:ext uri="{BB962C8B-B14F-4D97-AF65-F5344CB8AC3E}">
        <p14:creationId xmlns:p14="http://schemas.microsoft.com/office/powerpoint/2010/main" val="12804078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0B0078D-E4C7-9041-AD7F-09E0A32D07DC}"/>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D895BBA0-2C4D-3141-88E0-DC321CCB27F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8B718EF7-F134-C945-92F3-43156282A19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527C1B27-E95F-F542-B800-6402F14C270A}"/>
              </a:ext>
            </a:extLst>
          </p:cNvPr>
          <p:cNvSpPr>
            <a:spLocks noGrp="1"/>
          </p:cNvSpPr>
          <p:nvPr>
            <p:ph type="dt" sz="half" idx="10"/>
          </p:nvPr>
        </p:nvSpPr>
        <p:spPr/>
        <p:txBody>
          <a:bodyPr/>
          <a:lstStyle/>
          <a:p>
            <a:fld id="{3179B220-EBC1-B549-B878-BBA901835CC8}" type="datetimeFigureOut">
              <a:rPr kumimoji="1" lang="ja-JP" altLang="en-US" smtClean="0"/>
              <a:t>2021/7/19</a:t>
            </a:fld>
            <a:endParaRPr kumimoji="1" lang="ja-JP" altLang="en-US"/>
          </a:p>
        </p:txBody>
      </p:sp>
      <p:sp>
        <p:nvSpPr>
          <p:cNvPr id="6" name="フッター プレースホルダー 5">
            <a:extLst>
              <a:ext uri="{FF2B5EF4-FFF2-40B4-BE49-F238E27FC236}">
                <a16:creationId xmlns:a16="http://schemas.microsoft.com/office/drawing/2014/main" id="{757DF8FF-78FA-334D-8397-8EB5C995D938}"/>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377EBE0C-FC68-4F4A-B667-A0563C153544}"/>
              </a:ext>
            </a:extLst>
          </p:cNvPr>
          <p:cNvSpPr>
            <a:spLocks noGrp="1"/>
          </p:cNvSpPr>
          <p:nvPr>
            <p:ph type="sldNum" sz="quarter" idx="12"/>
          </p:nvPr>
        </p:nvSpPr>
        <p:spPr/>
        <p:txBody>
          <a:bodyPr/>
          <a:lstStyle/>
          <a:p>
            <a:fld id="{917B595E-59B6-B240-AA13-181CE9D2BDD0}" type="slidenum">
              <a:rPr kumimoji="1" lang="ja-JP" altLang="en-US" smtClean="0"/>
              <a:t>‹#›</a:t>
            </a:fld>
            <a:endParaRPr kumimoji="1" lang="ja-JP" altLang="en-US"/>
          </a:p>
        </p:txBody>
      </p:sp>
    </p:spTree>
    <p:extLst>
      <p:ext uri="{BB962C8B-B14F-4D97-AF65-F5344CB8AC3E}">
        <p14:creationId xmlns:p14="http://schemas.microsoft.com/office/powerpoint/2010/main" val="27299324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A876B139-0B75-5349-80A9-B1AFC0BD3D3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26647D7C-F18E-8249-8584-C50C6C0BC96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0719EC2E-9B19-A846-89A3-5C0941E1557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179B220-EBC1-B549-B878-BBA901835CC8}" type="datetimeFigureOut">
              <a:rPr kumimoji="1" lang="ja-JP" altLang="en-US" smtClean="0"/>
              <a:t>2021/7/19</a:t>
            </a:fld>
            <a:endParaRPr kumimoji="1" lang="ja-JP" altLang="en-US"/>
          </a:p>
        </p:txBody>
      </p:sp>
      <p:sp>
        <p:nvSpPr>
          <p:cNvPr id="5" name="フッター プレースホルダー 4">
            <a:extLst>
              <a:ext uri="{FF2B5EF4-FFF2-40B4-BE49-F238E27FC236}">
                <a16:creationId xmlns:a16="http://schemas.microsoft.com/office/drawing/2014/main" id="{9DC2EB0A-8784-5D41-89D5-9EBBF8501C8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41A5B8AC-8DEA-5B4D-8A4D-A441B0E77A5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17B595E-59B6-B240-AA13-181CE9D2BDD0}" type="slidenum">
              <a:rPr kumimoji="1" lang="ja-JP" altLang="en-US" smtClean="0"/>
              <a:t>‹#›</a:t>
            </a:fld>
            <a:endParaRPr kumimoji="1" lang="ja-JP" altLang="en-US"/>
          </a:p>
        </p:txBody>
      </p:sp>
    </p:spTree>
    <p:extLst>
      <p:ext uri="{BB962C8B-B14F-4D97-AF65-F5344CB8AC3E}">
        <p14:creationId xmlns:p14="http://schemas.microsoft.com/office/powerpoint/2010/main" val="7675327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562E236-FDBA-5E49-AECB-24250B50BCA4}"/>
              </a:ext>
            </a:extLst>
          </p:cNvPr>
          <p:cNvSpPr>
            <a:spLocks noGrp="1"/>
          </p:cNvSpPr>
          <p:nvPr>
            <p:ph type="ctrTitle"/>
          </p:nvPr>
        </p:nvSpPr>
        <p:spPr/>
        <p:txBody>
          <a:bodyPr/>
          <a:lstStyle/>
          <a:p>
            <a:r>
              <a:rPr kumimoji="1" lang="ja-JP" altLang="en-US">
                <a:latin typeface="Meiryo" panose="020B0604030504040204" pitchFamily="34" charset="-128"/>
                <a:ea typeface="Meiryo" panose="020B0604030504040204" pitchFamily="34" charset="-128"/>
              </a:rPr>
              <a:t>最適化</a:t>
            </a:r>
          </a:p>
        </p:txBody>
      </p:sp>
      <p:sp>
        <p:nvSpPr>
          <p:cNvPr id="3" name="字幕 2">
            <a:extLst>
              <a:ext uri="{FF2B5EF4-FFF2-40B4-BE49-F238E27FC236}">
                <a16:creationId xmlns:a16="http://schemas.microsoft.com/office/drawing/2014/main" id="{327A5466-593C-394E-8AB2-18728EF1E737}"/>
              </a:ext>
            </a:extLst>
          </p:cNvPr>
          <p:cNvSpPr>
            <a:spLocks noGrp="1"/>
          </p:cNvSpPr>
          <p:nvPr>
            <p:ph type="subTitle" idx="1"/>
          </p:nvPr>
        </p:nvSpPr>
        <p:spPr/>
        <p:txBody>
          <a:bodyPr/>
          <a:lstStyle/>
          <a:p>
            <a:r>
              <a:rPr lang="ja-JP" altLang="en-US">
                <a:latin typeface="Meiryo" panose="020B0604030504040204" pitchFamily="34" charset="-128"/>
                <a:ea typeface="Meiryo" panose="020B0604030504040204" pitchFamily="34" charset="-128"/>
              </a:rPr>
              <a:t>塩野佑真、白井隆矢、福本光重、松浦充輝、安井嵩人</a:t>
            </a:r>
            <a:endParaRPr kumimoji="1" lang="ja-JP" altLang="en-US">
              <a:latin typeface="Meiryo" panose="020B0604030504040204" pitchFamily="34" charset="-128"/>
              <a:ea typeface="Meiryo" panose="020B0604030504040204" pitchFamily="34" charset="-128"/>
            </a:endParaRPr>
          </a:p>
        </p:txBody>
      </p:sp>
    </p:spTree>
    <p:extLst>
      <p:ext uri="{BB962C8B-B14F-4D97-AF65-F5344CB8AC3E}">
        <p14:creationId xmlns:p14="http://schemas.microsoft.com/office/powerpoint/2010/main" val="2341551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5867647-0061-614F-8DD7-C90106B10465}"/>
              </a:ext>
            </a:extLst>
          </p:cNvPr>
          <p:cNvSpPr>
            <a:spLocks noGrp="1"/>
          </p:cNvSpPr>
          <p:nvPr>
            <p:ph type="title"/>
          </p:nvPr>
        </p:nvSpPr>
        <p:spPr/>
        <p:txBody>
          <a:bodyPr/>
          <a:lstStyle/>
          <a:p>
            <a:r>
              <a:rPr kumimoji="1" lang="ja-JP" altLang="en-US">
                <a:latin typeface="Meiryo" panose="020B0604030504040204" pitchFamily="34" charset="-128"/>
                <a:ea typeface="Meiryo" panose="020B0604030504040204" pitchFamily="34" charset="-128"/>
              </a:rPr>
              <a:t>感想</a:t>
            </a:r>
          </a:p>
        </p:txBody>
      </p:sp>
      <p:sp>
        <p:nvSpPr>
          <p:cNvPr id="3" name="コンテンツ プレースホルダー 2">
            <a:extLst>
              <a:ext uri="{FF2B5EF4-FFF2-40B4-BE49-F238E27FC236}">
                <a16:creationId xmlns:a16="http://schemas.microsoft.com/office/drawing/2014/main" id="{A3BEE164-BB2F-1C44-B932-17C6FCC03CC1}"/>
              </a:ext>
            </a:extLst>
          </p:cNvPr>
          <p:cNvSpPr>
            <a:spLocks noGrp="1"/>
          </p:cNvSpPr>
          <p:nvPr>
            <p:ph idx="1"/>
          </p:nvPr>
        </p:nvSpPr>
        <p:spPr/>
        <p:txBody>
          <a:bodyPr/>
          <a:lstStyle/>
          <a:p>
            <a:r>
              <a:rPr lang="ja-JP" altLang="en-US">
                <a:latin typeface="Meiryo" panose="020B0604030504040204" pitchFamily="34" charset="-128"/>
                <a:ea typeface="Meiryo" panose="020B0604030504040204" pitchFamily="34" charset="-128"/>
              </a:rPr>
              <a:t>進化計算や差分進化について理解することが難しかった。</a:t>
            </a:r>
            <a:endParaRPr lang="en-US" altLang="ja-JP" dirty="0">
              <a:latin typeface="Meiryo" panose="020B0604030504040204" pitchFamily="34" charset="-128"/>
              <a:ea typeface="Meiryo" panose="020B0604030504040204" pitchFamily="34" charset="-128"/>
            </a:endParaRPr>
          </a:p>
          <a:p>
            <a:r>
              <a:rPr lang="ja-JP" altLang="en-US">
                <a:latin typeface="Meiryo" panose="020B0604030504040204" pitchFamily="34" charset="-128"/>
                <a:ea typeface="Meiryo" panose="020B0604030504040204" pitchFamily="34" charset="-128"/>
              </a:rPr>
              <a:t>パラメータには様々なものがあり、それらの意味を理解しながら値を変化させるのは楽しいと感じた。</a:t>
            </a:r>
            <a:endParaRPr lang="en-US" altLang="ja-JP" dirty="0">
              <a:latin typeface="Meiryo" panose="020B0604030504040204" pitchFamily="34" charset="-128"/>
              <a:ea typeface="Meiryo" panose="020B0604030504040204" pitchFamily="34" charset="-128"/>
            </a:endParaRPr>
          </a:p>
          <a:p>
            <a:r>
              <a:rPr lang="ja-JP" altLang="en-US">
                <a:latin typeface="Meiryo" panose="020B0604030504040204" pitchFamily="34" charset="-128"/>
                <a:ea typeface="Meiryo" panose="020B0604030504040204" pitchFamily="34" charset="-128"/>
              </a:rPr>
              <a:t>試行錯誤しながら値を変化させた。統一性などが見つかると達成感があった。</a:t>
            </a:r>
          </a:p>
          <a:p>
            <a:r>
              <a:rPr lang="ja-JP" altLang="en-US">
                <a:latin typeface="Meiryo" panose="020B0604030504040204" pitchFamily="34" charset="-128"/>
                <a:ea typeface="Meiryo" panose="020B0604030504040204" pitchFamily="34" charset="-128"/>
              </a:rPr>
              <a:t>変化させることによって最良適応度に影響があるパラメータや影響がないパラメータがあり、とても興味深かった。</a:t>
            </a:r>
          </a:p>
          <a:p>
            <a:r>
              <a:rPr lang="ja-JP" altLang="en-US">
                <a:latin typeface="Meiryo" panose="020B0604030504040204" pitchFamily="34" charset="-128"/>
                <a:ea typeface="Meiryo" panose="020B0604030504040204" pitchFamily="34" charset="-128"/>
              </a:rPr>
              <a:t>他にもいろいろなパラメータのあるようなものの最適化もしてみたいと思った。</a:t>
            </a:r>
          </a:p>
          <a:p>
            <a:endParaRPr lang="ja-JP" altLang="en-US">
              <a:latin typeface="Meiryo" panose="020B0604030504040204" pitchFamily="34" charset="-128"/>
              <a:ea typeface="Meiryo" panose="020B0604030504040204" pitchFamily="34" charset="-128"/>
            </a:endParaRPr>
          </a:p>
          <a:p>
            <a:endParaRPr kumimoji="1" lang="ja-JP" altLang="en-US"/>
          </a:p>
        </p:txBody>
      </p:sp>
    </p:spTree>
    <p:extLst>
      <p:ext uri="{BB962C8B-B14F-4D97-AF65-F5344CB8AC3E}">
        <p14:creationId xmlns:p14="http://schemas.microsoft.com/office/powerpoint/2010/main" val="37221766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0EF2FAB4-248A-6F49-92BA-170552268181}"/>
              </a:ext>
            </a:extLst>
          </p:cNvPr>
          <p:cNvSpPr txBox="1"/>
          <p:nvPr/>
        </p:nvSpPr>
        <p:spPr>
          <a:xfrm>
            <a:off x="990600" y="2967335"/>
            <a:ext cx="10210800" cy="923330"/>
          </a:xfrm>
          <a:prstGeom prst="rect">
            <a:avLst/>
          </a:prstGeom>
          <a:noFill/>
        </p:spPr>
        <p:txBody>
          <a:bodyPr wrap="square" rtlCol="0">
            <a:spAutoFit/>
          </a:bodyPr>
          <a:lstStyle/>
          <a:p>
            <a:r>
              <a:rPr kumimoji="1" lang="ja-JP" altLang="en-US" sz="5400">
                <a:latin typeface="Meiryo" panose="020B0604030504040204" pitchFamily="34" charset="-128"/>
                <a:ea typeface="Meiryo" panose="020B0604030504040204" pitchFamily="34" charset="-128"/>
              </a:rPr>
              <a:t>ご清聴ありがとうございました。</a:t>
            </a:r>
          </a:p>
        </p:txBody>
      </p:sp>
    </p:spTree>
    <p:extLst>
      <p:ext uri="{BB962C8B-B14F-4D97-AF65-F5344CB8AC3E}">
        <p14:creationId xmlns:p14="http://schemas.microsoft.com/office/powerpoint/2010/main" val="34920000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E3CBDDE-D43A-E240-B6B7-FF56400661E1}"/>
              </a:ext>
            </a:extLst>
          </p:cNvPr>
          <p:cNvSpPr>
            <a:spLocks noGrp="1"/>
          </p:cNvSpPr>
          <p:nvPr>
            <p:ph type="title"/>
          </p:nvPr>
        </p:nvSpPr>
        <p:spPr/>
        <p:txBody>
          <a:bodyPr/>
          <a:lstStyle/>
          <a:p>
            <a:r>
              <a:rPr lang="ja-JP" altLang="en-US">
                <a:latin typeface="+mn-lt"/>
              </a:rPr>
              <a:t>進化計算について</a:t>
            </a:r>
            <a:endParaRPr kumimoji="1" lang="ja-JP" altLang="en-US">
              <a:latin typeface="+mn-lt"/>
            </a:endParaRPr>
          </a:p>
        </p:txBody>
      </p:sp>
      <p:sp>
        <p:nvSpPr>
          <p:cNvPr id="3" name="コンテンツ プレースホルダー 2">
            <a:extLst>
              <a:ext uri="{FF2B5EF4-FFF2-40B4-BE49-F238E27FC236}">
                <a16:creationId xmlns:a16="http://schemas.microsoft.com/office/drawing/2014/main" id="{5DDBDC4B-4D9A-A548-9C49-0D016E9EFF7C}"/>
              </a:ext>
            </a:extLst>
          </p:cNvPr>
          <p:cNvSpPr>
            <a:spLocks noGrp="1"/>
          </p:cNvSpPr>
          <p:nvPr>
            <p:ph idx="1"/>
          </p:nvPr>
        </p:nvSpPr>
        <p:spPr/>
        <p:txBody>
          <a:bodyPr/>
          <a:lstStyle/>
          <a:p>
            <a:r>
              <a:rPr lang="ja-JP" altLang="en-US"/>
              <a:t>進化計算とは、生物の進化を模倣して作られた確率的手法。進化的計算は、人口増加のような反復的過程を用いる。 </a:t>
            </a:r>
          </a:p>
          <a:p>
            <a:r>
              <a:rPr lang="ja-JP" altLang="en-US"/>
              <a:t>その人口は目的の結果に合うように誘導されたランダムかつ並列的な探索によって人為選択される。 </a:t>
            </a:r>
          </a:p>
          <a:p>
            <a:endParaRPr kumimoji="1" lang="ja-JP" altLang="en-US"/>
          </a:p>
        </p:txBody>
      </p:sp>
    </p:spTree>
    <p:extLst>
      <p:ext uri="{BB962C8B-B14F-4D97-AF65-F5344CB8AC3E}">
        <p14:creationId xmlns:p14="http://schemas.microsoft.com/office/powerpoint/2010/main" val="13511362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ABB3426-4C9A-6446-9D3D-DBE064D1FABB}"/>
              </a:ext>
            </a:extLst>
          </p:cNvPr>
          <p:cNvSpPr>
            <a:spLocks noGrp="1"/>
          </p:cNvSpPr>
          <p:nvPr>
            <p:ph type="title"/>
          </p:nvPr>
        </p:nvSpPr>
        <p:spPr/>
        <p:txBody>
          <a:bodyPr/>
          <a:lstStyle/>
          <a:p>
            <a:r>
              <a:rPr kumimoji="1" lang="ja-JP" altLang="en-US"/>
              <a:t>遺伝的アルゴリズムについて</a:t>
            </a:r>
          </a:p>
        </p:txBody>
      </p:sp>
      <p:sp>
        <p:nvSpPr>
          <p:cNvPr id="3" name="コンテンツ プレースホルダー 2">
            <a:extLst>
              <a:ext uri="{FF2B5EF4-FFF2-40B4-BE49-F238E27FC236}">
                <a16:creationId xmlns:a16="http://schemas.microsoft.com/office/drawing/2014/main" id="{348CD07B-BB7F-C34D-ADC3-2596F0E1CDD2}"/>
              </a:ext>
            </a:extLst>
          </p:cNvPr>
          <p:cNvSpPr>
            <a:spLocks noGrp="1"/>
          </p:cNvSpPr>
          <p:nvPr>
            <p:ph idx="1"/>
          </p:nvPr>
        </p:nvSpPr>
        <p:spPr/>
        <p:txBody>
          <a:bodyPr/>
          <a:lstStyle/>
          <a:p>
            <a:r>
              <a:rPr lang="ja-JP" altLang="en-US"/>
              <a:t>遺伝的アルゴリズムはデータ</a:t>
            </a:r>
            <a:r>
              <a:rPr lang="en-US" altLang="ja-JP" dirty="0"/>
              <a:t>(</a:t>
            </a:r>
            <a:r>
              <a:rPr lang="ja-JP" altLang="en-US"/>
              <a:t>解の候補</a:t>
            </a:r>
            <a:r>
              <a:rPr lang="en-US" altLang="ja-JP" dirty="0"/>
              <a:t>)</a:t>
            </a:r>
            <a:r>
              <a:rPr lang="ja-JP" altLang="en-US"/>
              <a:t>を遺伝子で表現した「個体」を複数用意し、適応度の高い個体を優先的に 選択して交叉・突然変異などの操作を繰り返しながら解を探索する。適応度は適応度関数によって与えられる。 </a:t>
            </a:r>
          </a:p>
          <a:p>
            <a:endParaRPr kumimoji="1" lang="ja-JP" altLang="en-US"/>
          </a:p>
        </p:txBody>
      </p:sp>
    </p:spTree>
    <p:extLst>
      <p:ext uri="{BB962C8B-B14F-4D97-AF65-F5344CB8AC3E}">
        <p14:creationId xmlns:p14="http://schemas.microsoft.com/office/powerpoint/2010/main" val="19854264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21B403A-0AF2-944C-91F5-3A1A68E1976F}"/>
              </a:ext>
            </a:extLst>
          </p:cNvPr>
          <p:cNvSpPr>
            <a:spLocks noGrp="1"/>
          </p:cNvSpPr>
          <p:nvPr>
            <p:ph type="title"/>
          </p:nvPr>
        </p:nvSpPr>
        <p:spPr/>
        <p:txBody>
          <a:bodyPr/>
          <a:lstStyle/>
          <a:p>
            <a:r>
              <a:rPr kumimoji="1" lang="ja-JP" altLang="en-US"/>
              <a:t>プログラム実行結果表</a:t>
            </a:r>
            <a:r>
              <a:rPr kumimoji="1" lang="en-US" altLang="ja-JP" dirty="0"/>
              <a:t>-1</a:t>
            </a:r>
            <a:endParaRPr kumimoji="1" lang="ja-JP" altLang="en-US"/>
          </a:p>
        </p:txBody>
      </p:sp>
      <p:graphicFrame>
        <p:nvGraphicFramePr>
          <p:cNvPr id="4" name="表 4">
            <a:extLst>
              <a:ext uri="{FF2B5EF4-FFF2-40B4-BE49-F238E27FC236}">
                <a16:creationId xmlns:a16="http://schemas.microsoft.com/office/drawing/2014/main" id="{12645E05-201A-AF4A-B44B-DD19A7E8CF3F}"/>
              </a:ext>
            </a:extLst>
          </p:cNvPr>
          <p:cNvGraphicFramePr>
            <a:graphicFrameLocks noGrp="1"/>
          </p:cNvGraphicFramePr>
          <p:nvPr/>
        </p:nvGraphicFramePr>
        <p:xfrm>
          <a:off x="508000" y="1690688"/>
          <a:ext cx="11023597" cy="2949047"/>
        </p:xfrm>
        <a:graphic>
          <a:graphicData uri="http://schemas.openxmlformats.org/drawingml/2006/table">
            <a:tbl>
              <a:tblPr firstRow="1" lastCol="1" bandRow="1">
                <a:tableStyleId>{073A0DAA-6AF3-43AB-8588-CEC1D06C72B9}</a:tableStyleId>
              </a:tblPr>
              <a:tblGrid>
                <a:gridCol w="846627">
                  <a:extLst>
                    <a:ext uri="{9D8B030D-6E8A-4147-A177-3AD203B41FA5}">
                      <a16:colId xmlns:a16="http://schemas.microsoft.com/office/drawing/2014/main" val="1124195055"/>
                    </a:ext>
                  </a:extLst>
                </a:gridCol>
                <a:gridCol w="872810">
                  <a:extLst>
                    <a:ext uri="{9D8B030D-6E8A-4147-A177-3AD203B41FA5}">
                      <a16:colId xmlns:a16="http://schemas.microsoft.com/office/drawing/2014/main" val="1293633607"/>
                    </a:ext>
                  </a:extLst>
                </a:gridCol>
                <a:gridCol w="3072294">
                  <a:extLst>
                    <a:ext uri="{9D8B030D-6E8A-4147-A177-3AD203B41FA5}">
                      <a16:colId xmlns:a16="http://schemas.microsoft.com/office/drawing/2014/main" val="1726412588"/>
                    </a:ext>
                  </a:extLst>
                </a:gridCol>
                <a:gridCol w="2354136">
                  <a:extLst>
                    <a:ext uri="{9D8B030D-6E8A-4147-A177-3AD203B41FA5}">
                      <a16:colId xmlns:a16="http://schemas.microsoft.com/office/drawing/2014/main" val="399171521"/>
                    </a:ext>
                  </a:extLst>
                </a:gridCol>
                <a:gridCol w="2040464">
                  <a:extLst>
                    <a:ext uri="{9D8B030D-6E8A-4147-A177-3AD203B41FA5}">
                      <a16:colId xmlns:a16="http://schemas.microsoft.com/office/drawing/2014/main" val="210028721"/>
                    </a:ext>
                  </a:extLst>
                </a:gridCol>
                <a:gridCol w="1837266">
                  <a:extLst>
                    <a:ext uri="{9D8B030D-6E8A-4147-A177-3AD203B41FA5}">
                      <a16:colId xmlns:a16="http://schemas.microsoft.com/office/drawing/2014/main" val="2458848860"/>
                    </a:ext>
                  </a:extLst>
                </a:gridCol>
              </a:tblGrid>
              <a:tr h="661047">
                <a:tc>
                  <a:txBody>
                    <a:bodyPr/>
                    <a:lstStyle/>
                    <a:p>
                      <a:pPr algn="ctr"/>
                      <a:r>
                        <a:rPr kumimoji="1" lang="en-US" altLang="ja-JP" sz="2000" dirty="0"/>
                        <a:t>gen</a:t>
                      </a:r>
                      <a:endParaRPr kumimoji="1" lang="ja-JP" altLang="en-US" sz="2000"/>
                    </a:p>
                  </a:txBody>
                  <a:tcPr anchor="ctr"/>
                </a:tc>
                <a:tc>
                  <a:txBody>
                    <a:bodyPr/>
                    <a:lstStyle/>
                    <a:p>
                      <a:pPr algn="ctr"/>
                      <a:r>
                        <a:rPr kumimoji="1" lang="en-US" altLang="ja-JP" sz="2000" dirty="0"/>
                        <a:t>np</a:t>
                      </a:r>
                      <a:endParaRPr kumimoji="1" lang="ja-JP" altLang="en-US" sz="2000"/>
                    </a:p>
                  </a:txBody>
                  <a:tcPr anchor="ctr"/>
                </a:tc>
                <a:tc>
                  <a:txBody>
                    <a:bodyPr/>
                    <a:lstStyle/>
                    <a:p>
                      <a:pPr algn="ctr"/>
                      <a:r>
                        <a:rPr kumimoji="1" lang="en-US" altLang="ja-JP" sz="2000" dirty="0"/>
                        <a:t>parents selection index</a:t>
                      </a:r>
                      <a:endParaRPr kumimoji="1" lang="ja-JP" altLang="en-US" sz="2000"/>
                    </a:p>
                  </a:txBody>
                  <a:tcPr anchor="ctr"/>
                </a:tc>
                <a:tc>
                  <a:txBody>
                    <a:bodyPr/>
                    <a:lstStyle/>
                    <a:p>
                      <a:pPr algn="ctr"/>
                      <a:r>
                        <a:rPr kumimoji="1" lang="en-US" altLang="ja-JP" sz="2000" dirty="0"/>
                        <a:t>crossover index</a:t>
                      </a:r>
                      <a:endParaRPr kumimoji="1" lang="ja-JP" altLang="en-US" sz="2000"/>
                    </a:p>
                  </a:txBody>
                  <a:tcPr anchor="ctr"/>
                </a:tc>
                <a:tc>
                  <a:txBody>
                    <a:bodyPr/>
                    <a:lstStyle/>
                    <a:p>
                      <a:pPr algn="ctr"/>
                      <a:r>
                        <a:rPr kumimoji="1" lang="en-US" altLang="ja-JP" sz="2000" dirty="0"/>
                        <a:t>mutation rate</a:t>
                      </a:r>
                      <a:endParaRPr kumimoji="1" lang="ja-JP" altLang="en-US" sz="2000"/>
                    </a:p>
                  </a:txBody>
                  <a:tcPr anchor="ctr"/>
                </a:tc>
                <a:tc>
                  <a:txBody>
                    <a:bodyPr/>
                    <a:lstStyle/>
                    <a:p>
                      <a:pPr algn="ctr"/>
                      <a:r>
                        <a:rPr kumimoji="1" lang="ja-JP" altLang="en-US" sz="2000"/>
                        <a:t>最良適応度</a:t>
                      </a:r>
                    </a:p>
                  </a:txBody>
                  <a:tcPr anchor="ctr"/>
                </a:tc>
                <a:extLst>
                  <a:ext uri="{0D108BD9-81ED-4DB2-BD59-A6C34878D82A}">
                    <a16:rowId xmlns:a16="http://schemas.microsoft.com/office/drawing/2014/main" val="1948760920"/>
                  </a:ext>
                </a:extLst>
              </a:tr>
              <a:tr h="457600">
                <a:tc>
                  <a:txBody>
                    <a:bodyPr/>
                    <a:lstStyle/>
                    <a:p>
                      <a:pPr algn="ctr"/>
                      <a:r>
                        <a:rPr kumimoji="1" lang="en-US" altLang="ja-JP" sz="2000" dirty="0"/>
                        <a:t>2</a:t>
                      </a:r>
                      <a:endParaRPr kumimoji="1" lang="ja-JP" altLang="en-US" sz="2000"/>
                    </a:p>
                  </a:txBody>
                  <a:tcPr anchor="ctr"/>
                </a:tc>
                <a:tc>
                  <a:txBody>
                    <a:bodyPr/>
                    <a:lstStyle/>
                    <a:p>
                      <a:pPr algn="ctr"/>
                      <a:r>
                        <a:rPr kumimoji="1" lang="en-US" altLang="ja-JP" sz="2000" dirty="0"/>
                        <a:t>2</a:t>
                      </a:r>
                      <a:endParaRPr kumimoji="1" lang="ja-JP" altLang="en-US" sz="2000"/>
                    </a:p>
                  </a:txBody>
                  <a:tcPr anchor="ctr"/>
                </a:tc>
                <a:tc>
                  <a:txBody>
                    <a:bodyPr/>
                    <a:lstStyle/>
                    <a:p>
                      <a:pPr algn="ctr"/>
                      <a:r>
                        <a:rPr kumimoji="1" lang="en-US" altLang="ja-JP" sz="2000" dirty="0"/>
                        <a:t>0</a:t>
                      </a:r>
                      <a:endParaRPr kumimoji="1" lang="ja-JP" altLang="en-US" sz="2000"/>
                    </a:p>
                  </a:txBody>
                  <a:tcPr anchor="ctr"/>
                </a:tc>
                <a:tc>
                  <a:txBody>
                    <a:bodyPr/>
                    <a:lstStyle/>
                    <a:p>
                      <a:pPr algn="ctr"/>
                      <a:r>
                        <a:rPr kumimoji="1" lang="en-US" altLang="ja-JP" sz="2000" dirty="0"/>
                        <a:t>0</a:t>
                      </a:r>
                      <a:endParaRPr kumimoji="1" lang="ja-JP" altLang="en-US" sz="2000"/>
                    </a:p>
                  </a:txBody>
                  <a:tcPr anchor="ctr"/>
                </a:tc>
                <a:tc>
                  <a:txBody>
                    <a:bodyPr/>
                    <a:lstStyle/>
                    <a:p>
                      <a:pPr algn="ctr"/>
                      <a:r>
                        <a:rPr kumimoji="1" lang="en-US" altLang="ja-JP" sz="2000" dirty="0"/>
                        <a:t>0.5</a:t>
                      </a:r>
                      <a:endParaRPr kumimoji="1" lang="ja-JP" altLang="en-US" sz="2000"/>
                    </a:p>
                  </a:txBody>
                  <a:tcPr anchor="ctr"/>
                </a:tc>
                <a:tc>
                  <a:txBody>
                    <a:bodyPr/>
                    <a:lstStyle/>
                    <a:p>
                      <a:pPr algn="ctr"/>
                      <a:r>
                        <a:rPr kumimoji="1" lang="en-US" altLang="ja-JP" sz="2000" dirty="0"/>
                        <a:t>35</a:t>
                      </a:r>
                      <a:endParaRPr kumimoji="1" lang="ja-JP" altLang="en-US" sz="2000"/>
                    </a:p>
                  </a:txBody>
                  <a:tcPr anchor="ctr"/>
                </a:tc>
                <a:extLst>
                  <a:ext uri="{0D108BD9-81ED-4DB2-BD59-A6C34878D82A}">
                    <a16:rowId xmlns:a16="http://schemas.microsoft.com/office/drawing/2014/main" val="756973197"/>
                  </a:ext>
                </a:extLst>
              </a:tr>
              <a:tr h="457600">
                <a:tc>
                  <a:txBody>
                    <a:bodyPr/>
                    <a:lstStyle/>
                    <a:p>
                      <a:pPr algn="ctr"/>
                      <a:r>
                        <a:rPr kumimoji="1" lang="en-US" altLang="ja-JP" sz="2000" dirty="0"/>
                        <a:t>5</a:t>
                      </a:r>
                      <a:endParaRPr kumimoji="1" lang="ja-JP" altLang="en-US" sz="2000"/>
                    </a:p>
                  </a:txBody>
                  <a:tcPr anchor="ctr"/>
                </a:tc>
                <a:tc>
                  <a:txBody>
                    <a:bodyPr/>
                    <a:lstStyle/>
                    <a:p>
                      <a:pPr algn="ctr"/>
                      <a:r>
                        <a:rPr kumimoji="1" lang="en-US" altLang="ja-JP" sz="2000" dirty="0"/>
                        <a:t>5</a:t>
                      </a:r>
                      <a:endParaRPr kumimoji="1" lang="ja-JP" altLang="en-US" sz="2000"/>
                    </a:p>
                  </a:txBody>
                  <a:tcPr anchor="ctr"/>
                </a:tc>
                <a:tc>
                  <a:txBody>
                    <a:bodyPr/>
                    <a:lstStyle/>
                    <a:p>
                      <a:pPr algn="ctr"/>
                      <a:r>
                        <a:rPr kumimoji="1" lang="en-US" altLang="ja-JP" sz="2000" dirty="0"/>
                        <a:t>0</a:t>
                      </a:r>
                      <a:endParaRPr kumimoji="1" lang="ja-JP" altLang="en-US" sz="2000"/>
                    </a:p>
                  </a:txBody>
                  <a:tcPr anchor="ctr"/>
                </a:tc>
                <a:tc>
                  <a:txBody>
                    <a:bodyPr/>
                    <a:lstStyle/>
                    <a:p>
                      <a:pPr algn="ctr"/>
                      <a:r>
                        <a:rPr kumimoji="1" lang="en-US" altLang="ja-JP" sz="2000" dirty="0"/>
                        <a:t>0</a:t>
                      </a:r>
                      <a:endParaRPr kumimoji="1" lang="ja-JP" altLang="en-US" sz="2000"/>
                    </a:p>
                  </a:txBody>
                  <a:tcPr anchor="ctr"/>
                </a:tc>
                <a:tc>
                  <a:txBody>
                    <a:bodyPr/>
                    <a:lstStyle/>
                    <a:p>
                      <a:pPr algn="ctr"/>
                      <a:r>
                        <a:rPr kumimoji="1" lang="en-US" altLang="ja-JP" sz="2000" dirty="0"/>
                        <a:t>0.5</a:t>
                      </a:r>
                      <a:endParaRPr kumimoji="1" lang="ja-JP" altLang="en-US" sz="2000"/>
                    </a:p>
                  </a:txBody>
                  <a:tcPr anchor="ctr"/>
                </a:tc>
                <a:tc>
                  <a:txBody>
                    <a:bodyPr/>
                    <a:lstStyle/>
                    <a:p>
                      <a:pPr algn="ctr"/>
                      <a:r>
                        <a:rPr kumimoji="1" lang="en-US" altLang="ja-JP" sz="2000" dirty="0"/>
                        <a:t>51</a:t>
                      </a:r>
                      <a:endParaRPr kumimoji="1" lang="ja-JP" altLang="en-US" sz="2000"/>
                    </a:p>
                  </a:txBody>
                  <a:tcPr anchor="ctr"/>
                </a:tc>
                <a:extLst>
                  <a:ext uri="{0D108BD9-81ED-4DB2-BD59-A6C34878D82A}">
                    <a16:rowId xmlns:a16="http://schemas.microsoft.com/office/drawing/2014/main" val="2309957037"/>
                  </a:ext>
                </a:extLst>
              </a:tr>
              <a:tr h="457600">
                <a:tc>
                  <a:txBody>
                    <a:bodyPr/>
                    <a:lstStyle/>
                    <a:p>
                      <a:pPr algn="ctr"/>
                      <a:r>
                        <a:rPr kumimoji="1" lang="en-US" altLang="ja-JP" sz="2000" dirty="0"/>
                        <a:t>5</a:t>
                      </a:r>
                      <a:endParaRPr kumimoji="1" lang="ja-JP" altLang="en-US" sz="2000"/>
                    </a:p>
                  </a:txBody>
                  <a:tcPr anchor="ctr"/>
                </a:tc>
                <a:tc>
                  <a:txBody>
                    <a:bodyPr/>
                    <a:lstStyle/>
                    <a:p>
                      <a:pPr algn="ctr"/>
                      <a:r>
                        <a:rPr kumimoji="1" lang="en-US" altLang="ja-JP" sz="2000" dirty="0"/>
                        <a:t>5</a:t>
                      </a:r>
                      <a:endParaRPr kumimoji="1" lang="ja-JP" altLang="en-US" sz="2000"/>
                    </a:p>
                  </a:txBody>
                  <a:tcPr anchor="ctr"/>
                </a:tc>
                <a:tc>
                  <a:txBody>
                    <a:bodyPr/>
                    <a:lstStyle/>
                    <a:p>
                      <a:pPr algn="ctr"/>
                      <a:r>
                        <a:rPr kumimoji="1" lang="en-US" altLang="ja-JP" sz="2000" dirty="0"/>
                        <a:t>1</a:t>
                      </a:r>
                      <a:endParaRPr kumimoji="1" lang="ja-JP" altLang="en-US" sz="2000"/>
                    </a:p>
                  </a:txBody>
                  <a:tcPr anchor="ctr"/>
                </a:tc>
                <a:tc>
                  <a:txBody>
                    <a:bodyPr/>
                    <a:lstStyle/>
                    <a:p>
                      <a:pPr algn="ctr"/>
                      <a:r>
                        <a:rPr kumimoji="1" lang="en-US" altLang="ja-JP" sz="2000" dirty="0"/>
                        <a:t>0</a:t>
                      </a:r>
                      <a:endParaRPr kumimoji="1" lang="ja-JP" altLang="en-US" sz="2000"/>
                    </a:p>
                  </a:txBody>
                  <a:tcPr anchor="ctr"/>
                </a:tc>
                <a:tc>
                  <a:txBody>
                    <a:bodyPr/>
                    <a:lstStyle/>
                    <a:p>
                      <a:pPr algn="ctr"/>
                      <a:r>
                        <a:rPr kumimoji="1" lang="en-US" altLang="ja-JP" sz="2000" dirty="0"/>
                        <a:t>0.5</a:t>
                      </a:r>
                      <a:endParaRPr kumimoji="1" lang="ja-JP" altLang="en-US" sz="2000"/>
                    </a:p>
                  </a:txBody>
                  <a:tcPr anchor="ctr"/>
                </a:tc>
                <a:tc>
                  <a:txBody>
                    <a:bodyPr/>
                    <a:lstStyle/>
                    <a:p>
                      <a:pPr algn="ctr"/>
                      <a:r>
                        <a:rPr kumimoji="1" lang="en-US" altLang="ja-JP" sz="2000" dirty="0"/>
                        <a:t>44</a:t>
                      </a:r>
                      <a:endParaRPr kumimoji="1" lang="ja-JP" altLang="en-US" sz="2000"/>
                    </a:p>
                  </a:txBody>
                  <a:tcPr anchor="ctr"/>
                </a:tc>
                <a:extLst>
                  <a:ext uri="{0D108BD9-81ED-4DB2-BD59-A6C34878D82A}">
                    <a16:rowId xmlns:a16="http://schemas.microsoft.com/office/drawing/2014/main" val="3889689012"/>
                  </a:ext>
                </a:extLst>
              </a:tr>
              <a:tr h="457600">
                <a:tc>
                  <a:txBody>
                    <a:bodyPr/>
                    <a:lstStyle/>
                    <a:p>
                      <a:pPr algn="ctr"/>
                      <a:r>
                        <a:rPr kumimoji="1" lang="en-US" altLang="ja-JP" sz="2000" dirty="0"/>
                        <a:t>5</a:t>
                      </a:r>
                      <a:endParaRPr kumimoji="1" lang="ja-JP" altLang="en-US" sz="2000"/>
                    </a:p>
                  </a:txBody>
                  <a:tcPr anchor="ctr"/>
                </a:tc>
                <a:tc>
                  <a:txBody>
                    <a:bodyPr/>
                    <a:lstStyle/>
                    <a:p>
                      <a:pPr algn="ctr"/>
                      <a:r>
                        <a:rPr kumimoji="1" lang="en-US" altLang="ja-JP" sz="2000" dirty="0"/>
                        <a:t>5</a:t>
                      </a:r>
                      <a:endParaRPr kumimoji="1" lang="ja-JP" altLang="en-US" sz="2000"/>
                    </a:p>
                  </a:txBody>
                  <a:tcPr anchor="ctr"/>
                </a:tc>
                <a:tc>
                  <a:txBody>
                    <a:bodyPr/>
                    <a:lstStyle/>
                    <a:p>
                      <a:pPr algn="ctr"/>
                      <a:r>
                        <a:rPr kumimoji="1" lang="en-US" altLang="ja-JP" sz="2000" dirty="0"/>
                        <a:t>0</a:t>
                      </a:r>
                      <a:endParaRPr kumimoji="1" lang="ja-JP" altLang="en-US" sz="2000"/>
                    </a:p>
                  </a:txBody>
                  <a:tcPr anchor="ctr"/>
                </a:tc>
                <a:tc>
                  <a:txBody>
                    <a:bodyPr/>
                    <a:lstStyle/>
                    <a:p>
                      <a:pPr algn="ctr"/>
                      <a:r>
                        <a:rPr kumimoji="1" lang="en-US" altLang="ja-JP" sz="2000" dirty="0"/>
                        <a:t>0</a:t>
                      </a:r>
                      <a:endParaRPr kumimoji="1" lang="ja-JP" altLang="en-US" sz="2000"/>
                    </a:p>
                  </a:txBody>
                  <a:tcPr anchor="ctr"/>
                </a:tc>
                <a:tc>
                  <a:txBody>
                    <a:bodyPr/>
                    <a:lstStyle/>
                    <a:p>
                      <a:pPr algn="ctr"/>
                      <a:r>
                        <a:rPr kumimoji="1" lang="en-US" altLang="ja-JP" sz="2000" dirty="0"/>
                        <a:t>50</a:t>
                      </a:r>
                      <a:endParaRPr kumimoji="1" lang="ja-JP" altLang="en-US" sz="2000"/>
                    </a:p>
                  </a:txBody>
                  <a:tcPr anchor="ctr"/>
                </a:tc>
                <a:tc>
                  <a:txBody>
                    <a:bodyPr/>
                    <a:lstStyle/>
                    <a:p>
                      <a:pPr algn="ctr"/>
                      <a:r>
                        <a:rPr kumimoji="1" lang="en-US" altLang="ja-JP" sz="2000" dirty="0"/>
                        <a:t>37</a:t>
                      </a:r>
                      <a:endParaRPr kumimoji="1" lang="ja-JP" altLang="en-US" sz="2000"/>
                    </a:p>
                  </a:txBody>
                  <a:tcPr anchor="ctr"/>
                </a:tc>
                <a:extLst>
                  <a:ext uri="{0D108BD9-81ED-4DB2-BD59-A6C34878D82A}">
                    <a16:rowId xmlns:a16="http://schemas.microsoft.com/office/drawing/2014/main" val="1628354171"/>
                  </a:ext>
                </a:extLst>
              </a:tr>
              <a:tr h="457600">
                <a:tc>
                  <a:txBody>
                    <a:bodyPr/>
                    <a:lstStyle/>
                    <a:p>
                      <a:pPr algn="ctr"/>
                      <a:r>
                        <a:rPr kumimoji="1" lang="en-US" altLang="ja-JP" sz="2000" dirty="0"/>
                        <a:t>5</a:t>
                      </a:r>
                      <a:endParaRPr kumimoji="1" lang="ja-JP" altLang="en-US" sz="2000"/>
                    </a:p>
                  </a:txBody>
                  <a:tcPr anchor="ctr"/>
                </a:tc>
                <a:tc>
                  <a:txBody>
                    <a:bodyPr/>
                    <a:lstStyle/>
                    <a:p>
                      <a:pPr algn="ctr"/>
                      <a:r>
                        <a:rPr kumimoji="1" lang="en-US" altLang="ja-JP" sz="2000" dirty="0"/>
                        <a:t>5</a:t>
                      </a:r>
                      <a:endParaRPr kumimoji="1" lang="ja-JP" altLang="en-US" sz="2000"/>
                    </a:p>
                  </a:txBody>
                  <a:tcPr anchor="ctr"/>
                </a:tc>
                <a:tc>
                  <a:txBody>
                    <a:bodyPr/>
                    <a:lstStyle/>
                    <a:p>
                      <a:pPr algn="ctr"/>
                      <a:r>
                        <a:rPr kumimoji="1" lang="en-US" altLang="ja-JP" sz="2000" dirty="0"/>
                        <a:t>0</a:t>
                      </a:r>
                      <a:endParaRPr kumimoji="1" lang="ja-JP" altLang="en-US" sz="2000"/>
                    </a:p>
                  </a:txBody>
                  <a:tcPr anchor="ctr"/>
                </a:tc>
                <a:tc>
                  <a:txBody>
                    <a:bodyPr/>
                    <a:lstStyle/>
                    <a:p>
                      <a:pPr algn="ctr"/>
                      <a:r>
                        <a:rPr kumimoji="1" lang="en-US" altLang="ja-JP" sz="2000" dirty="0"/>
                        <a:t>2</a:t>
                      </a:r>
                      <a:endParaRPr kumimoji="1" lang="ja-JP" altLang="en-US" sz="2000"/>
                    </a:p>
                  </a:txBody>
                  <a:tcPr anchor="ctr"/>
                </a:tc>
                <a:tc>
                  <a:txBody>
                    <a:bodyPr/>
                    <a:lstStyle/>
                    <a:p>
                      <a:pPr algn="ctr"/>
                      <a:r>
                        <a:rPr kumimoji="1" lang="en-US" altLang="ja-JP" sz="2000" dirty="0"/>
                        <a:t>0.5</a:t>
                      </a:r>
                      <a:endParaRPr kumimoji="1" lang="ja-JP" altLang="en-US" sz="2000"/>
                    </a:p>
                  </a:txBody>
                  <a:tcPr anchor="ctr"/>
                </a:tc>
                <a:tc>
                  <a:txBody>
                    <a:bodyPr/>
                    <a:lstStyle/>
                    <a:p>
                      <a:pPr algn="ctr"/>
                      <a:r>
                        <a:rPr kumimoji="1" lang="en-US" altLang="ja-JP" sz="2000" dirty="0"/>
                        <a:t>58</a:t>
                      </a:r>
                      <a:endParaRPr kumimoji="1" lang="ja-JP" altLang="en-US" sz="2000"/>
                    </a:p>
                  </a:txBody>
                  <a:tcPr anchor="ctr"/>
                </a:tc>
                <a:extLst>
                  <a:ext uri="{0D108BD9-81ED-4DB2-BD59-A6C34878D82A}">
                    <a16:rowId xmlns:a16="http://schemas.microsoft.com/office/drawing/2014/main" val="2933517666"/>
                  </a:ext>
                </a:extLst>
              </a:tr>
            </a:tbl>
          </a:graphicData>
        </a:graphic>
      </p:graphicFrame>
      <p:sp>
        <p:nvSpPr>
          <p:cNvPr id="5" name="テキスト ボックス 4">
            <a:extLst>
              <a:ext uri="{FF2B5EF4-FFF2-40B4-BE49-F238E27FC236}">
                <a16:creationId xmlns:a16="http://schemas.microsoft.com/office/drawing/2014/main" id="{78E04B1F-CEFC-6E42-B85B-A6B0C29479BA}"/>
              </a:ext>
            </a:extLst>
          </p:cNvPr>
          <p:cNvSpPr txBox="1"/>
          <p:nvPr/>
        </p:nvSpPr>
        <p:spPr>
          <a:xfrm>
            <a:off x="838200" y="4941278"/>
            <a:ext cx="9308123" cy="1077218"/>
          </a:xfrm>
          <a:prstGeom prst="rect">
            <a:avLst/>
          </a:prstGeom>
          <a:noFill/>
        </p:spPr>
        <p:txBody>
          <a:bodyPr wrap="square" rtlCol="0">
            <a:spAutoFit/>
          </a:bodyPr>
          <a:lstStyle/>
          <a:p>
            <a:r>
              <a:rPr lang="ja-JP" altLang="en-US" sz="3200"/>
              <a:t>→基本的に</a:t>
            </a:r>
            <a:r>
              <a:rPr lang="en-US" altLang="ja-JP" sz="3200" dirty="0"/>
              <a:t>gen x np </a:t>
            </a:r>
            <a:r>
              <a:rPr lang="ja-JP" altLang="en-US" sz="3200"/>
              <a:t>が高いと、試行回数が増え、最良適応度の値が高い。</a:t>
            </a:r>
            <a:endParaRPr kumimoji="1" lang="ja-JP" altLang="en-US" sz="3200"/>
          </a:p>
        </p:txBody>
      </p:sp>
    </p:spTree>
    <p:extLst>
      <p:ext uri="{BB962C8B-B14F-4D97-AF65-F5344CB8AC3E}">
        <p14:creationId xmlns:p14="http://schemas.microsoft.com/office/powerpoint/2010/main" val="38097431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059977F-34A4-9D44-9D8F-198B5F0DD23D}"/>
              </a:ext>
            </a:extLst>
          </p:cNvPr>
          <p:cNvSpPr>
            <a:spLocks noGrp="1"/>
          </p:cNvSpPr>
          <p:nvPr>
            <p:ph type="title"/>
          </p:nvPr>
        </p:nvSpPr>
        <p:spPr/>
        <p:txBody>
          <a:bodyPr/>
          <a:lstStyle/>
          <a:p>
            <a:r>
              <a:rPr kumimoji="1" lang="ja-JP" altLang="en-US"/>
              <a:t>プログラム実行結果表</a:t>
            </a:r>
            <a:r>
              <a:rPr kumimoji="1" lang="en-US" altLang="ja-JP" dirty="0"/>
              <a:t>-2</a:t>
            </a:r>
            <a:endParaRPr kumimoji="1" lang="ja-JP" altLang="en-US"/>
          </a:p>
        </p:txBody>
      </p:sp>
      <p:graphicFrame>
        <p:nvGraphicFramePr>
          <p:cNvPr id="4" name="表 4">
            <a:extLst>
              <a:ext uri="{FF2B5EF4-FFF2-40B4-BE49-F238E27FC236}">
                <a16:creationId xmlns:a16="http://schemas.microsoft.com/office/drawing/2014/main" id="{5039CCD1-CEA9-F445-9C3D-5AB487108844}"/>
              </a:ext>
            </a:extLst>
          </p:cNvPr>
          <p:cNvGraphicFramePr>
            <a:graphicFrameLocks noGrp="1"/>
          </p:cNvGraphicFramePr>
          <p:nvPr/>
        </p:nvGraphicFramePr>
        <p:xfrm>
          <a:off x="838199" y="1690687"/>
          <a:ext cx="9888416" cy="2125176"/>
        </p:xfrm>
        <a:graphic>
          <a:graphicData uri="http://schemas.openxmlformats.org/drawingml/2006/table">
            <a:tbl>
              <a:tblPr firstRow="1" bandRow="1">
                <a:tableStyleId>{073A0DAA-6AF3-43AB-8588-CEC1D06C72B9}</a:tableStyleId>
              </a:tblPr>
              <a:tblGrid>
                <a:gridCol w="2749064">
                  <a:extLst>
                    <a:ext uri="{9D8B030D-6E8A-4147-A177-3AD203B41FA5}">
                      <a16:colId xmlns:a16="http://schemas.microsoft.com/office/drawing/2014/main" val="3117957690"/>
                    </a:ext>
                  </a:extLst>
                </a:gridCol>
                <a:gridCol w="1635369">
                  <a:extLst>
                    <a:ext uri="{9D8B030D-6E8A-4147-A177-3AD203B41FA5}">
                      <a16:colId xmlns:a16="http://schemas.microsoft.com/office/drawing/2014/main" val="1448540587"/>
                    </a:ext>
                  </a:extLst>
                </a:gridCol>
                <a:gridCol w="1811215">
                  <a:extLst>
                    <a:ext uri="{9D8B030D-6E8A-4147-A177-3AD203B41FA5}">
                      <a16:colId xmlns:a16="http://schemas.microsoft.com/office/drawing/2014/main" val="3152381410"/>
                    </a:ext>
                  </a:extLst>
                </a:gridCol>
                <a:gridCol w="1951892">
                  <a:extLst>
                    <a:ext uri="{9D8B030D-6E8A-4147-A177-3AD203B41FA5}">
                      <a16:colId xmlns:a16="http://schemas.microsoft.com/office/drawing/2014/main" val="2053762148"/>
                    </a:ext>
                  </a:extLst>
                </a:gridCol>
                <a:gridCol w="1740876">
                  <a:extLst>
                    <a:ext uri="{9D8B030D-6E8A-4147-A177-3AD203B41FA5}">
                      <a16:colId xmlns:a16="http://schemas.microsoft.com/office/drawing/2014/main" val="3482903423"/>
                    </a:ext>
                  </a:extLst>
                </a:gridCol>
              </a:tblGrid>
              <a:tr h="708392">
                <a:tc>
                  <a:txBody>
                    <a:bodyPr/>
                    <a:lstStyle/>
                    <a:p>
                      <a:pPr algn="ctr"/>
                      <a:r>
                        <a:rPr kumimoji="1" lang="ja-JP" altLang="en-US" sz="2000"/>
                        <a:t>突然変異率</a:t>
                      </a:r>
                    </a:p>
                  </a:txBody>
                  <a:tcPr anchor="ctr">
                    <a:lnR w="12700" cap="flat" cmpd="sng" algn="ctr">
                      <a:solidFill>
                        <a:schemeClr val="bg1"/>
                      </a:solidFill>
                      <a:prstDash val="solid"/>
                      <a:round/>
                      <a:headEnd type="none" w="med" len="med"/>
                      <a:tailEnd type="none" w="med" len="med"/>
                    </a:lnR>
                  </a:tcPr>
                </a:tc>
                <a:tc>
                  <a:txBody>
                    <a:bodyPr/>
                    <a:lstStyle/>
                    <a:p>
                      <a:pPr algn="ctr"/>
                      <a:r>
                        <a:rPr kumimoji="1" lang="en-US" altLang="ja-JP" sz="2000" dirty="0"/>
                        <a:t>0.5</a:t>
                      </a:r>
                      <a:endParaRPr kumimoji="1" lang="ja-JP" altLang="en-US" sz="2000"/>
                    </a:p>
                  </a:txBody>
                  <a:tcPr anchor="ctr">
                    <a:lnL w="12700" cap="flat" cmpd="sng" algn="ctr">
                      <a:solidFill>
                        <a:schemeClr val="bg1"/>
                      </a:solidFill>
                      <a:prstDash val="solid"/>
                      <a:round/>
                      <a:headEnd type="none" w="med" len="med"/>
                      <a:tailEnd type="none" w="med" len="med"/>
                    </a:lnL>
                  </a:tcPr>
                </a:tc>
                <a:tc>
                  <a:txBody>
                    <a:bodyPr/>
                    <a:lstStyle/>
                    <a:p>
                      <a:pPr algn="ctr"/>
                      <a:r>
                        <a:rPr kumimoji="1" lang="en-US" altLang="ja-JP" sz="2000" dirty="0"/>
                        <a:t>20</a:t>
                      </a:r>
                      <a:endParaRPr kumimoji="1" lang="ja-JP" altLang="en-US" sz="2000"/>
                    </a:p>
                  </a:txBody>
                  <a:tcPr anchor="ctr"/>
                </a:tc>
                <a:tc>
                  <a:txBody>
                    <a:bodyPr/>
                    <a:lstStyle/>
                    <a:p>
                      <a:pPr algn="ctr"/>
                      <a:r>
                        <a:rPr kumimoji="1" lang="en-US" altLang="ja-JP" sz="2000" dirty="0"/>
                        <a:t>40</a:t>
                      </a:r>
                      <a:endParaRPr kumimoji="1" lang="ja-JP" altLang="en-US" sz="2000"/>
                    </a:p>
                  </a:txBody>
                  <a:tcPr anchor="ctr"/>
                </a:tc>
                <a:tc>
                  <a:txBody>
                    <a:bodyPr/>
                    <a:lstStyle/>
                    <a:p>
                      <a:pPr algn="ctr"/>
                      <a:r>
                        <a:rPr kumimoji="1" lang="en-US" altLang="ja-JP" sz="2000" dirty="0"/>
                        <a:t>60</a:t>
                      </a:r>
                      <a:endParaRPr kumimoji="1" lang="ja-JP" altLang="en-US" sz="2000"/>
                    </a:p>
                  </a:txBody>
                  <a:tcPr anchor="ctr"/>
                </a:tc>
                <a:extLst>
                  <a:ext uri="{0D108BD9-81ED-4DB2-BD59-A6C34878D82A}">
                    <a16:rowId xmlns:a16="http://schemas.microsoft.com/office/drawing/2014/main" val="3877010857"/>
                  </a:ext>
                </a:extLst>
              </a:tr>
              <a:tr h="708392">
                <a:tc>
                  <a:txBody>
                    <a:bodyPr/>
                    <a:lstStyle/>
                    <a:p>
                      <a:pPr algn="ctr"/>
                      <a:r>
                        <a:rPr kumimoji="1" lang="en-US" altLang="ja-JP" sz="2000" dirty="0"/>
                        <a:t>gen = 100 , np = 5</a:t>
                      </a:r>
                      <a:endParaRPr kumimoji="1" lang="ja-JP" altLang="en-US" sz="2000"/>
                    </a:p>
                  </a:txBody>
                  <a:tcPr anchor="ctr">
                    <a:lnR w="12700" cap="flat" cmpd="sng" algn="ctr">
                      <a:solidFill>
                        <a:schemeClr val="bg1"/>
                      </a:solidFill>
                      <a:prstDash val="solid"/>
                      <a:round/>
                      <a:headEnd type="none" w="med" len="med"/>
                      <a:tailEnd type="none" w="med" len="med"/>
                    </a:lnR>
                  </a:tcPr>
                </a:tc>
                <a:tc>
                  <a:txBody>
                    <a:bodyPr/>
                    <a:lstStyle/>
                    <a:p>
                      <a:pPr algn="ctr"/>
                      <a:r>
                        <a:rPr kumimoji="1" lang="en-US" altLang="ja-JP" sz="2000" dirty="0"/>
                        <a:t>50</a:t>
                      </a:r>
                      <a:endParaRPr kumimoji="1" lang="ja-JP" altLang="en-US" sz="2000"/>
                    </a:p>
                  </a:txBody>
                  <a:tcPr anchor="ctr">
                    <a:lnL w="12700" cap="flat" cmpd="sng" algn="ctr">
                      <a:solidFill>
                        <a:schemeClr val="bg1"/>
                      </a:solidFill>
                      <a:prstDash val="solid"/>
                      <a:round/>
                      <a:headEnd type="none" w="med" len="med"/>
                      <a:tailEnd type="none" w="med" len="med"/>
                    </a:lnL>
                    <a:solidFill>
                      <a:schemeClr val="bg1">
                        <a:lumMod val="95000"/>
                      </a:schemeClr>
                    </a:solidFill>
                  </a:tcPr>
                </a:tc>
                <a:tc>
                  <a:txBody>
                    <a:bodyPr/>
                    <a:lstStyle/>
                    <a:p>
                      <a:pPr algn="ctr"/>
                      <a:r>
                        <a:rPr kumimoji="1" lang="en-US" altLang="ja-JP" sz="2000" dirty="0"/>
                        <a:t>80</a:t>
                      </a:r>
                      <a:endParaRPr kumimoji="1" lang="ja-JP" altLang="en-US" sz="2000"/>
                    </a:p>
                  </a:txBody>
                  <a:tcPr anchor="ctr">
                    <a:solidFill>
                      <a:schemeClr val="bg1">
                        <a:lumMod val="95000"/>
                      </a:schemeClr>
                    </a:solidFill>
                  </a:tcPr>
                </a:tc>
                <a:tc>
                  <a:txBody>
                    <a:bodyPr/>
                    <a:lstStyle/>
                    <a:p>
                      <a:pPr algn="ctr"/>
                      <a:r>
                        <a:rPr kumimoji="1" lang="en-US" altLang="ja-JP" sz="2000" dirty="0"/>
                        <a:t>85</a:t>
                      </a:r>
                      <a:endParaRPr kumimoji="1" lang="ja-JP" altLang="en-US" sz="2000"/>
                    </a:p>
                  </a:txBody>
                  <a:tcPr anchor="ctr">
                    <a:solidFill>
                      <a:schemeClr val="bg1">
                        <a:lumMod val="95000"/>
                      </a:schemeClr>
                    </a:solidFill>
                  </a:tcPr>
                </a:tc>
                <a:tc>
                  <a:txBody>
                    <a:bodyPr/>
                    <a:lstStyle/>
                    <a:p>
                      <a:pPr algn="ctr"/>
                      <a:r>
                        <a:rPr kumimoji="1" lang="en-US" altLang="ja-JP" sz="2000" dirty="0"/>
                        <a:t>90</a:t>
                      </a:r>
                      <a:endParaRPr kumimoji="1" lang="ja-JP" altLang="en-US" sz="2000"/>
                    </a:p>
                  </a:txBody>
                  <a:tcPr anchor="ctr">
                    <a:solidFill>
                      <a:schemeClr val="bg1">
                        <a:lumMod val="95000"/>
                      </a:schemeClr>
                    </a:solidFill>
                  </a:tcPr>
                </a:tc>
                <a:extLst>
                  <a:ext uri="{0D108BD9-81ED-4DB2-BD59-A6C34878D82A}">
                    <a16:rowId xmlns:a16="http://schemas.microsoft.com/office/drawing/2014/main" val="1742163470"/>
                  </a:ext>
                </a:extLst>
              </a:tr>
              <a:tr h="708392">
                <a:tc>
                  <a:txBody>
                    <a:bodyPr/>
                    <a:lstStyle/>
                    <a:p>
                      <a:pPr algn="ctr"/>
                      <a:r>
                        <a:rPr kumimoji="1" lang="en-US" altLang="ja-JP" sz="2000" dirty="0"/>
                        <a:t>gen = 5 , np = 100</a:t>
                      </a:r>
                      <a:endParaRPr kumimoji="1" lang="ja-JP" altLang="en-US" sz="2000"/>
                    </a:p>
                  </a:txBody>
                  <a:tcPr anchor="ctr">
                    <a:lnR w="12700" cap="flat" cmpd="sng" algn="ctr">
                      <a:solidFill>
                        <a:schemeClr val="bg1"/>
                      </a:solidFill>
                      <a:prstDash val="solid"/>
                      <a:round/>
                      <a:headEnd type="none" w="med" len="med"/>
                      <a:tailEnd type="none" w="med" len="med"/>
                    </a:lnR>
                    <a:solidFill>
                      <a:schemeClr val="bg2">
                        <a:lumMod val="90000"/>
                      </a:schemeClr>
                    </a:solidFill>
                  </a:tcPr>
                </a:tc>
                <a:tc>
                  <a:txBody>
                    <a:bodyPr/>
                    <a:lstStyle/>
                    <a:p>
                      <a:pPr algn="ctr"/>
                      <a:r>
                        <a:rPr kumimoji="1" lang="en-US" altLang="ja-JP" sz="2000" dirty="0"/>
                        <a:t>65</a:t>
                      </a:r>
                      <a:endParaRPr kumimoji="1" lang="ja-JP" altLang="en-US" sz="2000"/>
                    </a:p>
                  </a:txBody>
                  <a:tcPr anchor="ctr">
                    <a:lnL w="12700" cap="flat" cmpd="sng" algn="ctr">
                      <a:solidFill>
                        <a:schemeClr val="bg1"/>
                      </a:solidFill>
                      <a:prstDash val="solid"/>
                      <a:round/>
                      <a:headEnd type="none" w="med" len="med"/>
                      <a:tailEnd type="none" w="med" len="med"/>
                    </a:lnL>
                    <a:solidFill>
                      <a:schemeClr val="bg1">
                        <a:lumMod val="95000"/>
                      </a:schemeClr>
                    </a:solidFill>
                  </a:tcPr>
                </a:tc>
                <a:tc>
                  <a:txBody>
                    <a:bodyPr/>
                    <a:lstStyle/>
                    <a:p>
                      <a:pPr algn="ctr"/>
                      <a:r>
                        <a:rPr kumimoji="1" lang="en-US" altLang="ja-JP" sz="2000" dirty="0"/>
                        <a:t>65</a:t>
                      </a:r>
                      <a:endParaRPr kumimoji="1" lang="ja-JP" altLang="en-US" sz="2000"/>
                    </a:p>
                  </a:txBody>
                  <a:tcPr anchor="ctr">
                    <a:solidFill>
                      <a:schemeClr val="bg1">
                        <a:lumMod val="95000"/>
                      </a:schemeClr>
                    </a:solidFill>
                  </a:tcPr>
                </a:tc>
                <a:tc>
                  <a:txBody>
                    <a:bodyPr/>
                    <a:lstStyle/>
                    <a:p>
                      <a:pPr algn="ctr"/>
                      <a:r>
                        <a:rPr kumimoji="1" lang="en-US" altLang="ja-JP" sz="2000" dirty="0"/>
                        <a:t>65</a:t>
                      </a:r>
                      <a:endParaRPr kumimoji="1" lang="ja-JP" altLang="en-US" sz="2000"/>
                    </a:p>
                  </a:txBody>
                  <a:tcPr anchor="ctr">
                    <a:solidFill>
                      <a:schemeClr val="bg1">
                        <a:lumMod val="95000"/>
                      </a:schemeClr>
                    </a:solidFill>
                  </a:tcPr>
                </a:tc>
                <a:tc>
                  <a:txBody>
                    <a:bodyPr/>
                    <a:lstStyle/>
                    <a:p>
                      <a:pPr algn="ctr"/>
                      <a:r>
                        <a:rPr kumimoji="1" lang="en-US" altLang="ja-JP" sz="2000" dirty="0"/>
                        <a:t>65</a:t>
                      </a:r>
                      <a:endParaRPr kumimoji="1" lang="ja-JP" altLang="en-US" sz="2000"/>
                    </a:p>
                  </a:txBody>
                  <a:tcPr anchor="ctr">
                    <a:solidFill>
                      <a:schemeClr val="bg1">
                        <a:lumMod val="95000"/>
                      </a:schemeClr>
                    </a:solidFill>
                  </a:tcPr>
                </a:tc>
                <a:extLst>
                  <a:ext uri="{0D108BD9-81ED-4DB2-BD59-A6C34878D82A}">
                    <a16:rowId xmlns:a16="http://schemas.microsoft.com/office/drawing/2014/main" val="428716004"/>
                  </a:ext>
                </a:extLst>
              </a:tr>
            </a:tbl>
          </a:graphicData>
        </a:graphic>
      </p:graphicFrame>
      <p:sp>
        <p:nvSpPr>
          <p:cNvPr id="5" name="テキスト ボックス 4">
            <a:extLst>
              <a:ext uri="{FF2B5EF4-FFF2-40B4-BE49-F238E27FC236}">
                <a16:creationId xmlns:a16="http://schemas.microsoft.com/office/drawing/2014/main" id="{A21F6C71-379B-2347-92E0-97E39A46129A}"/>
              </a:ext>
            </a:extLst>
          </p:cNvPr>
          <p:cNvSpPr txBox="1"/>
          <p:nvPr/>
        </p:nvSpPr>
        <p:spPr>
          <a:xfrm>
            <a:off x="1301262" y="4484077"/>
            <a:ext cx="9530861" cy="1828800"/>
          </a:xfrm>
          <a:prstGeom prst="rect">
            <a:avLst/>
          </a:prstGeom>
          <a:noFill/>
        </p:spPr>
        <p:txBody>
          <a:bodyPr wrap="square" rtlCol="0">
            <a:spAutoFit/>
          </a:bodyPr>
          <a:lstStyle/>
          <a:p>
            <a:endParaRPr kumimoji="1" lang="ja-JP" altLang="en-US"/>
          </a:p>
        </p:txBody>
      </p:sp>
      <p:sp>
        <p:nvSpPr>
          <p:cNvPr id="10" name="テキスト ボックス 9">
            <a:extLst>
              <a:ext uri="{FF2B5EF4-FFF2-40B4-BE49-F238E27FC236}">
                <a16:creationId xmlns:a16="http://schemas.microsoft.com/office/drawing/2014/main" id="{AA818497-A810-7445-8E87-CCCDD6CF5A4A}"/>
              </a:ext>
            </a:extLst>
          </p:cNvPr>
          <p:cNvSpPr txBox="1"/>
          <p:nvPr/>
        </p:nvSpPr>
        <p:spPr>
          <a:xfrm>
            <a:off x="838199" y="4090095"/>
            <a:ext cx="9308123" cy="2554545"/>
          </a:xfrm>
          <a:prstGeom prst="rect">
            <a:avLst/>
          </a:prstGeom>
          <a:noFill/>
        </p:spPr>
        <p:txBody>
          <a:bodyPr wrap="square" rtlCol="0">
            <a:spAutoFit/>
          </a:bodyPr>
          <a:lstStyle/>
          <a:p>
            <a:r>
              <a:rPr lang="ja-JP" altLang="en-US" sz="3200"/>
              <a:t>○ルーレット方式、一様交叉で、</a:t>
            </a:r>
            <a:r>
              <a:rPr lang="en-US" altLang="ja-JP" sz="3200" dirty="0"/>
              <a:t>gen </a:t>
            </a:r>
            <a:r>
              <a:rPr lang="ja-JP" altLang="en-US" sz="3200"/>
              <a:t>と</a:t>
            </a:r>
            <a:r>
              <a:rPr lang="en-US" altLang="ja-JP" sz="3200" dirty="0"/>
              <a:t> np </a:t>
            </a:r>
            <a:r>
              <a:rPr lang="ja-JP" altLang="en-US" sz="3200"/>
              <a:t>の値　</a:t>
            </a:r>
            <a:endParaRPr lang="en-US" altLang="ja-JP" sz="3200" dirty="0"/>
          </a:p>
          <a:p>
            <a:r>
              <a:rPr lang="ja-JP" altLang="en-US" sz="3200"/>
              <a:t>　を変えて比較</a:t>
            </a:r>
            <a:endParaRPr lang="en-US" altLang="ja-JP" sz="3200" dirty="0"/>
          </a:p>
          <a:p>
            <a:endParaRPr lang="en-US" altLang="ja-JP" sz="3200" dirty="0"/>
          </a:p>
          <a:p>
            <a:r>
              <a:rPr lang="ja-JP" altLang="en-US" sz="3200"/>
              <a:t>　→</a:t>
            </a:r>
            <a:r>
              <a:rPr lang="en-US" altLang="ja-JP" sz="3200" dirty="0"/>
              <a:t>np </a:t>
            </a:r>
            <a:r>
              <a:rPr lang="ja-JP" altLang="en-US" sz="3200"/>
              <a:t>が高いと、突然変異の機会が増えるので</a:t>
            </a:r>
            <a:endParaRPr lang="en-US" altLang="ja-JP" sz="3200" dirty="0"/>
          </a:p>
          <a:p>
            <a:r>
              <a:rPr lang="ja-JP" altLang="en-US" sz="3200"/>
              <a:t>　　突然変異率の影響を受けやすい。</a:t>
            </a:r>
            <a:endParaRPr lang="en-US" altLang="ja-JP" sz="3200" dirty="0"/>
          </a:p>
        </p:txBody>
      </p:sp>
    </p:spTree>
    <p:extLst>
      <p:ext uri="{BB962C8B-B14F-4D97-AF65-F5344CB8AC3E}">
        <p14:creationId xmlns:p14="http://schemas.microsoft.com/office/powerpoint/2010/main" val="1711506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173EE75-E835-8D4E-8305-C28553949B99}"/>
              </a:ext>
            </a:extLst>
          </p:cNvPr>
          <p:cNvSpPr>
            <a:spLocks noGrp="1"/>
          </p:cNvSpPr>
          <p:nvPr>
            <p:ph type="title"/>
          </p:nvPr>
        </p:nvSpPr>
        <p:spPr/>
        <p:txBody>
          <a:bodyPr/>
          <a:lstStyle/>
          <a:p>
            <a:r>
              <a:rPr kumimoji="1" lang="en-US" altLang="ja-JP" dirty="0" err="1"/>
              <a:t>Eggholder</a:t>
            </a:r>
            <a:r>
              <a:rPr kumimoji="1" lang="en-US" altLang="ja-JP" dirty="0"/>
              <a:t> function</a:t>
            </a:r>
            <a:endParaRPr kumimoji="1" lang="ja-JP" altLang="en-US"/>
          </a:p>
        </p:txBody>
      </p:sp>
      <p:pic>
        <p:nvPicPr>
          <p:cNvPr id="5" name="コンテンツ プレースホルダー 4" descr="グラフ, 等高線グラフ&#10;&#10;自動的に生成された説明">
            <a:extLst>
              <a:ext uri="{FF2B5EF4-FFF2-40B4-BE49-F238E27FC236}">
                <a16:creationId xmlns:a16="http://schemas.microsoft.com/office/drawing/2014/main" id="{FAE09644-AD10-934F-A333-5284069F60B9}"/>
              </a:ext>
            </a:extLst>
          </p:cNvPr>
          <p:cNvPicPr>
            <a:picLocks noGrp="1" noChangeAspect="1"/>
          </p:cNvPicPr>
          <p:nvPr>
            <p:ph idx="1"/>
          </p:nvPr>
        </p:nvPicPr>
        <p:blipFill>
          <a:blip r:embed="rId2"/>
          <a:stretch>
            <a:fillRect/>
          </a:stretch>
        </p:blipFill>
        <p:spPr>
          <a:xfrm>
            <a:off x="3271282" y="1387670"/>
            <a:ext cx="5059468" cy="3857496"/>
          </a:xfrm>
        </p:spPr>
      </p:pic>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880B0B5B-0CB4-D743-832C-97B251693D16}"/>
                  </a:ext>
                </a:extLst>
              </p:cNvPr>
              <p:cNvSpPr txBox="1"/>
              <p:nvPr/>
            </p:nvSpPr>
            <p:spPr>
              <a:xfrm>
                <a:off x="1342016" y="5663032"/>
                <a:ext cx="9928656" cy="8298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𝑓</m:t>
                      </m:r>
                      <m:d>
                        <m:dPr>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𝑥</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𝑦</m:t>
                          </m:r>
                        </m:e>
                      </m:d>
                      <m:r>
                        <a:rPr kumimoji="1" lang="en-US" altLang="ja-JP" sz="2400" b="0" i="1" smtClean="0">
                          <a:latin typeface="Cambria Math" panose="02040503050406030204" pitchFamily="18" charset="0"/>
                        </a:rPr>
                        <m:t>=−</m:t>
                      </m:r>
                      <m:d>
                        <m:dPr>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𝑦</m:t>
                          </m:r>
                          <m:r>
                            <a:rPr kumimoji="1" lang="en-US" altLang="ja-JP" sz="2400" b="0" i="1" smtClean="0">
                              <a:latin typeface="Cambria Math" panose="02040503050406030204" pitchFamily="18" charset="0"/>
                            </a:rPr>
                            <m:t>+47</m:t>
                          </m:r>
                        </m:e>
                      </m:d>
                      <m:func>
                        <m:funcPr>
                          <m:ctrlPr>
                            <a:rPr kumimoji="1" lang="en-US" altLang="ja-JP" sz="2400" b="0" i="1" smtClean="0">
                              <a:latin typeface="Cambria Math" panose="02040503050406030204" pitchFamily="18" charset="0"/>
                            </a:rPr>
                          </m:ctrlPr>
                        </m:funcPr>
                        <m:fName>
                          <m:r>
                            <m:rPr>
                              <m:sty m:val="p"/>
                            </m:rPr>
                            <a:rPr kumimoji="1" lang="en-US" altLang="ja-JP" sz="2400" b="0" i="0" smtClean="0">
                              <a:latin typeface="Cambria Math" panose="02040503050406030204" pitchFamily="18" charset="0"/>
                            </a:rPr>
                            <m:t>sin</m:t>
                          </m:r>
                        </m:fName>
                        <m:e>
                          <m:d>
                            <m:dPr>
                              <m:ctrlPr>
                                <a:rPr kumimoji="1" lang="en-US" altLang="ja-JP" sz="2400" b="0" i="1" smtClean="0">
                                  <a:latin typeface="Cambria Math" panose="02040503050406030204" pitchFamily="18" charset="0"/>
                                </a:rPr>
                              </m:ctrlPr>
                            </m:dPr>
                            <m:e>
                              <m:rad>
                                <m:radPr>
                                  <m:degHide m:val="on"/>
                                  <m:ctrlPr>
                                    <a:rPr kumimoji="1" lang="en-US" altLang="ja-JP" sz="2400" b="0" i="1" smtClean="0">
                                      <a:latin typeface="Cambria Math" panose="02040503050406030204" pitchFamily="18" charset="0"/>
                                    </a:rPr>
                                  </m:ctrlPr>
                                </m:radPr>
                                <m:deg/>
                                <m:e>
                                  <m:d>
                                    <m:dPr>
                                      <m:begChr m:val="|"/>
                                      <m:endChr m:val="|"/>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𝑦</m:t>
                                      </m:r>
                                      <m:r>
                                        <a:rPr lang="en-US" altLang="ja-JP" sz="2400" b="0" i="1" smtClean="0">
                                          <a:latin typeface="Cambria Math" panose="02040503050406030204" pitchFamily="18" charset="0"/>
                                        </a:rPr>
                                        <m:t>+</m:t>
                                      </m:r>
                                      <m:f>
                                        <m:fPr>
                                          <m:ctrlPr>
                                            <a:rPr lang="en-US" altLang="ja-JP" sz="2400" b="0" i="1" smtClean="0">
                                              <a:latin typeface="Cambria Math" panose="02040503050406030204" pitchFamily="18" charset="0"/>
                                            </a:rPr>
                                          </m:ctrlPr>
                                        </m:fPr>
                                        <m:num>
                                          <m:r>
                                            <a:rPr lang="en-US" altLang="ja-JP" sz="2400" b="0" i="1" smtClean="0">
                                              <a:latin typeface="Cambria Math" panose="02040503050406030204" pitchFamily="18" charset="0"/>
                                            </a:rPr>
                                            <m:t>𝑥</m:t>
                                          </m:r>
                                        </m:num>
                                        <m:den>
                                          <m:r>
                                            <a:rPr lang="en-US" altLang="ja-JP" sz="2400" b="0" i="1" smtClean="0">
                                              <a:latin typeface="Cambria Math" panose="02040503050406030204" pitchFamily="18" charset="0"/>
                                            </a:rPr>
                                            <m:t>2</m:t>
                                          </m:r>
                                        </m:den>
                                      </m:f>
                                      <m:r>
                                        <a:rPr lang="en-US" altLang="ja-JP" sz="2400" b="0" i="1" smtClean="0">
                                          <a:latin typeface="Cambria Math" panose="02040503050406030204" pitchFamily="18" charset="0"/>
                                        </a:rPr>
                                        <m:t>+47</m:t>
                                      </m:r>
                                    </m:e>
                                  </m:d>
                                </m:e>
                              </m:rad>
                            </m:e>
                          </m:d>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𝑥</m:t>
                          </m:r>
                          <m:func>
                            <m:funcPr>
                              <m:ctrlPr>
                                <a:rPr lang="en-US" altLang="ja-JP" sz="2400" i="1">
                                  <a:latin typeface="Cambria Math" panose="02040503050406030204" pitchFamily="18" charset="0"/>
                                </a:rPr>
                              </m:ctrlPr>
                            </m:funcPr>
                            <m:fName>
                              <m:r>
                                <m:rPr>
                                  <m:sty m:val="p"/>
                                </m:rPr>
                                <a:rPr lang="en-US" altLang="ja-JP" sz="2400">
                                  <a:latin typeface="Cambria Math" panose="02040503050406030204" pitchFamily="18" charset="0"/>
                                </a:rPr>
                                <m:t>sin</m:t>
                              </m:r>
                            </m:fName>
                            <m:e>
                              <m:d>
                                <m:dPr>
                                  <m:ctrlPr>
                                    <a:rPr lang="en-US" altLang="ja-JP" sz="2400" i="1">
                                      <a:latin typeface="Cambria Math" panose="02040503050406030204" pitchFamily="18" charset="0"/>
                                    </a:rPr>
                                  </m:ctrlPr>
                                </m:dPr>
                                <m:e>
                                  <m:rad>
                                    <m:radPr>
                                      <m:degHide m:val="on"/>
                                      <m:ctrlPr>
                                        <a:rPr lang="en-US" altLang="ja-JP" sz="2400" i="1">
                                          <a:latin typeface="Cambria Math" panose="02040503050406030204" pitchFamily="18" charset="0"/>
                                        </a:rPr>
                                      </m:ctrlPr>
                                    </m:radPr>
                                    <m:deg/>
                                    <m:e>
                                      <m:d>
                                        <m:dPr>
                                          <m:begChr m:val="|"/>
                                          <m:endChr m:val="|"/>
                                          <m:ctrlPr>
                                            <a:rPr lang="en-US" altLang="ja-JP" sz="2400" i="1">
                                              <a:latin typeface="Cambria Math" panose="02040503050406030204" pitchFamily="18" charset="0"/>
                                            </a:rPr>
                                          </m:ctrlPr>
                                        </m:dPr>
                                        <m:e>
                                          <m:r>
                                            <a:rPr lang="en-US" altLang="ja-JP" sz="2400" b="0" i="1" smtClean="0">
                                              <a:latin typeface="Cambria Math" panose="02040503050406030204" pitchFamily="18" charset="0"/>
                                            </a:rPr>
                                            <m:t>𝑥</m:t>
                                          </m:r>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𝑦</m:t>
                                          </m:r>
                                          <m:r>
                                            <a:rPr lang="en-US" altLang="ja-JP" sz="2400" b="0" i="1" smtClean="0">
                                              <a:latin typeface="Cambria Math" panose="02040503050406030204" pitchFamily="18" charset="0"/>
                                            </a:rPr>
                                            <m:t>+47)</m:t>
                                          </m:r>
                                        </m:e>
                                      </m:d>
                                    </m:e>
                                  </m:rad>
                                </m:e>
                              </m:d>
                            </m:e>
                          </m:func>
                        </m:e>
                      </m:func>
                    </m:oMath>
                  </m:oMathPara>
                </a14:m>
                <a:endParaRPr kumimoji="1" lang="ja-JP" altLang="en-US" sz="2400"/>
              </a:p>
            </p:txBody>
          </p:sp>
        </mc:Choice>
        <mc:Fallback xmlns="">
          <p:sp>
            <p:nvSpPr>
              <p:cNvPr id="6" name="テキスト ボックス 5">
                <a:extLst>
                  <a:ext uri="{FF2B5EF4-FFF2-40B4-BE49-F238E27FC236}">
                    <a16:creationId xmlns:a16="http://schemas.microsoft.com/office/drawing/2014/main" id="{880B0B5B-0CB4-D743-832C-97B251693D16}"/>
                  </a:ext>
                </a:extLst>
              </p:cNvPr>
              <p:cNvSpPr txBox="1">
                <a:spLocks noRot="1" noChangeAspect="1" noMove="1" noResize="1" noEditPoints="1" noAdjustHandles="1" noChangeArrowheads="1" noChangeShapeType="1" noTextEdit="1"/>
              </p:cNvSpPr>
              <p:nvPr/>
            </p:nvSpPr>
            <p:spPr>
              <a:xfrm>
                <a:off x="1342016" y="5663032"/>
                <a:ext cx="9928656" cy="829843"/>
              </a:xfrm>
              <a:prstGeom prst="rect">
                <a:avLst/>
              </a:prstGeom>
              <a:blipFill>
                <a:blip r:embed="rId3"/>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0483561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173EE75-E835-8D4E-8305-C28553949B99}"/>
              </a:ext>
            </a:extLst>
          </p:cNvPr>
          <p:cNvSpPr>
            <a:spLocks noGrp="1"/>
          </p:cNvSpPr>
          <p:nvPr>
            <p:ph type="title"/>
          </p:nvPr>
        </p:nvSpPr>
        <p:spPr/>
        <p:txBody>
          <a:bodyPr/>
          <a:lstStyle/>
          <a:p>
            <a:r>
              <a:rPr kumimoji="1" lang="en-US" altLang="ja-JP" dirty="0" err="1"/>
              <a:t>Eggholder</a:t>
            </a:r>
            <a:r>
              <a:rPr kumimoji="1" lang="en-US" altLang="ja-JP" dirty="0"/>
              <a:t> function</a:t>
            </a:r>
            <a:endParaRPr kumimoji="1" lang="ja-JP" altLang="en-US"/>
          </a:p>
        </p:txBody>
      </p:sp>
      <mc:AlternateContent xmlns:mc="http://schemas.openxmlformats.org/markup-compatibility/2006" xmlns:a14="http://schemas.microsoft.com/office/drawing/2010/main">
        <mc:Choice Requires="a14">
          <p:sp>
            <p:nvSpPr>
              <p:cNvPr id="4" name="コンテンツ プレースホルダー 3">
                <a:extLst>
                  <a:ext uri="{FF2B5EF4-FFF2-40B4-BE49-F238E27FC236}">
                    <a16:creationId xmlns:a16="http://schemas.microsoft.com/office/drawing/2014/main" id="{6AC4D59F-302B-D642-9457-F5BCFD7628D6}"/>
                  </a:ext>
                </a:extLst>
              </p:cNvPr>
              <p:cNvSpPr>
                <a:spLocks noGrp="1"/>
              </p:cNvSpPr>
              <p:nvPr>
                <p:ph idx="1"/>
              </p:nvPr>
            </p:nvSpPr>
            <p:spPr/>
            <p:txBody>
              <a:bodyPr/>
              <a:lstStyle/>
              <a:p>
                <a:pPr marL="0" indent="0">
                  <a:buNone/>
                </a:pPr>
                <a:r>
                  <a:rPr lang="ja-JP" altLang="en-US"/>
                  <a:t>局所最適解が無数に存在するため、大域的最適解の探索が困難な関数である。</a:t>
                </a:r>
                <a:br>
                  <a:rPr lang="en-US" altLang="ja-JP" dirty="0"/>
                </a:br>
                <a:endParaRPr lang="en-US" altLang="ja-JP" dirty="0"/>
              </a:p>
              <a:p>
                <a:pPr marL="0" indent="0">
                  <a:buNone/>
                </a:pPr>
                <a:r>
                  <a:rPr lang="ja-JP" altLang="en-US"/>
                  <a:t>入力値</a:t>
                </a:r>
                <a:endParaRPr lang="en-US" altLang="ja-JP" dirty="0"/>
              </a:p>
              <a:p>
                <a:pPr marL="0" indent="0">
                  <a:buNone/>
                </a:pP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ea typeface="Cambria Math" panose="02040503050406030204" pitchFamily="18" charset="0"/>
                        </a:rPr>
                        <m:t>𝑥</m:t>
                      </m:r>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𝑦</m:t>
                      </m:r>
                      <m:r>
                        <a:rPr lang="en-US" altLang="ja-JP" b="0" i="1" smtClean="0">
                          <a:latin typeface="Cambria Math" panose="02040503050406030204" pitchFamily="18" charset="0"/>
                          <a:ea typeface="Cambria Math" panose="02040503050406030204" pitchFamily="18" charset="0"/>
                        </a:rPr>
                        <m:t>∈[−512, 512]</m:t>
                      </m:r>
                      <m:r>
                        <a:rPr lang="en-US" altLang="ja-JP" b="0" i="0" smtClean="0">
                          <a:latin typeface="Cambria Math" panose="02040503050406030204" pitchFamily="18" charset="0"/>
                          <a:ea typeface="Cambria Math" panose="02040503050406030204" pitchFamily="18" charset="0"/>
                        </a:rPr>
                        <m:t> </m:t>
                      </m:r>
                    </m:oMath>
                  </m:oMathPara>
                </a14:m>
                <a:endParaRPr lang="en-US" altLang="ja-JP" dirty="0"/>
              </a:p>
              <a:p>
                <a:pPr marL="0" indent="0">
                  <a:buNone/>
                </a:pPr>
                <a:r>
                  <a:rPr lang="ja-JP" altLang="en-US"/>
                  <a:t>大域的最適解</a:t>
                </a:r>
                <a:endParaRPr lang="en-US" altLang="ja-JP" dirty="0"/>
              </a:p>
              <a:p>
                <a:pPr marL="0" indent="0">
                  <a:buNone/>
                </a:pP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rPr>
                        <m:t>𝑓</m:t>
                      </m:r>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𝑥</m:t>
                          </m:r>
                          <m:r>
                            <a:rPr lang="en-US" altLang="ja-JP" b="0" i="1" smtClean="0">
                              <a:latin typeface="Cambria Math" panose="02040503050406030204" pitchFamily="18" charset="0"/>
                            </a:rPr>
                            <m:t>,</m:t>
                          </m:r>
                          <m:r>
                            <a:rPr lang="en-US" altLang="ja-JP" b="0" i="1" smtClean="0">
                              <a:latin typeface="Cambria Math" panose="02040503050406030204" pitchFamily="18" charset="0"/>
                            </a:rPr>
                            <m:t>𝑦</m:t>
                          </m:r>
                        </m:e>
                      </m:d>
                      <m:r>
                        <a:rPr lang="en-US" altLang="ja-JP" b="0" i="1" smtClean="0">
                          <a:latin typeface="Cambria Math" panose="02040503050406030204" pitchFamily="18" charset="0"/>
                        </a:rPr>
                        <m:t>=−959.6407 ,(</m:t>
                      </m:r>
                      <m:r>
                        <a:rPr lang="en-US" altLang="ja-JP" b="0" i="1" smtClean="0">
                          <a:latin typeface="Cambria Math" panose="02040503050406030204" pitchFamily="18" charset="0"/>
                        </a:rPr>
                        <m:t>𝑥</m:t>
                      </m:r>
                      <m:r>
                        <a:rPr lang="en-US" altLang="ja-JP" b="0" i="1" smtClean="0">
                          <a:latin typeface="Cambria Math" panose="02040503050406030204" pitchFamily="18" charset="0"/>
                        </a:rPr>
                        <m:t>,</m:t>
                      </m:r>
                      <m:r>
                        <a:rPr lang="en-US" altLang="ja-JP" b="0" i="1" smtClean="0">
                          <a:latin typeface="Cambria Math" panose="02040503050406030204" pitchFamily="18" charset="0"/>
                        </a:rPr>
                        <m:t>𝑦</m:t>
                      </m:r>
                      <m:r>
                        <a:rPr lang="en-US" altLang="ja-JP" b="0" i="1" smtClean="0">
                          <a:latin typeface="Cambria Math" panose="02040503050406030204" pitchFamily="18" charset="0"/>
                        </a:rPr>
                        <m:t>) =(512,404.2319)</m:t>
                      </m:r>
                    </m:oMath>
                  </m:oMathPara>
                </a14:m>
                <a:endParaRPr lang="ja-JP" altLang="en-US"/>
              </a:p>
            </p:txBody>
          </p:sp>
        </mc:Choice>
        <mc:Fallback xmlns="">
          <p:sp>
            <p:nvSpPr>
              <p:cNvPr id="4" name="コンテンツ プレースホルダー 3">
                <a:extLst>
                  <a:ext uri="{FF2B5EF4-FFF2-40B4-BE49-F238E27FC236}">
                    <a16:creationId xmlns:a16="http://schemas.microsoft.com/office/drawing/2014/main" id="{6AC4D59F-302B-D642-9457-F5BCFD7628D6}"/>
                  </a:ext>
                </a:extLst>
              </p:cNvPr>
              <p:cNvSpPr>
                <a:spLocks noGrp="1" noRot="1" noChangeAspect="1" noMove="1" noResize="1" noEditPoints="1" noAdjustHandles="1" noChangeArrowheads="1" noChangeShapeType="1" noTextEdit="1"/>
              </p:cNvSpPr>
              <p:nvPr>
                <p:ph idx="1"/>
              </p:nvPr>
            </p:nvSpPr>
            <p:spPr>
              <a:blipFill>
                <a:blip r:embed="rId3"/>
                <a:stretch>
                  <a:fillRect l="-1206" t="-2326" r="-965"/>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0766237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270BA4D-D5FB-B244-9CDA-8FBB45518890}"/>
              </a:ext>
            </a:extLst>
          </p:cNvPr>
          <p:cNvSpPr>
            <a:spLocks noGrp="1"/>
          </p:cNvSpPr>
          <p:nvPr>
            <p:ph type="ctrTitle"/>
          </p:nvPr>
        </p:nvSpPr>
        <p:spPr>
          <a:xfrm>
            <a:off x="381000" y="310669"/>
            <a:ext cx="6464300" cy="990047"/>
          </a:xfrm>
        </p:spPr>
        <p:txBody>
          <a:bodyPr>
            <a:normAutofit/>
          </a:bodyPr>
          <a:lstStyle/>
          <a:p>
            <a:r>
              <a:rPr kumimoji="1" lang="ja-JP" altLang="en-US" sz="4800"/>
              <a:t>プログラム実行結果</a:t>
            </a:r>
          </a:p>
        </p:txBody>
      </p:sp>
      <p:graphicFrame>
        <p:nvGraphicFramePr>
          <p:cNvPr id="6" name="表 6">
            <a:extLst>
              <a:ext uri="{FF2B5EF4-FFF2-40B4-BE49-F238E27FC236}">
                <a16:creationId xmlns:a16="http://schemas.microsoft.com/office/drawing/2014/main" id="{41637296-5BEA-F148-A455-0035FECE25BB}"/>
              </a:ext>
            </a:extLst>
          </p:cNvPr>
          <p:cNvGraphicFramePr>
            <a:graphicFrameLocks noGrp="1"/>
          </p:cNvGraphicFramePr>
          <p:nvPr/>
        </p:nvGraphicFramePr>
        <p:xfrm>
          <a:off x="1276293" y="1300716"/>
          <a:ext cx="9639409" cy="3004087"/>
        </p:xfrm>
        <a:graphic>
          <a:graphicData uri="http://schemas.openxmlformats.org/drawingml/2006/table">
            <a:tbl>
              <a:tblPr firstRow="1" bandRow="1">
                <a:tableStyleId>{073A0DAA-6AF3-43AB-8588-CEC1D06C72B9}</a:tableStyleId>
              </a:tblPr>
              <a:tblGrid>
                <a:gridCol w="1471084">
                  <a:extLst>
                    <a:ext uri="{9D8B030D-6E8A-4147-A177-3AD203B41FA5}">
                      <a16:colId xmlns:a16="http://schemas.microsoft.com/office/drawing/2014/main" val="232186879"/>
                    </a:ext>
                  </a:extLst>
                </a:gridCol>
                <a:gridCol w="1471084">
                  <a:extLst>
                    <a:ext uri="{9D8B030D-6E8A-4147-A177-3AD203B41FA5}">
                      <a16:colId xmlns:a16="http://schemas.microsoft.com/office/drawing/2014/main" val="1164726388"/>
                    </a:ext>
                  </a:extLst>
                </a:gridCol>
                <a:gridCol w="1471084">
                  <a:extLst>
                    <a:ext uri="{9D8B030D-6E8A-4147-A177-3AD203B41FA5}">
                      <a16:colId xmlns:a16="http://schemas.microsoft.com/office/drawing/2014/main" val="3932166382"/>
                    </a:ext>
                  </a:extLst>
                </a:gridCol>
                <a:gridCol w="1471084">
                  <a:extLst>
                    <a:ext uri="{9D8B030D-6E8A-4147-A177-3AD203B41FA5}">
                      <a16:colId xmlns:a16="http://schemas.microsoft.com/office/drawing/2014/main" val="3555833708"/>
                    </a:ext>
                  </a:extLst>
                </a:gridCol>
                <a:gridCol w="1251268">
                  <a:extLst>
                    <a:ext uri="{9D8B030D-6E8A-4147-A177-3AD203B41FA5}">
                      <a16:colId xmlns:a16="http://schemas.microsoft.com/office/drawing/2014/main" val="3698853918"/>
                    </a:ext>
                  </a:extLst>
                </a:gridCol>
                <a:gridCol w="2503805">
                  <a:extLst>
                    <a:ext uri="{9D8B030D-6E8A-4147-A177-3AD203B41FA5}">
                      <a16:colId xmlns:a16="http://schemas.microsoft.com/office/drawing/2014/main" val="3157944293"/>
                    </a:ext>
                  </a:extLst>
                </a:gridCol>
              </a:tblGrid>
              <a:tr h="508318">
                <a:tc>
                  <a:txBody>
                    <a:bodyPr/>
                    <a:lstStyle/>
                    <a:p>
                      <a:r>
                        <a:rPr kumimoji="1" lang="en-US" altLang="ja-JP" dirty="0"/>
                        <a:t>gen</a:t>
                      </a:r>
                      <a:endParaRPr kumimoji="1" lang="ja-JP" altLang="en-US"/>
                    </a:p>
                  </a:txBody>
                  <a:tcPr/>
                </a:tc>
                <a:tc>
                  <a:txBody>
                    <a:bodyPr/>
                    <a:lstStyle/>
                    <a:p>
                      <a:r>
                        <a:rPr kumimoji="1" lang="en-US" altLang="ja-JP" dirty="0"/>
                        <a:t>np</a:t>
                      </a:r>
                      <a:endParaRPr kumimoji="1" lang="ja-JP" altLang="en-US"/>
                    </a:p>
                  </a:txBody>
                  <a:tcPr/>
                </a:tc>
                <a:tc>
                  <a:txBody>
                    <a:bodyPr/>
                    <a:lstStyle/>
                    <a:p>
                      <a:r>
                        <a:rPr kumimoji="1" lang="en-US" altLang="ja-JP" dirty="0"/>
                        <a:t>F</a:t>
                      </a:r>
                      <a:endParaRPr kumimoji="1" lang="ja-JP" altLang="en-US"/>
                    </a:p>
                  </a:txBody>
                  <a:tcPr/>
                </a:tc>
                <a:tc>
                  <a:txBody>
                    <a:bodyPr/>
                    <a:lstStyle/>
                    <a:p>
                      <a:r>
                        <a:rPr kumimoji="1" lang="en-US" altLang="ja-JP" dirty="0"/>
                        <a:t>CR</a:t>
                      </a:r>
                      <a:endParaRPr kumimoji="1" lang="ja-JP" altLang="en-US"/>
                    </a:p>
                  </a:txBody>
                  <a:tcPr/>
                </a:tc>
                <a:tc>
                  <a:txBody>
                    <a:bodyPr/>
                    <a:lstStyle/>
                    <a:p>
                      <a:r>
                        <a:rPr kumimoji="1" lang="en-US" altLang="ja-JP" dirty="0"/>
                        <a:t>mutation</a:t>
                      </a:r>
                      <a:endParaRPr kumimoji="1" lang="ja-JP" altLang="en-US"/>
                    </a:p>
                  </a:txBody>
                  <a:tcPr/>
                </a:tc>
                <a:tc>
                  <a:txBody>
                    <a:bodyPr/>
                    <a:lstStyle/>
                    <a:p>
                      <a:r>
                        <a:rPr kumimoji="1" lang="ja-JP" altLang="en-US"/>
                        <a:t>最良適応度</a:t>
                      </a:r>
                    </a:p>
                  </a:txBody>
                  <a:tcPr/>
                </a:tc>
                <a:extLst>
                  <a:ext uri="{0D108BD9-81ED-4DB2-BD59-A6C34878D82A}">
                    <a16:rowId xmlns:a16="http://schemas.microsoft.com/office/drawing/2014/main" val="3427026902"/>
                  </a:ext>
                </a:extLst>
              </a:tr>
              <a:tr h="462497">
                <a:tc>
                  <a:txBody>
                    <a:bodyPr/>
                    <a:lstStyle/>
                    <a:p>
                      <a:r>
                        <a:rPr kumimoji="1" lang="en-US" altLang="ja-JP" dirty="0"/>
                        <a:t>5</a:t>
                      </a:r>
                      <a:endParaRPr kumimoji="1" lang="ja-JP" altLang="en-US"/>
                    </a:p>
                  </a:txBody>
                  <a:tcPr/>
                </a:tc>
                <a:tc>
                  <a:txBody>
                    <a:bodyPr/>
                    <a:lstStyle/>
                    <a:p>
                      <a:r>
                        <a:rPr kumimoji="1" lang="en-US" altLang="ja-JP" dirty="0"/>
                        <a:t>10</a:t>
                      </a:r>
                      <a:endParaRPr kumimoji="1" lang="ja-JP" altLang="en-US"/>
                    </a:p>
                  </a:txBody>
                  <a:tcPr/>
                </a:tc>
                <a:tc>
                  <a:txBody>
                    <a:bodyPr/>
                    <a:lstStyle/>
                    <a:p>
                      <a:r>
                        <a:rPr kumimoji="1" lang="en-US" altLang="ja-JP" dirty="0"/>
                        <a:t>0.7</a:t>
                      </a:r>
                      <a:endParaRPr kumimoji="1" lang="ja-JP" altLang="en-US"/>
                    </a:p>
                  </a:txBody>
                  <a:tcPr/>
                </a:tc>
                <a:tc>
                  <a:txBody>
                    <a:bodyPr/>
                    <a:lstStyle/>
                    <a:p>
                      <a:r>
                        <a:rPr kumimoji="1" lang="en-US" altLang="ja-JP" dirty="0"/>
                        <a:t>0.3</a:t>
                      </a:r>
                      <a:endParaRPr kumimoji="1" lang="ja-JP" altLang="en-US"/>
                    </a:p>
                  </a:txBody>
                  <a:tcPr/>
                </a:tc>
                <a:tc>
                  <a:txBody>
                    <a:bodyPr/>
                    <a:lstStyle/>
                    <a:p>
                      <a:r>
                        <a:rPr kumimoji="1" lang="en-US" altLang="ja-JP" dirty="0"/>
                        <a:t>4(best_2)</a:t>
                      </a:r>
                      <a:endParaRPr kumimoji="1" lang="ja-JP" alt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800" kern="1200" dirty="0">
                          <a:solidFill>
                            <a:schemeClr val="dk1"/>
                          </a:solidFill>
                          <a:effectLst/>
                          <a:latin typeface="+mn-lt"/>
                          <a:ea typeface="+mn-ea"/>
                          <a:cs typeface="+mn-cs"/>
                        </a:rPr>
                        <a:t>-660.1621103206232</a:t>
                      </a:r>
                    </a:p>
                  </a:txBody>
                  <a:tcPr/>
                </a:tc>
                <a:extLst>
                  <a:ext uri="{0D108BD9-81ED-4DB2-BD59-A6C34878D82A}">
                    <a16:rowId xmlns:a16="http://schemas.microsoft.com/office/drawing/2014/main" val="3094317618"/>
                  </a:ext>
                </a:extLst>
              </a:tr>
              <a:tr h="508318">
                <a:tc>
                  <a:txBody>
                    <a:bodyPr/>
                    <a:lstStyle/>
                    <a:p>
                      <a:r>
                        <a:rPr kumimoji="1" lang="en-US" altLang="ja-JP" dirty="0"/>
                        <a:t>10</a:t>
                      </a:r>
                    </a:p>
                  </a:txBody>
                  <a:tcPr/>
                </a:tc>
                <a:tc>
                  <a:txBody>
                    <a:bodyPr/>
                    <a:lstStyle/>
                    <a:p>
                      <a:r>
                        <a:rPr kumimoji="1" lang="en-US" altLang="ja-JP" dirty="0"/>
                        <a:t>20</a:t>
                      </a:r>
                      <a:endParaRPr kumimoji="1" lang="ja-JP" altLang="en-US"/>
                    </a:p>
                  </a:txBody>
                  <a:tcPr/>
                </a:tc>
                <a:tc>
                  <a:txBody>
                    <a:bodyPr/>
                    <a:lstStyle/>
                    <a:p>
                      <a:r>
                        <a:rPr kumimoji="1" lang="en-US" altLang="ja-JP" dirty="0"/>
                        <a:t>0.7</a:t>
                      </a:r>
                      <a:endParaRPr kumimoji="1" lang="ja-JP" altLang="en-US"/>
                    </a:p>
                  </a:txBody>
                  <a:tcPr/>
                </a:tc>
                <a:tc>
                  <a:txBody>
                    <a:bodyPr/>
                    <a:lstStyle/>
                    <a:p>
                      <a:r>
                        <a:rPr kumimoji="1" lang="en-US" altLang="ja-JP" dirty="0"/>
                        <a:t>0.3</a:t>
                      </a:r>
                      <a:endParaRPr kumimoji="1" lang="ja-JP" altLang="en-US"/>
                    </a:p>
                  </a:txBody>
                  <a:tcPr/>
                </a:tc>
                <a:tc>
                  <a:txBody>
                    <a:bodyPr/>
                    <a:lstStyle/>
                    <a:p>
                      <a:r>
                        <a:rPr kumimoji="1" lang="en-US" altLang="ja-JP" dirty="0"/>
                        <a:t>4(best_2)</a:t>
                      </a:r>
                      <a:endParaRPr kumimoji="1" lang="ja-JP" alt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800" kern="1200" dirty="0">
                          <a:solidFill>
                            <a:schemeClr val="dk1"/>
                          </a:solidFill>
                          <a:effectLst/>
                          <a:latin typeface="+mn-lt"/>
                          <a:ea typeface="+mn-ea"/>
                          <a:cs typeface="+mn-cs"/>
                        </a:rPr>
                        <a:t>-616.7539983208931</a:t>
                      </a:r>
                    </a:p>
                  </a:txBody>
                  <a:tcPr/>
                </a:tc>
                <a:extLst>
                  <a:ext uri="{0D108BD9-81ED-4DB2-BD59-A6C34878D82A}">
                    <a16:rowId xmlns:a16="http://schemas.microsoft.com/office/drawing/2014/main" val="1689432621"/>
                  </a:ext>
                </a:extLst>
              </a:tr>
              <a:tr h="508318">
                <a:tc>
                  <a:txBody>
                    <a:bodyPr/>
                    <a:lstStyle/>
                    <a:p>
                      <a:r>
                        <a:rPr kumimoji="1" lang="en-US" altLang="ja-JP" dirty="0"/>
                        <a:t>100</a:t>
                      </a:r>
                      <a:endParaRPr kumimoji="1" lang="ja-JP" altLang="en-US"/>
                    </a:p>
                  </a:txBody>
                  <a:tcPr/>
                </a:tc>
                <a:tc>
                  <a:txBody>
                    <a:bodyPr/>
                    <a:lstStyle/>
                    <a:p>
                      <a:r>
                        <a:rPr kumimoji="1" lang="en-US" altLang="ja-JP" dirty="0"/>
                        <a:t>100</a:t>
                      </a:r>
                      <a:endParaRPr kumimoji="1" lang="ja-JP" altLang="en-US"/>
                    </a:p>
                  </a:txBody>
                  <a:tcPr/>
                </a:tc>
                <a:tc>
                  <a:txBody>
                    <a:bodyPr/>
                    <a:lstStyle/>
                    <a:p>
                      <a:r>
                        <a:rPr kumimoji="1" lang="en-US" altLang="ja-JP" dirty="0"/>
                        <a:t>0.7</a:t>
                      </a:r>
                      <a:endParaRPr kumimoji="1" lang="ja-JP" altLang="en-US"/>
                    </a:p>
                  </a:txBody>
                  <a:tcPr/>
                </a:tc>
                <a:tc>
                  <a:txBody>
                    <a:bodyPr/>
                    <a:lstStyle/>
                    <a:p>
                      <a:r>
                        <a:rPr kumimoji="1" lang="en-US" altLang="ja-JP" dirty="0"/>
                        <a:t>0.3</a:t>
                      </a:r>
                      <a:endParaRPr kumimoji="1" lang="ja-JP" altLang="en-US"/>
                    </a:p>
                  </a:txBody>
                  <a:tcPr/>
                </a:tc>
                <a:tc>
                  <a:txBody>
                    <a:bodyPr/>
                    <a:lstStyle/>
                    <a:p>
                      <a:r>
                        <a:rPr kumimoji="1" lang="en-US" altLang="ja-JP" dirty="0"/>
                        <a:t>4(best_2)</a:t>
                      </a:r>
                      <a:endParaRPr kumimoji="1" lang="ja-JP" alt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800" kern="1200" dirty="0">
                          <a:solidFill>
                            <a:schemeClr val="dk1"/>
                          </a:solidFill>
                          <a:effectLst/>
                          <a:latin typeface="+mn-lt"/>
                          <a:ea typeface="+mn-ea"/>
                          <a:cs typeface="+mn-cs"/>
                        </a:rPr>
                        <a:t>-955.0899638561143 </a:t>
                      </a:r>
                    </a:p>
                  </a:txBody>
                  <a:tcPr/>
                </a:tc>
                <a:extLst>
                  <a:ext uri="{0D108BD9-81ED-4DB2-BD59-A6C34878D82A}">
                    <a16:rowId xmlns:a16="http://schemas.microsoft.com/office/drawing/2014/main" val="2568786278"/>
                  </a:ext>
                </a:extLst>
              </a:tr>
              <a:tr h="508318">
                <a:tc>
                  <a:txBody>
                    <a:bodyPr/>
                    <a:lstStyle/>
                    <a:p>
                      <a:r>
                        <a:rPr kumimoji="1" lang="en-US" altLang="ja-JP" dirty="0"/>
                        <a:t>100</a:t>
                      </a:r>
                      <a:endParaRPr kumimoji="1" lang="ja-JP" altLang="en-US"/>
                    </a:p>
                  </a:txBody>
                  <a:tcPr/>
                </a:tc>
                <a:tc>
                  <a:txBody>
                    <a:bodyPr/>
                    <a:lstStyle/>
                    <a:p>
                      <a:r>
                        <a:rPr kumimoji="1" lang="en-US" altLang="ja-JP" dirty="0"/>
                        <a:t>100</a:t>
                      </a:r>
                      <a:endParaRPr kumimoji="1" lang="ja-JP" altLang="en-US"/>
                    </a:p>
                  </a:txBody>
                  <a:tcPr/>
                </a:tc>
                <a:tc>
                  <a:txBody>
                    <a:bodyPr/>
                    <a:lstStyle/>
                    <a:p>
                      <a:r>
                        <a:rPr kumimoji="1" lang="en-US" altLang="ja-JP" dirty="0"/>
                        <a:t>0.00001</a:t>
                      </a:r>
                      <a:endParaRPr kumimoji="1" lang="ja-JP" altLang="en-US"/>
                    </a:p>
                  </a:txBody>
                  <a:tcPr/>
                </a:tc>
                <a:tc>
                  <a:txBody>
                    <a:bodyPr/>
                    <a:lstStyle/>
                    <a:p>
                      <a:r>
                        <a:rPr kumimoji="1" lang="en-US" altLang="ja-JP" dirty="0"/>
                        <a:t>0.3</a:t>
                      </a:r>
                      <a:endParaRPr kumimoji="1" lang="ja-JP" altLang="en-US"/>
                    </a:p>
                  </a:txBody>
                  <a:tcPr/>
                </a:tc>
                <a:tc>
                  <a:txBody>
                    <a:bodyPr/>
                    <a:lstStyle/>
                    <a:p>
                      <a:r>
                        <a:rPr kumimoji="1" lang="en-US" altLang="ja-JP" dirty="0"/>
                        <a:t>4(best_2)</a:t>
                      </a:r>
                      <a:endParaRPr kumimoji="1" lang="ja-JP" alt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800" kern="1200" dirty="0">
                          <a:solidFill>
                            <a:schemeClr val="dk1"/>
                          </a:solidFill>
                          <a:effectLst/>
                          <a:latin typeface="+mn-lt"/>
                          <a:ea typeface="+mn-ea"/>
                          <a:cs typeface="+mn-cs"/>
                        </a:rPr>
                        <a:t>-616.1671189316768 </a:t>
                      </a:r>
                    </a:p>
                  </a:txBody>
                  <a:tcPr/>
                </a:tc>
                <a:extLst>
                  <a:ext uri="{0D108BD9-81ED-4DB2-BD59-A6C34878D82A}">
                    <a16:rowId xmlns:a16="http://schemas.microsoft.com/office/drawing/2014/main" val="1625838766"/>
                  </a:ext>
                </a:extLst>
              </a:tr>
              <a:tr h="508318">
                <a:tc>
                  <a:txBody>
                    <a:bodyPr/>
                    <a:lstStyle/>
                    <a:p>
                      <a:r>
                        <a:rPr kumimoji="1" lang="en-US" altLang="ja-JP" dirty="0"/>
                        <a:t>100</a:t>
                      </a:r>
                      <a:endParaRPr kumimoji="1" lang="ja-JP" altLang="en-US"/>
                    </a:p>
                  </a:txBody>
                  <a:tcPr/>
                </a:tc>
                <a:tc>
                  <a:txBody>
                    <a:bodyPr/>
                    <a:lstStyle/>
                    <a:p>
                      <a:r>
                        <a:rPr kumimoji="1" lang="en-US" altLang="ja-JP" dirty="0"/>
                        <a:t>100</a:t>
                      </a:r>
                      <a:endParaRPr kumimoji="1" lang="ja-JP" altLang="en-US"/>
                    </a:p>
                  </a:txBody>
                  <a:tcPr/>
                </a:tc>
                <a:tc>
                  <a:txBody>
                    <a:bodyPr/>
                    <a:lstStyle/>
                    <a:p>
                      <a:r>
                        <a:rPr kumimoji="1" lang="en-US" altLang="ja-JP" dirty="0"/>
                        <a:t>0.7</a:t>
                      </a:r>
                      <a:endParaRPr kumimoji="1" lang="ja-JP" altLang="en-US"/>
                    </a:p>
                  </a:txBody>
                  <a:tcPr/>
                </a:tc>
                <a:tc>
                  <a:txBody>
                    <a:bodyPr/>
                    <a:lstStyle/>
                    <a:p>
                      <a:r>
                        <a:rPr kumimoji="1" lang="en-US" altLang="ja-JP" dirty="0"/>
                        <a:t>0.00001</a:t>
                      </a:r>
                      <a:endParaRPr kumimoji="1" lang="ja-JP" altLang="en-US"/>
                    </a:p>
                  </a:txBody>
                  <a:tcPr/>
                </a:tc>
                <a:tc>
                  <a:txBody>
                    <a:bodyPr/>
                    <a:lstStyle/>
                    <a:p>
                      <a:r>
                        <a:rPr kumimoji="1" lang="en-US" altLang="ja-JP" dirty="0"/>
                        <a:t>4(best_2)</a:t>
                      </a:r>
                      <a:endParaRPr kumimoji="1" lang="ja-JP" alt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800" kern="1200" dirty="0">
                          <a:solidFill>
                            <a:schemeClr val="dk1"/>
                          </a:solidFill>
                          <a:effectLst/>
                          <a:latin typeface="+mn-lt"/>
                          <a:ea typeface="+mn-ea"/>
                          <a:cs typeface="+mn-cs"/>
                        </a:rPr>
                        <a:t>-955.6708635422892</a:t>
                      </a:r>
                    </a:p>
                  </a:txBody>
                  <a:tcPr/>
                </a:tc>
                <a:extLst>
                  <a:ext uri="{0D108BD9-81ED-4DB2-BD59-A6C34878D82A}">
                    <a16:rowId xmlns:a16="http://schemas.microsoft.com/office/drawing/2014/main" val="980512202"/>
                  </a:ext>
                </a:extLst>
              </a:tr>
            </a:tbl>
          </a:graphicData>
        </a:graphic>
      </p:graphicFrame>
      <p:sp>
        <p:nvSpPr>
          <p:cNvPr id="8" name="テキスト ボックス 7">
            <a:extLst>
              <a:ext uri="{FF2B5EF4-FFF2-40B4-BE49-F238E27FC236}">
                <a16:creationId xmlns:a16="http://schemas.microsoft.com/office/drawing/2014/main" id="{C23ED0E2-4A46-EC49-AFCF-1BCAD90A9EC1}"/>
              </a:ext>
            </a:extLst>
          </p:cNvPr>
          <p:cNvSpPr txBox="1"/>
          <p:nvPr/>
        </p:nvSpPr>
        <p:spPr>
          <a:xfrm>
            <a:off x="1487203" y="4709433"/>
            <a:ext cx="9217588" cy="2677656"/>
          </a:xfrm>
          <a:prstGeom prst="rect">
            <a:avLst/>
          </a:prstGeom>
          <a:noFill/>
        </p:spPr>
        <p:txBody>
          <a:bodyPr wrap="none" rtlCol="0">
            <a:spAutoFit/>
          </a:bodyPr>
          <a:lstStyle/>
          <a:p>
            <a:r>
              <a:rPr lang="en-US" altLang="ja-JP" sz="2400" dirty="0"/>
              <a:t>g</a:t>
            </a:r>
            <a:r>
              <a:rPr kumimoji="1" lang="en-US" altLang="ja-JP" sz="2400" dirty="0"/>
              <a:t>en:</a:t>
            </a:r>
            <a:r>
              <a:rPr kumimoji="1" lang="ja-JP" altLang="en-US" sz="2400"/>
              <a:t>世代数</a:t>
            </a:r>
            <a:r>
              <a:rPr lang="en-US" altLang="ja-JP" sz="2400" dirty="0"/>
              <a:t>	np:</a:t>
            </a:r>
            <a:r>
              <a:rPr lang="ja-JP" altLang="en-US" sz="2400"/>
              <a:t>個体数</a:t>
            </a:r>
            <a:r>
              <a:rPr lang="en-US" altLang="ja-JP" sz="2400" dirty="0"/>
              <a:t>	F:</a:t>
            </a:r>
            <a:r>
              <a:rPr lang="ja-JP" altLang="en-US" sz="2400"/>
              <a:t>スケーリングファクタ</a:t>
            </a:r>
            <a:r>
              <a:rPr lang="en-US" altLang="ja-JP" sz="2400" dirty="0"/>
              <a:t>	CR</a:t>
            </a:r>
            <a:r>
              <a:rPr lang="ja-JP" altLang="en-US" sz="2400"/>
              <a:t>：交叉率</a:t>
            </a:r>
            <a:endParaRPr lang="en-US" altLang="ja-JP" sz="2400" dirty="0"/>
          </a:p>
          <a:p>
            <a:endParaRPr lang="en-US" altLang="ja-JP" sz="2400" dirty="0"/>
          </a:p>
          <a:p>
            <a:endParaRPr lang="en-US" altLang="ja-JP" sz="2400" dirty="0"/>
          </a:p>
          <a:p>
            <a:r>
              <a:rPr lang="en-US" altLang="ja-JP" sz="2400" dirty="0"/>
              <a:t>mutation:</a:t>
            </a:r>
            <a:r>
              <a:rPr lang="ja-JP" altLang="en-US" sz="2400"/>
              <a:t>　</a:t>
            </a:r>
            <a:r>
              <a:rPr lang="en-US" altLang="ja-JP" sz="2400" dirty="0"/>
              <a:t>1(rand_1)</a:t>
            </a:r>
            <a:r>
              <a:rPr lang="ja-JP" altLang="en-US" sz="2400"/>
              <a:t>、</a:t>
            </a:r>
            <a:r>
              <a:rPr lang="en-US" altLang="ja-JP" sz="2400" dirty="0"/>
              <a:t>2(rand_2)</a:t>
            </a:r>
            <a:r>
              <a:rPr lang="ja-JP" altLang="en-US" sz="2400"/>
              <a:t>、</a:t>
            </a:r>
            <a:r>
              <a:rPr lang="en-US" altLang="ja-JP" sz="2400" dirty="0"/>
              <a:t>3(best_1)</a:t>
            </a:r>
            <a:r>
              <a:rPr lang="ja-JP" altLang="en-US" sz="2400"/>
              <a:t>、</a:t>
            </a:r>
            <a:r>
              <a:rPr lang="en-US" altLang="ja-JP" sz="2400" dirty="0"/>
              <a:t>4(best_2)	</a:t>
            </a:r>
          </a:p>
          <a:p>
            <a:endParaRPr lang="en-US" altLang="ja-JP" sz="2400" dirty="0"/>
          </a:p>
          <a:p>
            <a:endParaRPr lang="en-US" altLang="ja-JP" sz="2400" dirty="0"/>
          </a:p>
          <a:p>
            <a:endParaRPr kumimoji="1" lang="ja-JP" altLang="en-US" sz="2400"/>
          </a:p>
        </p:txBody>
      </p:sp>
    </p:spTree>
    <p:extLst>
      <p:ext uri="{BB962C8B-B14F-4D97-AF65-F5344CB8AC3E}">
        <p14:creationId xmlns:p14="http://schemas.microsoft.com/office/powerpoint/2010/main" val="31426733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a:extLst>
              <a:ext uri="{FF2B5EF4-FFF2-40B4-BE49-F238E27FC236}">
                <a16:creationId xmlns:a16="http://schemas.microsoft.com/office/drawing/2014/main" id="{5FADD99E-F068-2E43-BB88-ED9A759B62A5}"/>
              </a:ext>
            </a:extLst>
          </p:cNvPr>
          <p:cNvSpPr txBox="1">
            <a:spLocks/>
          </p:cNvSpPr>
          <p:nvPr/>
        </p:nvSpPr>
        <p:spPr>
          <a:xfrm>
            <a:off x="381000" y="310669"/>
            <a:ext cx="6464300" cy="99004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4800"/>
              <a:t>考察</a:t>
            </a:r>
          </a:p>
        </p:txBody>
      </p:sp>
      <p:sp>
        <p:nvSpPr>
          <p:cNvPr id="6" name="テキスト ボックス 5">
            <a:extLst>
              <a:ext uri="{FF2B5EF4-FFF2-40B4-BE49-F238E27FC236}">
                <a16:creationId xmlns:a16="http://schemas.microsoft.com/office/drawing/2014/main" id="{FEDA8865-582C-1940-973A-5CA7421E0212}"/>
              </a:ext>
            </a:extLst>
          </p:cNvPr>
          <p:cNvSpPr txBox="1"/>
          <p:nvPr/>
        </p:nvSpPr>
        <p:spPr>
          <a:xfrm>
            <a:off x="3990109" y="3422073"/>
            <a:ext cx="415498" cy="369332"/>
          </a:xfrm>
          <a:prstGeom prst="rect">
            <a:avLst/>
          </a:prstGeom>
          <a:noFill/>
        </p:spPr>
        <p:txBody>
          <a:bodyPr wrap="none" rtlCol="0">
            <a:spAutoFit/>
          </a:bodyPr>
          <a:lstStyle/>
          <a:p>
            <a:r>
              <a:rPr lang="ja-JP" altLang="en-US"/>
              <a:t>・</a:t>
            </a:r>
            <a:endParaRPr lang="en-US" altLang="ja-JP" dirty="0"/>
          </a:p>
        </p:txBody>
      </p:sp>
      <p:sp>
        <p:nvSpPr>
          <p:cNvPr id="7" name="テキスト ボックス 6">
            <a:extLst>
              <a:ext uri="{FF2B5EF4-FFF2-40B4-BE49-F238E27FC236}">
                <a16:creationId xmlns:a16="http://schemas.microsoft.com/office/drawing/2014/main" id="{2D65A07F-3683-5445-9E30-3FC2CBBE926F}"/>
              </a:ext>
            </a:extLst>
          </p:cNvPr>
          <p:cNvSpPr txBox="1"/>
          <p:nvPr/>
        </p:nvSpPr>
        <p:spPr>
          <a:xfrm>
            <a:off x="572729" y="1659285"/>
            <a:ext cx="11373465" cy="3539430"/>
          </a:xfrm>
          <a:prstGeom prst="rect">
            <a:avLst/>
          </a:prstGeom>
          <a:noFill/>
        </p:spPr>
        <p:txBody>
          <a:bodyPr wrap="square" rtlCol="0">
            <a:spAutoFit/>
          </a:bodyPr>
          <a:lstStyle/>
          <a:p>
            <a:r>
              <a:rPr kumimoji="1" lang="ja-JP" altLang="en-US" sz="2800"/>
              <a:t>・</a:t>
            </a:r>
            <a:r>
              <a:rPr kumimoji="1" lang="en-US" altLang="ja-JP" sz="2800" dirty="0" err="1"/>
              <a:t>gen×np</a:t>
            </a:r>
            <a:r>
              <a:rPr kumimoji="1" lang="ja-JP" altLang="en-US" sz="2800"/>
              <a:t>の値を大きくすると、計算回数が増えるため、最良適応度の値が大きくなった。</a:t>
            </a:r>
            <a:endParaRPr kumimoji="1" lang="en-US" altLang="ja-JP" sz="2800" dirty="0"/>
          </a:p>
          <a:p>
            <a:endParaRPr kumimoji="1" lang="en-US" altLang="ja-JP" sz="2800" dirty="0"/>
          </a:p>
          <a:p>
            <a:r>
              <a:rPr kumimoji="1" lang="ja-JP" altLang="en-US" sz="2800"/>
              <a:t>・</a:t>
            </a:r>
            <a:r>
              <a:rPr lang="en-US" altLang="ja-JP" sz="2800" dirty="0"/>
              <a:t>F</a:t>
            </a:r>
            <a:r>
              <a:rPr kumimoji="1" lang="ja-JP" altLang="en-US" sz="2800"/>
              <a:t>の値を小さくすると、最良適応度にかなり大きいばらつきがでた。</a:t>
            </a:r>
            <a:endParaRPr kumimoji="1" lang="en-US" altLang="ja-JP" sz="2800" dirty="0"/>
          </a:p>
          <a:p>
            <a:endParaRPr kumimoji="1" lang="en-US" altLang="ja-JP" sz="2800" dirty="0"/>
          </a:p>
          <a:p>
            <a:r>
              <a:rPr lang="ja-JP" altLang="en-US" sz="2800"/>
              <a:t>・</a:t>
            </a:r>
            <a:r>
              <a:rPr lang="en-US" altLang="ja-JP" sz="2800"/>
              <a:t>C</a:t>
            </a:r>
            <a:r>
              <a:rPr lang="en-US" altLang="ja-JP" sz="2800" dirty="0"/>
              <a:t>R</a:t>
            </a:r>
            <a:r>
              <a:rPr lang="ja-JP" altLang="en-US" sz="2800"/>
              <a:t>の値を変更しても大きな差異が見られなかった。</a:t>
            </a:r>
            <a:endParaRPr lang="en-US" altLang="ja-JP" sz="2800" dirty="0"/>
          </a:p>
          <a:p>
            <a:endParaRPr kumimoji="1" lang="en-US" altLang="ja-JP" sz="2800" dirty="0"/>
          </a:p>
          <a:p>
            <a:r>
              <a:rPr kumimoji="1" lang="ja-JP" altLang="en-US" sz="2800"/>
              <a:t>・</a:t>
            </a:r>
            <a:r>
              <a:rPr lang="en-US" altLang="ja-JP" sz="2800" dirty="0"/>
              <a:t>mutation</a:t>
            </a:r>
            <a:r>
              <a:rPr lang="ja-JP" altLang="en-US" sz="2800"/>
              <a:t>が</a:t>
            </a:r>
            <a:r>
              <a:rPr lang="en-US" altLang="ja-JP" sz="2800" dirty="0"/>
              <a:t>rand</a:t>
            </a:r>
            <a:r>
              <a:rPr lang="ja-JP" altLang="en-US" sz="2800"/>
              <a:t>は大きいばらつき、</a:t>
            </a:r>
            <a:r>
              <a:rPr lang="en-US" altLang="ja-JP" sz="2800" dirty="0"/>
              <a:t>best</a:t>
            </a:r>
            <a:r>
              <a:rPr lang="ja-JP" altLang="en-US" sz="2800"/>
              <a:t>は小さいばらつきがでた。</a:t>
            </a:r>
            <a:endParaRPr lang="en-US" altLang="ja-JP" sz="2800" dirty="0"/>
          </a:p>
        </p:txBody>
      </p:sp>
    </p:spTree>
    <p:extLst>
      <p:ext uri="{BB962C8B-B14F-4D97-AF65-F5344CB8AC3E}">
        <p14:creationId xmlns:p14="http://schemas.microsoft.com/office/powerpoint/2010/main" val="2658189300"/>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268</TotalTime>
  <Words>874</Words>
  <Application>Microsoft Macintosh PowerPoint</Application>
  <PresentationFormat>ワイド画面</PresentationFormat>
  <Paragraphs>152</Paragraphs>
  <Slides>11</Slides>
  <Notes>4</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11</vt:i4>
      </vt:variant>
    </vt:vector>
  </HeadingPairs>
  <TitlesOfParts>
    <vt:vector size="17" baseType="lpstr">
      <vt:lpstr>Meiryo</vt:lpstr>
      <vt:lpstr>游ゴシック</vt:lpstr>
      <vt:lpstr>游ゴシック Light</vt:lpstr>
      <vt:lpstr>Arial</vt:lpstr>
      <vt:lpstr>Cambria Math</vt:lpstr>
      <vt:lpstr>Office テーマ</vt:lpstr>
      <vt:lpstr>最適化</vt:lpstr>
      <vt:lpstr>進化計算について</vt:lpstr>
      <vt:lpstr>遺伝的アルゴリズムについて</vt:lpstr>
      <vt:lpstr>プログラム実行結果表-1</vt:lpstr>
      <vt:lpstr>プログラム実行結果表-2</vt:lpstr>
      <vt:lpstr>Eggholder function</vt:lpstr>
      <vt:lpstr>Eggholder function</vt:lpstr>
      <vt:lpstr>プログラム実行結果</vt:lpstr>
      <vt:lpstr>PowerPoint プレゼンテーション</vt:lpstr>
      <vt:lpstr>感想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最適化</dc:title>
  <dc:creator>安井　嵩人</dc:creator>
  <cp:lastModifiedBy>安井　嵩人</cp:lastModifiedBy>
  <cp:revision>11</cp:revision>
  <dcterms:created xsi:type="dcterms:W3CDTF">2021-07-19T08:47:11Z</dcterms:created>
  <dcterms:modified xsi:type="dcterms:W3CDTF">2021-07-19T14:57:44Z</dcterms:modified>
</cp:coreProperties>
</file>