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98"/>
    <p:restoredTop sz="75690"/>
  </p:normalViewPr>
  <p:slideViewPr>
    <p:cSldViewPr snapToGrid="0" snapToObjects="1">
      <p:cViewPr varScale="1">
        <p:scale>
          <a:sx n="73" d="100"/>
          <a:sy n="73" d="100"/>
        </p:scale>
        <p:origin x="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72ED2-E61D-2B41-84F0-DF45D1E6B6C7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7BDC6-7BF2-4E4A-BA06-EBC2A95B46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34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gen 		: </a:t>
            </a:r>
            <a:r>
              <a:rPr kumimoji="1" lang="ja-JP" altLang="en-US"/>
              <a:t>世代数</a:t>
            </a:r>
            <a:endParaRPr kumimoji="1" lang="en-US" altLang="ja-JP" dirty="0"/>
          </a:p>
          <a:p>
            <a:r>
              <a:rPr kumimoji="1" lang="en-US" altLang="ja-JP" dirty="0"/>
              <a:t>np		: </a:t>
            </a:r>
            <a:r>
              <a:rPr kumimoji="1" lang="ja-JP" altLang="en-US"/>
              <a:t>一世代あたりの個体数</a:t>
            </a:r>
            <a:endParaRPr kumimoji="1" lang="en-US" altLang="ja-JP" dirty="0"/>
          </a:p>
          <a:p>
            <a:r>
              <a:rPr kumimoji="1" lang="en-US" altLang="ja-JP" dirty="0"/>
              <a:t>parents selection index	: </a:t>
            </a:r>
            <a:r>
              <a:rPr kumimoji="1" lang="ja-JP" altLang="en-US"/>
              <a:t>選択方法　</a:t>
            </a:r>
            <a:r>
              <a:rPr kumimoji="1" lang="en-US" altLang="ja-JP" dirty="0"/>
              <a:t>0 </a:t>
            </a:r>
            <a:r>
              <a:rPr kumimoji="1" lang="ja-JP" altLang="en-US"/>
              <a:t>ルーレット方式　</a:t>
            </a:r>
            <a:r>
              <a:rPr kumimoji="1" lang="en-US" altLang="ja-JP" dirty="0"/>
              <a:t>1 </a:t>
            </a:r>
            <a:r>
              <a:rPr kumimoji="1" lang="ja-JP" altLang="en-US"/>
              <a:t>ランキング</a:t>
            </a:r>
            <a:endParaRPr kumimoji="1" lang="en-US" altLang="ja-JP" dirty="0"/>
          </a:p>
          <a:p>
            <a:r>
              <a:rPr kumimoji="1" lang="en-US" altLang="ja-JP" dirty="0"/>
              <a:t>crossover index	: </a:t>
            </a:r>
            <a:r>
              <a:rPr kumimoji="1" lang="ja-JP" altLang="en-US"/>
              <a:t>交叉方法　</a:t>
            </a:r>
            <a:r>
              <a:rPr kumimoji="1" lang="en-US" altLang="ja-JP" dirty="0"/>
              <a:t>0 </a:t>
            </a:r>
            <a:r>
              <a:rPr kumimoji="1" lang="ja-JP" altLang="en-US"/>
              <a:t>一様交叉　</a:t>
            </a:r>
            <a:r>
              <a:rPr kumimoji="1" lang="en-US" altLang="ja-JP" dirty="0"/>
              <a:t>1 </a:t>
            </a:r>
            <a:r>
              <a:rPr kumimoji="1" lang="ja-JP" altLang="en-US"/>
              <a:t>一点交叉　</a:t>
            </a:r>
            <a:r>
              <a:rPr kumimoji="1" lang="en-US" altLang="ja-JP" dirty="0"/>
              <a:t>2</a:t>
            </a:r>
            <a:r>
              <a:rPr kumimoji="1" lang="ja-JP" altLang="en-US"/>
              <a:t>　二点交叉</a:t>
            </a:r>
            <a:endParaRPr kumimoji="1" lang="en-US" altLang="ja-JP" dirty="0"/>
          </a:p>
          <a:p>
            <a:r>
              <a:rPr kumimoji="1" lang="en-US" altLang="ja-JP" dirty="0"/>
              <a:t>mutation rate	: </a:t>
            </a:r>
            <a:r>
              <a:rPr kumimoji="1" lang="ja-JP" altLang="en-US"/>
              <a:t>突然変異率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7BDC6-7BF2-4E4A-BA06-EBC2A95B466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565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7751ED-113F-8A46-857B-561388682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4E4B413-4BA2-B148-9214-0BE02819B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7EE51E-0924-E141-B6F3-B17B615D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359C-8B78-2548-8000-E1281E549149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BE6ACB-0679-4C41-90CF-B6E12E42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0FBF0C-C81F-C24E-AE5D-37B8597B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C08F-B4A8-EE4C-B7CB-612732DFF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24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D293FE-85DA-0D4C-9967-F377FD34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7AC644-BEB3-DB4E-9757-5CAA6DE9C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3BF321-CB76-7F4D-9FC7-BF50B78C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359C-8B78-2548-8000-E1281E549149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533604-EC3E-914B-834A-47340B0B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854EAA-0E40-104C-9064-3F287F06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C08F-B4A8-EE4C-B7CB-612732DFF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68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F48C172-C64F-DA42-9E1E-33F39CF0E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59913C-6A29-D24A-85FC-FE7CAF281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0492A5-D6A9-C14F-8679-F21AB3D8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359C-8B78-2548-8000-E1281E549149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BB4C66-D782-604B-AEAF-569AAE741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1BDA97-03FB-E849-8045-1A3DC613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C08F-B4A8-EE4C-B7CB-612732DFF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82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99998F-B714-2745-A863-4AF036DD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758BA1-552F-4F45-996B-7DD9599C3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681897-C285-7843-96D9-5562573B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359C-8B78-2548-8000-E1281E549149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83168F-510A-FB48-B579-9FA218BD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DCED88-F650-5849-A024-837D31E9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C08F-B4A8-EE4C-B7CB-612732DFF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60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8E0226-E591-504D-A156-FF1C9E1A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FBD5E0-9DBA-FD46-B4B5-652585F81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D5A778-5983-ED44-9907-2D3FB237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359C-8B78-2548-8000-E1281E549149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235301-5A45-7242-8B73-3D9AA71F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FB53EA-BCA1-2D45-B2B6-90AA173B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C08F-B4A8-EE4C-B7CB-612732DFF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08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9219B3-A0B3-824E-96CA-C7631551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187A99-C91F-1342-B8D6-1E2C10BC2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FD0CDA-5977-7F46-991F-272402BA5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986415-1773-F74E-A303-311E01072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359C-8B78-2548-8000-E1281E549149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65CB32-E4D7-D24B-8DF2-BA58C012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823363-C06A-7342-BB81-645ABC65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C08F-B4A8-EE4C-B7CB-612732DFF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45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D6A667-1F8F-6C46-9109-648F17D5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F0882B-260E-3849-8C55-E1092D7D0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CF240B-7E1A-D645-9B00-F7D4EE585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50B935E-CEA1-E540-8A9F-4E26EF079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F219622-1B7D-6E4F-A745-9B2412E2B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8FE835B-E5FA-FD47-AC93-3BA40001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359C-8B78-2548-8000-E1281E549149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9CB6793-6FC9-4541-AC6E-D78B692D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527876D-F343-4B4B-94F1-2AE3674D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C08F-B4A8-EE4C-B7CB-612732DFF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58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E68D47-946D-344F-AD9B-E5A902B2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A6ECDC5-4543-0149-9054-E8412590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359C-8B78-2548-8000-E1281E549149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3A06EF0-CD17-EB43-BBF4-1C62908E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C2E7818-2E66-8B47-9DCC-755DA672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C08F-B4A8-EE4C-B7CB-612732DFF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98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429D8D4-02CA-3F44-B5D3-C784F56E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359C-8B78-2548-8000-E1281E549149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146B88E-E18D-1C47-B115-7D355616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9659EA-31A4-1944-BC6E-4C835CCF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C08F-B4A8-EE4C-B7CB-612732DFF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96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15B11F-4286-534E-ADEF-8B4149FDB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81D165-8E14-7540-BB60-400B52882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EAAC06-FCAB-1348-A374-8FF2D469D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8A389D-4B61-3346-BBE0-B6F6D3B8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359C-8B78-2548-8000-E1281E549149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110C14-B1D8-4C49-BD4B-898AAD80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E2E2D9-CA55-3245-899F-41242CF5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C08F-B4A8-EE4C-B7CB-612732DFF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27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4CF331-CAD5-EA40-83A7-8BFD18C1A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8435FFA-1F76-714B-91E1-2649B1CAD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93CB81-DB06-314B-8C09-5B4E28EE0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77D9E3-ABC5-AF40-ABC6-C9AA2B5A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F359C-8B78-2548-8000-E1281E549149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2FC6C1-942C-DA41-90FD-E8291109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80431C-5B44-894E-9273-AC8746CB2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C08F-B4A8-EE4C-B7CB-612732DFF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20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ADFC505-9AD3-4C4A-9190-7EBAD4FA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A2D83E-69FD-5B44-B595-69A3C81F2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270445-725A-4046-9B6C-91E170397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F359C-8B78-2548-8000-E1281E549149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429334-7160-5248-9C4C-F1EE86E43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4F0622-C9CF-5B46-912C-79573CE10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5C08F-B4A8-EE4C-B7CB-612732DFF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05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1B403A-0AF2-944C-91F5-3A1A68E1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プログラム実行結果表</a:t>
            </a:r>
            <a:r>
              <a:rPr kumimoji="1" lang="en-US" altLang="ja-JP" dirty="0"/>
              <a:t>-1</a:t>
            </a:r>
            <a:endParaRPr kumimoji="1" lang="ja-JP" altLang="en-US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12645E05-201A-AF4A-B44B-DD19A7E8C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53945"/>
              </p:ext>
            </p:extLst>
          </p:nvPr>
        </p:nvGraphicFramePr>
        <p:xfrm>
          <a:off x="508000" y="1690688"/>
          <a:ext cx="11023597" cy="2949047"/>
        </p:xfrm>
        <a:graphic>
          <a:graphicData uri="http://schemas.openxmlformats.org/drawingml/2006/table">
            <a:tbl>
              <a:tblPr firstRow="1" lastCol="1" bandRow="1">
                <a:tableStyleId>{073A0DAA-6AF3-43AB-8588-CEC1D06C72B9}</a:tableStyleId>
              </a:tblPr>
              <a:tblGrid>
                <a:gridCol w="846627">
                  <a:extLst>
                    <a:ext uri="{9D8B030D-6E8A-4147-A177-3AD203B41FA5}">
                      <a16:colId xmlns:a16="http://schemas.microsoft.com/office/drawing/2014/main" val="1124195055"/>
                    </a:ext>
                  </a:extLst>
                </a:gridCol>
                <a:gridCol w="872810">
                  <a:extLst>
                    <a:ext uri="{9D8B030D-6E8A-4147-A177-3AD203B41FA5}">
                      <a16:colId xmlns:a16="http://schemas.microsoft.com/office/drawing/2014/main" val="1293633607"/>
                    </a:ext>
                  </a:extLst>
                </a:gridCol>
                <a:gridCol w="3072294">
                  <a:extLst>
                    <a:ext uri="{9D8B030D-6E8A-4147-A177-3AD203B41FA5}">
                      <a16:colId xmlns:a16="http://schemas.microsoft.com/office/drawing/2014/main" val="1726412588"/>
                    </a:ext>
                  </a:extLst>
                </a:gridCol>
                <a:gridCol w="2354136">
                  <a:extLst>
                    <a:ext uri="{9D8B030D-6E8A-4147-A177-3AD203B41FA5}">
                      <a16:colId xmlns:a16="http://schemas.microsoft.com/office/drawing/2014/main" val="399171521"/>
                    </a:ext>
                  </a:extLst>
                </a:gridCol>
                <a:gridCol w="2040464">
                  <a:extLst>
                    <a:ext uri="{9D8B030D-6E8A-4147-A177-3AD203B41FA5}">
                      <a16:colId xmlns:a16="http://schemas.microsoft.com/office/drawing/2014/main" val="210028721"/>
                    </a:ext>
                  </a:extLst>
                </a:gridCol>
                <a:gridCol w="1837266">
                  <a:extLst>
                    <a:ext uri="{9D8B030D-6E8A-4147-A177-3AD203B41FA5}">
                      <a16:colId xmlns:a16="http://schemas.microsoft.com/office/drawing/2014/main" val="2458848860"/>
                    </a:ext>
                  </a:extLst>
                </a:gridCol>
              </a:tblGrid>
              <a:tr h="66104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gen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np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parents selection index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crossover index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mutation rate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最良適応度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760920"/>
                  </a:ext>
                </a:extLst>
              </a:tr>
              <a:tr h="457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0.5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</a:t>
                      </a:r>
                      <a:endParaRPr kumimoji="1" lang="ja-JP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973197"/>
                  </a:ext>
                </a:extLst>
              </a:tr>
              <a:tr h="457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0.5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51</a:t>
                      </a:r>
                      <a:endParaRPr kumimoji="1" lang="ja-JP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9957037"/>
                  </a:ext>
                </a:extLst>
              </a:tr>
              <a:tr h="457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0.5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44</a:t>
                      </a:r>
                      <a:endParaRPr kumimoji="1" lang="ja-JP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689012"/>
                  </a:ext>
                </a:extLst>
              </a:tr>
              <a:tr h="457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37</a:t>
                      </a:r>
                      <a:endParaRPr kumimoji="1" lang="ja-JP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8354171"/>
                  </a:ext>
                </a:extLst>
              </a:tr>
              <a:tr h="457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0.5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58</a:t>
                      </a:r>
                      <a:endParaRPr kumimoji="1" lang="ja-JP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3517666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E04B1F-CEFC-6E42-B85B-A6B0C29479BA}"/>
              </a:ext>
            </a:extLst>
          </p:cNvPr>
          <p:cNvSpPr txBox="1"/>
          <p:nvPr/>
        </p:nvSpPr>
        <p:spPr>
          <a:xfrm>
            <a:off x="838200" y="4941278"/>
            <a:ext cx="93081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→基本的に</a:t>
            </a:r>
            <a:r>
              <a:rPr lang="en-US" altLang="ja-JP" sz="3200" dirty="0"/>
              <a:t>gen x np </a:t>
            </a:r>
            <a:r>
              <a:rPr lang="ja-JP" altLang="en-US" sz="3200"/>
              <a:t>が高いと、試行回数が増え、最良適応度の値が高い。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380974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59977F-34A4-9D44-9D8F-198B5F0D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プログラム実行結果表</a:t>
            </a:r>
            <a:r>
              <a:rPr kumimoji="1" lang="en-US" altLang="ja-JP" dirty="0"/>
              <a:t>-2</a:t>
            </a:r>
            <a:endParaRPr kumimoji="1" lang="ja-JP" altLang="en-US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5039CCD1-CEA9-F445-9C3D-5AB487108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481194"/>
              </p:ext>
            </p:extLst>
          </p:nvPr>
        </p:nvGraphicFramePr>
        <p:xfrm>
          <a:off x="838199" y="1690687"/>
          <a:ext cx="9888416" cy="21251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9064">
                  <a:extLst>
                    <a:ext uri="{9D8B030D-6E8A-4147-A177-3AD203B41FA5}">
                      <a16:colId xmlns:a16="http://schemas.microsoft.com/office/drawing/2014/main" val="3117957690"/>
                    </a:ext>
                  </a:extLst>
                </a:gridCol>
                <a:gridCol w="1635369">
                  <a:extLst>
                    <a:ext uri="{9D8B030D-6E8A-4147-A177-3AD203B41FA5}">
                      <a16:colId xmlns:a16="http://schemas.microsoft.com/office/drawing/2014/main" val="1448540587"/>
                    </a:ext>
                  </a:extLst>
                </a:gridCol>
                <a:gridCol w="1811215">
                  <a:extLst>
                    <a:ext uri="{9D8B030D-6E8A-4147-A177-3AD203B41FA5}">
                      <a16:colId xmlns:a16="http://schemas.microsoft.com/office/drawing/2014/main" val="3152381410"/>
                    </a:ext>
                  </a:extLst>
                </a:gridCol>
                <a:gridCol w="1951892">
                  <a:extLst>
                    <a:ext uri="{9D8B030D-6E8A-4147-A177-3AD203B41FA5}">
                      <a16:colId xmlns:a16="http://schemas.microsoft.com/office/drawing/2014/main" val="2053762148"/>
                    </a:ext>
                  </a:extLst>
                </a:gridCol>
                <a:gridCol w="1740876">
                  <a:extLst>
                    <a:ext uri="{9D8B030D-6E8A-4147-A177-3AD203B41FA5}">
                      <a16:colId xmlns:a16="http://schemas.microsoft.com/office/drawing/2014/main" val="3482903423"/>
                    </a:ext>
                  </a:extLst>
                </a:gridCol>
              </a:tblGrid>
              <a:tr h="7083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突然変異率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0.5</a:t>
                      </a:r>
                      <a:endParaRPr kumimoji="1"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40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60</a:t>
                      </a:r>
                      <a:endParaRPr kumimoji="1" lang="ja-JP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7010857"/>
                  </a:ext>
                </a:extLst>
              </a:tr>
              <a:tr h="7083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gen = 100 , np = 5</a:t>
                      </a:r>
                      <a:endParaRPr kumimoji="1" lang="ja-JP" altLang="en-US" sz="200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</a:t>
                      </a:r>
                      <a:endParaRPr kumimoji="1"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80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85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90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163470"/>
                  </a:ext>
                </a:extLst>
              </a:tr>
              <a:tr h="7083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gen = 5 , np = 100</a:t>
                      </a:r>
                      <a:endParaRPr kumimoji="1" lang="ja-JP" altLang="en-US" sz="200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65</a:t>
                      </a:r>
                      <a:endParaRPr kumimoji="1"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65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65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65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16004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1F6C71-379B-2347-92E0-97E39A46129A}"/>
              </a:ext>
            </a:extLst>
          </p:cNvPr>
          <p:cNvSpPr txBox="1"/>
          <p:nvPr/>
        </p:nvSpPr>
        <p:spPr>
          <a:xfrm>
            <a:off x="1301262" y="4484077"/>
            <a:ext cx="9530861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A818497-A810-7445-8E87-CCCDD6CF5A4A}"/>
              </a:ext>
            </a:extLst>
          </p:cNvPr>
          <p:cNvSpPr txBox="1"/>
          <p:nvPr/>
        </p:nvSpPr>
        <p:spPr>
          <a:xfrm>
            <a:off x="838199" y="4090095"/>
            <a:ext cx="93081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○ルーレット方式、一様交叉で、</a:t>
            </a:r>
            <a:r>
              <a:rPr lang="en-US" altLang="ja-JP" sz="3200" dirty="0"/>
              <a:t>gen </a:t>
            </a:r>
            <a:r>
              <a:rPr lang="ja-JP" altLang="en-US" sz="3200"/>
              <a:t>と</a:t>
            </a:r>
            <a:r>
              <a:rPr lang="en-US" altLang="ja-JP" sz="3200" dirty="0"/>
              <a:t> np </a:t>
            </a:r>
            <a:r>
              <a:rPr lang="ja-JP" altLang="en-US" sz="3200"/>
              <a:t>の値　</a:t>
            </a:r>
            <a:endParaRPr lang="en-US" altLang="ja-JP" sz="3200" dirty="0"/>
          </a:p>
          <a:p>
            <a:r>
              <a:rPr lang="ja-JP" altLang="en-US" sz="3200"/>
              <a:t>　を変えて比較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/>
              <a:t>　→</a:t>
            </a:r>
            <a:r>
              <a:rPr lang="en-US" altLang="ja-JP" sz="3200" dirty="0"/>
              <a:t>np </a:t>
            </a:r>
            <a:r>
              <a:rPr lang="ja-JP" altLang="en-US" sz="3200"/>
              <a:t>が高いと、突然変異の機会が増えるので</a:t>
            </a:r>
            <a:endParaRPr lang="en-US" altLang="ja-JP" sz="3200" dirty="0"/>
          </a:p>
          <a:p>
            <a:r>
              <a:rPr lang="ja-JP" altLang="en-US" sz="3200"/>
              <a:t>　　突然変異率の影響を受けやすい。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71150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190</Words>
  <Application>Microsoft Macintosh PowerPoint</Application>
  <PresentationFormat>ワイド画面</PresentationFormat>
  <Paragraphs>65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プログラム実行結果表-1</vt:lpstr>
      <vt:lpstr>プログラム実行結果表-2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プログラム実行結果表-1</dc:title>
  <dc:creator>塩野　佑真</dc:creator>
  <cp:lastModifiedBy>塩野　佑真</cp:lastModifiedBy>
  <cp:revision>3</cp:revision>
  <dcterms:created xsi:type="dcterms:W3CDTF">2021-07-19T07:12:59Z</dcterms:created>
  <dcterms:modified xsi:type="dcterms:W3CDTF">2021-07-19T07:43:44Z</dcterms:modified>
</cp:coreProperties>
</file>