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90" r:id="rId25"/>
    <p:sldId id="284" r:id="rId26"/>
    <p:sldId id="285" r:id="rId27"/>
    <p:sldId id="286" r:id="rId28"/>
    <p:sldId id="291" r:id="rId29"/>
    <p:sldId id="287" r:id="rId30"/>
    <p:sldId id="288" r:id="rId31"/>
    <p:sldId id="328" r:id="rId32"/>
    <p:sldId id="289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2" r:id="rId43"/>
    <p:sldId id="310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1" r:id="rId61"/>
    <p:sldId id="320" r:id="rId62"/>
    <p:sldId id="322" r:id="rId63"/>
    <p:sldId id="323" r:id="rId64"/>
    <p:sldId id="324" r:id="rId65"/>
    <p:sldId id="325" r:id="rId66"/>
    <p:sldId id="326" r:id="rId67"/>
    <p:sldId id="327" r:id="rId6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1EDFC5-3E66-C14E-8770-B13E93766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3CEF9E-9F80-4A49-A7FE-9924548AF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35046B-F108-DF4B-B97C-537F82AE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521-0D5E-D14F-A441-308712EFC8A8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4A3A79-5477-BC4D-BEE5-BBAACCE8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64A9C-C53B-804D-B30A-DC742970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8900-1C2E-7B4F-B1A8-575D7D19A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85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AB599-1035-514A-9F85-CA0A5EF9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6558BC-A902-CD48-A785-BB25FFDEA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20939-7D25-224F-AAF3-D6DCDFE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521-0D5E-D14F-A441-308712EFC8A8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513B4D-FE9C-7B48-BECE-987AF482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986537-6A29-7445-BC94-1E2C117A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8900-1C2E-7B4F-B1A8-575D7D19A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08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A955981-C3D1-9D42-B4C4-23AD4895D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148DF1-0E8F-C041-8F7E-8688132E9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C1A78-A6A1-664B-8D08-1FAD3F93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521-0D5E-D14F-A441-308712EFC8A8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F3927-2B88-254C-9D96-0CAFDEFD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DA809D-2A29-0448-A43C-95276AAA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8900-1C2E-7B4F-B1A8-575D7D19A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3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2CBBD-3626-DE4B-A12C-A5674C33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523BFB-C480-8545-BE6A-375CAED3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BDDB96-3410-8446-9E4F-C2B26F8A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521-0D5E-D14F-A441-308712EFC8A8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36FA8-8D04-BB44-9AFB-53F467FD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2C225E-45C4-F84D-9ED8-F312B086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8900-1C2E-7B4F-B1A8-575D7D19A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43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E0105-C34E-1743-9716-B5C36EDF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75D275-E4F8-504A-9F02-60BF3ED78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8705F1-F197-8F44-B8DD-CF8EE728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521-0D5E-D14F-A441-308712EFC8A8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F72CD-FD32-B14C-A1F0-94E08F65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25DB34-F1B0-A049-A0E5-2B813206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8900-1C2E-7B4F-B1A8-575D7D19A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47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108EC-6CA4-A341-AABB-06906DC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61594-2B20-174D-A146-2334A79CC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E95511-02B4-9543-9396-EC8BB5A6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EA0192-3F3C-494E-BA22-5B3A112F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521-0D5E-D14F-A441-308712EFC8A8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E50729-134C-0645-B414-92C13AC3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6F476B-D5DE-844D-A819-42468F81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8900-1C2E-7B4F-B1A8-575D7D19A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14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24E72-ACD9-614E-8450-52294B6A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0258D4-A544-D244-AA37-D473B305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CCC10D-A57F-E947-8A82-FE8F126A5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114C98-537B-3A4F-970F-CAC61023C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B1E2C9-33A0-764F-9467-E6CAE6A18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AD92FA-5ED6-6443-A215-E1A6DE98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521-0D5E-D14F-A441-308712EFC8A8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96C335-558F-2644-9426-07EA8C85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1456D5-CCCD-054D-B452-985D43E5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8900-1C2E-7B4F-B1A8-575D7D19A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0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6D872-7E02-DD4B-A92A-2CD0756F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AA80DB-22E0-404E-AE3B-B4FBC5A1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521-0D5E-D14F-A441-308712EFC8A8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107F10-EF8E-A14A-AEC6-380F604E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4723D9-83E7-C54E-B51F-A7A1E259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8900-1C2E-7B4F-B1A8-575D7D19A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5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9BF2AD-5172-AB47-8AD1-7345A2B2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521-0D5E-D14F-A441-308712EFC8A8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93250E-B075-2343-99A6-3651551B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0AFCD-F685-1341-9555-F8F28F63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8900-1C2E-7B4F-B1A8-575D7D19A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29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AA4C4-AB14-F147-B606-4D3BA80D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CA3C3E-7820-1340-99FF-99AF65C7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CE3DBE-3434-8340-ABEC-ED7E75D39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CAAC51-78EC-1346-AD4B-A83E754A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521-0D5E-D14F-A441-308712EFC8A8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BFEB2B-2BA9-514D-9D5E-33098B56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C39459-ED2F-3E4F-8775-B7A752F2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8900-1C2E-7B4F-B1A8-575D7D19A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39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2CB52-C76E-0E4C-92EF-39516361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7D65A9-302A-484C-B769-410A97E4F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14FCBD-0DBA-1644-A531-73BFFA498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923433-1598-B94B-AD37-7A2C7711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521-0D5E-D14F-A441-308712EFC8A8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4B1B7C-BF4A-1245-AB75-9CD7BA38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0A6E30-ED9D-1C4B-B660-841D03B1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8900-1C2E-7B4F-B1A8-575D7D19A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5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B44253-7928-FC4F-B725-7ACAF053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6470A1-B410-2042-AF59-43583471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31E8B9-DFF2-A940-B8E6-12652B5E9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90521-0D5E-D14F-A441-308712EFC8A8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848740-75AD-A048-AE1D-312AA0AD3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B41F8-0242-EF47-80B4-C20975811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8900-1C2E-7B4F-B1A8-575D7D19A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5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A129E-2288-E742-BCCA-0CEE6A8B1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76000"/>
            <a:ext cx="6684264" cy="1873187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ja-JP" dirty="0">
                <a:latin typeface="+mj-ea"/>
              </a:rPr>
              <a:t>Python</a:t>
            </a:r>
            <a:r>
              <a:rPr kumimoji="1" lang="ja-JP" altLang="en-US">
                <a:latin typeface="+mj-ea"/>
              </a:rPr>
              <a:t>で</a:t>
            </a:r>
            <a:r>
              <a:rPr lang="ja-JP" altLang="en-US">
                <a:latin typeface="+mj-ea"/>
              </a:rPr>
              <a:t>データ</a:t>
            </a:r>
            <a:r>
              <a:rPr kumimoji="1" lang="ja-JP" altLang="en-US">
                <a:latin typeface="+mj-ea"/>
              </a:rPr>
              <a:t>分析</a:t>
            </a:r>
            <a:br>
              <a:rPr kumimoji="1" lang="en-US" altLang="ja-JP" dirty="0">
                <a:latin typeface="+mj-ea"/>
              </a:rPr>
            </a:br>
            <a:r>
              <a:rPr kumimoji="1" lang="ja-JP" altLang="en-US">
                <a:latin typeface="+mj-ea"/>
              </a:rPr>
              <a:t>第</a:t>
            </a:r>
            <a:r>
              <a:rPr kumimoji="1" lang="en-US" altLang="ja-JP" dirty="0">
                <a:latin typeface="+mj-ea"/>
              </a:rPr>
              <a:t>1〜3</a:t>
            </a:r>
            <a:r>
              <a:rPr kumimoji="1" lang="ja-JP" altLang="en-US">
                <a:latin typeface="+mj-ea"/>
              </a:rPr>
              <a:t>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33417E-F486-6445-B160-D34BCC283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324275"/>
            <a:ext cx="8744712" cy="1057725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>
                <a:latin typeface="+mj-ea"/>
                <a:ea typeface="+mj-ea"/>
              </a:rPr>
              <a:t>A</a:t>
            </a:r>
            <a:r>
              <a:rPr kumimoji="1" lang="ja-JP" altLang="en-US">
                <a:latin typeface="+mj-ea"/>
                <a:ea typeface="+mj-ea"/>
              </a:rPr>
              <a:t>班：</a:t>
            </a:r>
            <a:endParaRPr kumimoji="1" lang="en-US" altLang="ja-JP" dirty="0">
              <a:latin typeface="+mj-ea"/>
              <a:ea typeface="+mj-ea"/>
            </a:endParaRPr>
          </a:p>
          <a:p>
            <a:pPr algn="l"/>
            <a:r>
              <a:rPr kumimoji="1" lang="ja-JP" altLang="en-US" sz="3200">
                <a:latin typeface="+mj-ea"/>
                <a:ea typeface="+mj-ea"/>
              </a:rPr>
              <a:t>大野りか、鈴木楓、松浦充輝、岡田扇玖</a:t>
            </a:r>
            <a:endParaRPr kumimoji="1" lang="en-US" altLang="ja-JP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09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第１章　基本統計量の計算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65694" y="1173642"/>
            <a:ext cx="9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/>
              <a:t>Numpy</a:t>
            </a:r>
            <a:r>
              <a:rPr lang="ja-JP" altLang="en-US" sz="3200"/>
              <a:t>を利用した統計量の計算４ （リスト１</a:t>
            </a:r>
            <a:r>
              <a:rPr lang="en-US" altLang="ja-JP" sz="3200" dirty="0"/>
              <a:t>.</a:t>
            </a:r>
            <a:r>
              <a:rPr lang="ja-JP" altLang="en-US" sz="3200"/>
              <a:t>５）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077B46-CDEA-8441-81CF-98D7E0AAE8F6}"/>
              </a:ext>
            </a:extLst>
          </p:cNvPr>
          <p:cNvSpPr txBox="1"/>
          <p:nvPr/>
        </p:nvSpPr>
        <p:spPr>
          <a:xfrm>
            <a:off x="1162974" y="2552400"/>
            <a:ext cx="47894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n</a:t>
            </a:r>
            <a:r>
              <a:rPr kumimoji="1" lang="en-US" altLang="ja-JP" sz="2800" dirty="0" err="1"/>
              <a:t>p.percentile</a:t>
            </a:r>
            <a:r>
              <a:rPr kumimoji="1" lang="en-US" altLang="ja-JP" sz="2800" dirty="0"/>
              <a:t>(data, 25)</a:t>
            </a:r>
          </a:p>
          <a:p>
            <a:endParaRPr kumimoji="1" lang="en-US" altLang="ja-JP" sz="2800" dirty="0"/>
          </a:p>
          <a:p>
            <a:r>
              <a:rPr lang="en-US" altLang="ja-JP" sz="2800" dirty="0" err="1"/>
              <a:t>np.percentile</a:t>
            </a:r>
            <a:r>
              <a:rPr lang="en-US" altLang="ja-JP" sz="2800" dirty="0"/>
              <a:t>(data, 50)</a:t>
            </a:r>
          </a:p>
          <a:p>
            <a:r>
              <a:rPr lang="en-US" altLang="ja-JP" sz="2800" dirty="0"/>
              <a:t> </a:t>
            </a:r>
          </a:p>
          <a:p>
            <a:r>
              <a:rPr lang="en-US" altLang="ja-JP" sz="2800" dirty="0" err="1"/>
              <a:t>np.percentile</a:t>
            </a:r>
            <a:r>
              <a:rPr lang="en-US" altLang="ja-JP" sz="2800" dirty="0"/>
              <a:t>(data, 75) </a:t>
            </a:r>
            <a:endParaRPr lang="ja-JP" altLang="en-US" sz="28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BA7A640-C75D-4941-8283-F98EF7FE723D}"/>
              </a:ext>
            </a:extLst>
          </p:cNvPr>
          <p:cNvSpPr txBox="1"/>
          <p:nvPr/>
        </p:nvSpPr>
        <p:spPr>
          <a:xfrm>
            <a:off x="5952471" y="2552400"/>
            <a:ext cx="525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第１四分位数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第２四分位数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第３四分位数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出力結果（リスト１</a:t>
            </a:r>
            <a:r>
              <a:rPr lang="en-US" altLang="ja-JP" sz="2800" dirty="0"/>
              <a:t>.</a:t>
            </a:r>
            <a:r>
              <a:rPr lang="ja-JP" altLang="en-US" sz="2800"/>
              <a:t>６）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4D1EEB-2373-614E-B6E5-04BFDAEAB1C8}"/>
              </a:ext>
            </a:extLst>
          </p:cNvPr>
          <p:cNvSpPr/>
          <p:nvPr/>
        </p:nvSpPr>
        <p:spPr>
          <a:xfrm>
            <a:off x="694672" y="2115313"/>
            <a:ext cx="10515599" cy="4392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74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第１章　基本統計量の計算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65695" y="1173642"/>
            <a:ext cx="657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四分位数</a:t>
            </a:r>
            <a:endParaRPr kumimoji="1" lang="ja-JP" altLang="en-US" sz="320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9F192AB-A2BE-BA48-92A9-95A2FA9D9F1D}"/>
              </a:ext>
            </a:extLst>
          </p:cNvPr>
          <p:cNvGrpSpPr/>
          <p:nvPr/>
        </p:nvGrpSpPr>
        <p:grpSpPr>
          <a:xfrm>
            <a:off x="1228807" y="3075057"/>
            <a:ext cx="8055398" cy="707886"/>
            <a:chOff x="1228807" y="3075057"/>
            <a:chExt cx="8055398" cy="707886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E1897DD-B99A-6B4D-9A99-974E075B34EE}"/>
                </a:ext>
              </a:extLst>
            </p:cNvPr>
            <p:cNvSpPr txBox="1"/>
            <p:nvPr/>
          </p:nvSpPr>
          <p:spPr>
            <a:xfrm>
              <a:off x="1228807" y="3075057"/>
              <a:ext cx="8389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10</a:t>
              </a:r>
              <a:endParaRPr kumimoji="1" lang="ja-JP" altLang="en-US" sz="400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CB30CB2-F43E-6145-AA14-AC9B4108372A}"/>
                </a:ext>
              </a:extLst>
            </p:cNvPr>
            <p:cNvSpPr txBox="1"/>
            <p:nvPr/>
          </p:nvSpPr>
          <p:spPr>
            <a:xfrm>
              <a:off x="3634291" y="3075057"/>
              <a:ext cx="8389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dirty="0"/>
                <a:t>20</a:t>
              </a:r>
              <a:endParaRPr kumimoji="1" lang="ja-JP" altLang="en-US" sz="40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95FAEC3-69FD-174E-8DF5-88BA2E2F12D2}"/>
                </a:ext>
              </a:extLst>
            </p:cNvPr>
            <p:cNvSpPr txBox="1"/>
            <p:nvPr/>
          </p:nvSpPr>
          <p:spPr>
            <a:xfrm>
              <a:off x="6039775" y="3075057"/>
              <a:ext cx="8389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dirty="0"/>
                <a:t>30</a:t>
              </a:r>
              <a:endParaRPr kumimoji="1" lang="ja-JP" altLang="en-US" sz="40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060E9A3-FD67-A349-9747-98AD38F0CE10}"/>
                </a:ext>
              </a:extLst>
            </p:cNvPr>
            <p:cNvSpPr txBox="1"/>
            <p:nvPr/>
          </p:nvSpPr>
          <p:spPr>
            <a:xfrm>
              <a:off x="8445259" y="3075057"/>
              <a:ext cx="8389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50</a:t>
              </a:r>
              <a:endParaRPr kumimoji="1" lang="ja-JP" altLang="en-US" sz="400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8992F67-1CD0-7345-9F55-AA11B305E28D}"/>
              </a:ext>
            </a:extLst>
          </p:cNvPr>
          <p:cNvGrpSpPr/>
          <p:nvPr/>
        </p:nvGrpSpPr>
        <p:grpSpPr>
          <a:xfrm>
            <a:off x="1748901" y="3779940"/>
            <a:ext cx="7002636" cy="2013063"/>
            <a:chOff x="1748901" y="3779940"/>
            <a:chExt cx="7002636" cy="201306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A6202FD-EC52-D849-957E-A3FDF0E84F1B}"/>
                </a:ext>
              </a:extLst>
            </p:cNvPr>
            <p:cNvGrpSpPr/>
            <p:nvPr/>
          </p:nvGrpSpPr>
          <p:grpSpPr>
            <a:xfrm>
              <a:off x="1748901" y="3782942"/>
              <a:ext cx="2176508" cy="1215186"/>
              <a:chOff x="1748901" y="3782942"/>
              <a:chExt cx="2176508" cy="1215186"/>
            </a:xfrm>
          </p:grpSpPr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8A6BE70E-D0A9-E244-8E8E-B815130FBD3A}"/>
                  </a:ext>
                </a:extLst>
              </p:cNvPr>
              <p:cNvGrpSpPr/>
              <p:nvPr/>
            </p:nvGrpSpPr>
            <p:grpSpPr>
              <a:xfrm>
                <a:off x="1748901" y="3782942"/>
                <a:ext cx="2176508" cy="354052"/>
                <a:chOff x="1748901" y="3782942"/>
                <a:chExt cx="2176508" cy="354052"/>
              </a:xfrm>
            </p:grpSpPr>
            <p:cxnSp>
              <p:nvCxnSpPr>
                <p:cNvPr id="29" name="直線コネクタ 28">
                  <a:extLst>
                    <a:ext uri="{FF2B5EF4-FFF2-40B4-BE49-F238E27FC236}">
                      <a16:creationId xmlns:a16="http://schemas.microsoft.com/office/drawing/2014/main" id="{CD111D02-A211-0A46-A62A-D69DD8DDB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8901" y="3782943"/>
                  <a:ext cx="0" cy="35405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9DF0077A-B2C3-BF41-803B-6B3556B2E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5409" y="3782942"/>
                  <a:ext cx="0" cy="35405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D5FC952A-5056-CE4F-865C-437DDAF07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8901" y="4136993"/>
                  <a:ext cx="217650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59541740-11A5-5E41-83A4-67A01E4483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7155" y="4133991"/>
                <a:ext cx="0" cy="864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D2CF2D2E-3959-0241-B00B-21AC975A2C35}"/>
                </a:ext>
              </a:extLst>
            </p:cNvPr>
            <p:cNvGrpSpPr/>
            <p:nvPr/>
          </p:nvGrpSpPr>
          <p:grpSpPr>
            <a:xfrm>
              <a:off x="6575029" y="3779940"/>
              <a:ext cx="2176508" cy="1218187"/>
              <a:chOff x="6575029" y="3779940"/>
              <a:chExt cx="2176508" cy="1218187"/>
            </a:xfrm>
          </p:grpSpPr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896B44F8-9A53-F949-A6A7-0840E10C9751}"/>
                  </a:ext>
                </a:extLst>
              </p:cNvPr>
              <p:cNvGrpSpPr/>
              <p:nvPr/>
            </p:nvGrpSpPr>
            <p:grpSpPr>
              <a:xfrm>
                <a:off x="6575029" y="3779940"/>
                <a:ext cx="2176508" cy="354052"/>
                <a:chOff x="1748901" y="3782942"/>
                <a:chExt cx="2176508" cy="354052"/>
              </a:xfrm>
            </p:grpSpPr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F0447130-4F77-C046-AE78-0E536E530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8901" y="3782943"/>
                  <a:ext cx="0" cy="35405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001061C9-B4FA-454F-939B-7A8B0B526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5409" y="3782942"/>
                  <a:ext cx="0" cy="35405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DD8DF323-573F-1A45-BA45-C7113C0B59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8901" y="4136993"/>
                  <a:ext cx="217650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2CECDF83-E863-284B-BF63-F093E32EC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3283" y="4133990"/>
                <a:ext cx="0" cy="864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15ABD768-ECE4-BC4D-8555-245631A832E3}"/>
                </a:ext>
              </a:extLst>
            </p:cNvPr>
            <p:cNvSpPr txBox="1"/>
            <p:nvPr/>
          </p:nvSpPr>
          <p:spPr>
            <a:xfrm>
              <a:off x="2417682" y="5023562"/>
              <a:ext cx="8389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400" dirty="0"/>
                <a:t>15</a:t>
              </a:r>
              <a:endParaRPr kumimoji="1" lang="ja-JP" altLang="en-US" sz="440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67F429E0-0F88-0D4C-A206-7058F7C4A380}"/>
                </a:ext>
              </a:extLst>
            </p:cNvPr>
            <p:cNvSpPr txBox="1"/>
            <p:nvPr/>
          </p:nvSpPr>
          <p:spPr>
            <a:xfrm>
              <a:off x="7243810" y="5023562"/>
              <a:ext cx="8389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400" dirty="0"/>
                <a:t>40</a:t>
              </a:r>
              <a:endParaRPr kumimoji="1" lang="ja-JP" altLang="en-US" sz="440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D543E0F-8063-E640-ACC8-A67105D60591}"/>
              </a:ext>
            </a:extLst>
          </p:cNvPr>
          <p:cNvGrpSpPr/>
          <p:nvPr/>
        </p:nvGrpSpPr>
        <p:grpSpPr>
          <a:xfrm>
            <a:off x="1270617" y="3779941"/>
            <a:ext cx="10173618" cy="2013062"/>
            <a:chOff x="1270617" y="3779941"/>
            <a:chExt cx="10173618" cy="2013062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CDDE989A-796F-2841-B30D-2362934C7C01}"/>
                </a:ext>
              </a:extLst>
            </p:cNvPr>
            <p:cNvGrpSpPr/>
            <p:nvPr/>
          </p:nvGrpSpPr>
          <p:grpSpPr>
            <a:xfrm>
              <a:off x="4169545" y="3779941"/>
              <a:ext cx="2176508" cy="1218187"/>
              <a:chOff x="4169545" y="3779941"/>
              <a:chExt cx="2176508" cy="1218187"/>
            </a:xfrm>
          </p:grpSpPr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31FC3B6F-FC37-494A-92C3-C192B27D896A}"/>
                  </a:ext>
                </a:extLst>
              </p:cNvPr>
              <p:cNvGrpSpPr/>
              <p:nvPr/>
            </p:nvGrpSpPr>
            <p:grpSpPr>
              <a:xfrm>
                <a:off x="4169545" y="3779941"/>
                <a:ext cx="2176508" cy="354052"/>
                <a:chOff x="1748901" y="3782942"/>
                <a:chExt cx="2176508" cy="354052"/>
              </a:xfrm>
            </p:grpSpPr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1C820739-AF6B-114D-A551-B7E048B40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8901" y="3782943"/>
                  <a:ext cx="0" cy="35405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5ADC7586-0DCE-AA44-91CF-8E59EBE2AA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5409" y="3782942"/>
                  <a:ext cx="0" cy="35405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C56ABE32-B815-1943-B4CF-828BC501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8901" y="4136993"/>
                  <a:ext cx="217650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80AFFF01-F389-9046-BBE3-0B1F631BC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7799" y="4133991"/>
                <a:ext cx="0" cy="864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B1FF576B-35EF-9649-81C5-D393C9C5E073}"/>
                </a:ext>
              </a:extLst>
            </p:cNvPr>
            <p:cNvSpPr txBox="1"/>
            <p:nvPr/>
          </p:nvSpPr>
          <p:spPr>
            <a:xfrm>
              <a:off x="4838326" y="5023562"/>
              <a:ext cx="8389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400" dirty="0"/>
                <a:t>25</a:t>
              </a:r>
              <a:endParaRPr kumimoji="1" lang="ja-JP" altLang="en-US" sz="440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2D35A5F6-0430-854B-846D-3B514834AD4C}"/>
                </a:ext>
              </a:extLst>
            </p:cNvPr>
            <p:cNvSpPr txBox="1"/>
            <p:nvPr/>
          </p:nvSpPr>
          <p:spPr>
            <a:xfrm>
              <a:off x="9586964" y="4304448"/>
              <a:ext cx="1857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/>
                <a:t>平均値</a:t>
              </a:r>
              <a:endParaRPr kumimoji="1" lang="ja-JP" altLang="en-US" sz="2800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969C208B-2C79-5E49-9323-BFB515F2E816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flipH="1">
              <a:off x="1270617" y="4566058"/>
              <a:ext cx="831634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3D8BFD8-5C92-7049-A88D-39981419C81D}"/>
              </a:ext>
            </a:extLst>
          </p:cNvPr>
          <p:cNvGrpSpPr/>
          <p:nvPr/>
        </p:nvGrpSpPr>
        <p:grpSpPr>
          <a:xfrm>
            <a:off x="341981" y="6055349"/>
            <a:ext cx="11102254" cy="523220"/>
            <a:chOff x="341981" y="6055349"/>
            <a:chExt cx="11102254" cy="523220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1D7683CC-B929-764A-8AFA-DC5DE362A3CE}"/>
                </a:ext>
              </a:extLst>
            </p:cNvPr>
            <p:cNvSpPr txBox="1"/>
            <p:nvPr/>
          </p:nvSpPr>
          <p:spPr>
            <a:xfrm>
              <a:off x="9586964" y="6055349"/>
              <a:ext cx="1857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/>
                <a:t>四分位数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747B4AE-70E4-B94B-B093-F4989F9AE8DD}"/>
                </a:ext>
              </a:extLst>
            </p:cNvPr>
            <p:cNvSpPr txBox="1"/>
            <p:nvPr/>
          </p:nvSpPr>
          <p:spPr>
            <a:xfrm>
              <a:off x="341981" y="6055349"/>
              <a:ext cx="1857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/>
                <a:t>第</a:t>
              </a: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1CD5B157-7554-7148-9A38-2D9F6129E952}"/>
                </a:ext>
              </a:extLst>
            </p:cNvPr>
            <p:cNvSpPr txBox="1"/>
            <p:nvPr/>
          </p:nvSpPr>
          <p:spPr>
            <a:xfrm>
              <a:off x="1908519" y="6055349"/>
              <a:ext cx="1857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/>
                <a:t>１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8A24C363-12D2-544E-B869-D4B4070D52A0}"/>
                </a:ext>
              </a:extLst>
            </p:cNvPr>
            <p:cNvSpPr txBox="1"/>
            <p:nvPr/>
          </p:nvSpPr>
          <p:spPr>
            <a:xfrm>
              <a:off x="4329163" y="6055349"/>
              <a:ext cx="1857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/>
                <a:t>２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5869F242-71C3-094D-AE81-95B06E839506}"/>
                </a:ext>
              </a:extLst>
            </p:cNvPr>
            <p:cNvSpPr txBox="1"/>
            <p:nvPr/>
          </p:nvSpPr>
          <p:spPr>
            <a:xfrm>
              <a:off x="6734647" y="6055349"/>
              <a:ext cx="1857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/>
                <a:t>３</a:t>
              </a:r>
              <a:endParaRPr kumimoji="1" lang="en-US" altLang="ja-JP" sz="2800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D2BF930-E036-BC47-8636-980356AD7AD7}"/>
              </a:ext>
            </a:extLst>
          </p:cNvPr>
          <p:cNvGrpSpPr/>
          <p:nvPr/>
        </p:nvGrpSpPr>
        <p:grpSpPr>
          <a:xfrm>
            <a:off x="694672" y="1907259"/>
            <a:ext cx="10527056" cy="816747"/>
            <a:chOff x="694672" y="1907259"/>
            <a:chExt cx="10527056" cy="816747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BEEA481-2C9B-E346-AEBA-ECD7CAA90EA2}"/>
                </a:ext>
              </a:extLst>
            </p:cNvPr>
            <p:cNvSpPr txBox="1"/>
            <p:nvPr/>
          </p:nvSpPr>
          <p:spPr>
            <a:xfrm>
              <a:off x="981729" y="2054022"/>
              <a:ext cx="3491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/>
                <a:t>d</a:t>
              </a:r>
              <a:r>
                <a:rPr kumimoji="1" lang="en-US" altLang="ja-JP" sz="2800" dirty="0"/>
                <a:t>ata = [10, 20, 30, 50] </a:t>
              </a:r>
              <a:endParaRPr kumimoji="1" lang="ja-JP" altLang="en-US" sz="28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F5A7576-13E1-B04E-BC8D-C138073A075E}"/>
                </a:ext>
              </a:extLst>
            </p:cNvPr>
            <p:cNvSpPr/>
            <p:nvPr/>
          </p:nvSpPr>
          <p:spPr>
            <a:xfrm>
              <a:off x="694672" y="1907259"/>
              <a:ext cx="10515599" cy="8167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D09187A4-D5CC-134A-8CA4-847287119833}"/>
                </a:ext>
              </a:extLst>
            </p:cNvPr>
            <p:cNvSpPr txBox="1"/>
            <p:nvPr/>
          </p:nvSpPr>
          <p:spPr>
            <a:xfrm>
              <a:off x="5257798" y="2079867"/>
              <a:ext cx="5963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# d</a:t>
              </a:r>
              <a:r>
                <a:rPr kumimoji="1" lang="en-US" altLang="ja-JP" sz="2400" dirty="0"/>
                <a:t>ata = [10, 30, 20, 50] </a:t>
              </a:r>
              <a:r>
                <a:rPr kumimoji="1" lang="ja-JP" altLang="en-US" sz="2400"/>
                <a:t>を大きさ順にソート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07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第１章　基本統計量の計算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E03390D-EA7F-F449-B743-0B176C7CF575}"/>
              </a:ext>
            </a:extLst>
          </p:cNvPr>
          <p:cNvGrpSpPr/>
          <p:nvPr/>
        </p:nvGrpSpPr>
        <p:grpSpPr>
          <a:xfrm>
            <a:off x="694672" y="2115313"/>
            <a:ext cx="4560909" cy="3158023"/>
            <a:chOff x="694672" y="2115313"/>
            <a:chExt cx="4560909" cy="315802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F5A7576-13E1-B04E-BC8D-C138073A075E}"/>
                </a:ext>
              </a:extLst>
            </p:cNvPr>
            <p:cNvSpPr/>
            <p:nvPr/>
          </p:nvSpPr>
          <p:spPr>
            <a:xfrm>
              <a:off x="694672" y="2115313"/>
              <a:ext cx="4560909" cy="3158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3077B46-CDEA-8441-81CF-98D7E0AAE8F6}"/>
                </a:ext>
              </a:extLst>
            </p:cNvPr>
            <p:cNvSpPr txBox="1"/>
            <p:nvPr/>
          </p:nvSpPr>
          <p:spPr>
            <a:xfrm>
              <a:off x="1164081" y="2512802"/>
              <a:ext cx="362209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err="1"/>
                <a:t>n</a:t>
              </a:r>
              <a:r>
                <a:rPr kumimoji="1" lang="en-US" altLang="ja-JP" sz="2800" dirty="0" err="1"/>
                <a:t>p.percentile</a:t>
              </a:r>
              <a:r>
                <a:rPr kumimoji="1" lang="en-US" altLang="ja-JP" sz="2800" dirty="0"/>
                <a:t>(data, 25)</a:t>
              </a:r>
            </a:p>
            <a:p>
              <a:endParaRPr kumimoji="1" lang="en-US" altLang="ja-JP" sz="2800" dirty="0"/>
            </a:p>
            <a:p>
              <a:r>
                <a:rPr lang="en-US" altLang="ja-JP" sz="2800" dirty="0" err="1"/>
                <a:t>np.percentile</a:t>
              </a:r>
              <a:r>
                <a:rPr lang="en-US" altLang="ja-JP" sz="2800" dirty="0"/>
                <a:t>(data, 50)</a:t>
              </a:r>
            </a:p>
            <a:p>
              <a:endParaRPr lang="en-US" altLang="ja-JP" sz="2800" dirty="0"/>
            </a:p>
            <a:p>
              <a:r>
                <a:rPr lang="en-US" altLang="ja-JP" sz="2800" dirty="0" err="1"/>
                <a:t>np.percentile</a:t>
              </a:r>
              <a:r>
                <a:rPr lang="en-US" altLang="ja-JP" sz="2800" dirty="0"/>
                <a:t>(data, 75) </a:t>
              </a:r>
              <a:endParaRPr lang="ja-JP" altLang="en-US" sz="2800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6641844-4639-7947-BE7A-3BD09104511D}"/>
              </a:ext>
            </a:extLst>
          </p:cNvPr>
          <p:cNvGrpSpPr/>
          <p:nvPr/>
        </p:nvGrpSpPr>
        <p:grpSpPr>
          <a:xfrm>
            <a:off x="5420532" y="2111126"/>
            <a:ext cx="4033429" cy="3749248"/>
            <a:chOff x="5420532" y="2111126"/>
            <a:chExt cx="4033429" cy="3749248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6B5A27E-B00E-AF4C-8EF0-01DF267FC9FB}"/>
                </a:ext>
              </a:extLst>
            </p:cNvPr>
            <p:cNvSpPr/>
            <p:nvPr/>
          </p:nvSpPr>
          <p:spPr>
            <a:xfrm>
              <a:off x="6305483" y="2111126"/>
              <a:ext cx="1903527" cy="3158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右矢印 2">
              <a:extLst>
                <a:ext uri="{FF2B5EF4-FFF2-40B4-BE49-F238E27FC236}">
                  <a16:creationId xmlns:a16="http://schemas.microsoft.com/office/drawing/2014/main" id="{2248BC4C-FC48-7C4F-8815-B4C61EB2139B}"/>
                </a:ext>
              </a:extLst>
            </p:cNvPr>
            <p:cNvSpPr/>
            <p:nvPr/>
          </p:nvSpPr>
          <p:spPr>
            <a:xfrm>
              <a:off x="5420532" y="3332252"/>
              <a:ext cx="720000" cy="720000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2441A98-BADC-9841-92D2-A8E881724214}"/>
                </a:ext>
              </a:extLst>
            </p:cNvPr>
            <p:cNvSpPr txBox="1"/>
            <p:nvPr/>
          </p:nvSpPr>
          <p:spPr>
            <a:xfrm>
              <a:off x="6672059" y="2512801"/>
              <a:ext cx="121506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solidFill>
                    <a:srgbClr val="FF0000"/>
                  </a:solidFill>
                </a:rPr>
                <a:t>17.5</a:t>
              </a:r>
            </a:p>
            <a:p>
              <a:endParaRPr lang="en-US" altLang="ja-JP" sz="2800" dirty="0">
                <a:solidFill>
                  <a:srgbClr val="FF0000"/>
                </a:solidFill>
              </a:endParaRPr>
            </a:p>
            <a:p>
              <a:r>
                <a:rPr lang="en-US" altLang="ja-JP" sz="2800" dirty="0"/>
                <a:t>25</a:t>
              </a:r>
              <a:endParaRPr kumimoji="1" lang="en-US" altLang="ja-JP" sz="2800" dirty="0"/>
            </a:p>
            <a:p>
              <a:endParaRPr lang="en-US" altLang="ja-JP" sz="2800" dirty="0">
                <a:solidFill>
                  <a:srgbClr val="FF0000"/>
                </a:solidFill>
              </a:endParaRPr>
            </a:p>
            <a:p>
              <a:r>
                <a:rPr kumimoji="1" lang="en-US" altLang="ja-JP" sz="2800" dirty="0">
                  <a:solidFill>
                    <a:srgbClr val="FF0000"/>
                  </a:solidFill>
                </a:rPr>
                <a:t>35</a:t>
              </a:r>
              <a:endParaRPr kumimoji="1" lang="ja-JP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5" name="左右矢印 4">
              <a:extLst>
                <a:ext uri="{FF2B5EF4-FFF2-40B4-BE49-F238E27FC236}">
                  <a16:creationId xmlns:a16="http://schemas.microsoft.com/office/drawing/2014/main" id="{6E11A7DA-DA13-0D42-A6A2-635ABDB4EDFA}"/>
                </a:ext>
              </a:extLst>
            </p:cNvPr>
            <p:cNvSpPr/>
            <p:nvPr/>
          </p:nvSpPr>
          <p:spPr>
            <a:xfrm>
              <a:off x="8373961" y="3332252"/>
              <a:ext cx="1080000" cy="720000"/>
            </a:xfrm>
            <a:prstGeom prst="left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4964DEE-20AC-3844-8F6A-A3A3CF9809A7}"/>
                </a:ext>
              </a:extLst>
            </p:cNvPr>
            <p:cNvSpPr txBox="1"/>
            <p:nvPr/>
          </p:nvSpPr>
          <p:spPr>
            <a:xfrm>
              <a:off x="6672059" y="5398709"/>
              <a:ext cx="1170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/>
                <a:t>出力</a:t>
              </a:r>
              <a:r>
                <a:rPr kumimoji="1" lang="en-US" altLang="ja-JP" sz="2400" dirty="0"/>
                <a:t> </a:t>
              </a:r>
              <a:endParaRPr kumimoji="1" lang="ja-JP" altLang="en-US" sz="240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3D5016-DAC9-724A-BEF7-4E5243147C83}"/>
              </a:ext>
            </a:extLst>
          </p:cNvPr>
          <p:cNvGrpSpPr/>
          <p:nvPr/>
        </p:nvGrpSpPr>
        <p:grpSpPr>
          <a:xfrm>
            <a:off x="9618912" y="2118244"/>
            <a:ext cx="1903527" cy="3742130"/>
            <a:chOff x="9618912" y="2118244"/>
            <a:chExt cx="1903527" cy="374213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548841D-6409-C249-86D8-CC43DFF5346C}"/>
                </a:ext>
              </a:extLst>
            </p:cNvPr>
            <p:cNvSpPr/>
            <p:nvPr/>
          </p:nvSpPr>
          <p:spPr>
            <a:xfrm>
              <a:off x="9618912" y="2118244"/>
              <a:ext cx="1903527" cy="3158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6A2B78D-697B-DF43-96FF-8CD959F78539}"/>
                </a:ext>
              </a:extLst>
            </p:cNvPr>
            <p:cNvSpPr txBox="1"/>
            <p:nvPr/>
          </p:nvSpPr>
          <p:spPr>
            <a:xfrm>
              <a:off x="9985488" y="2512800"/>
              <a:ext cx="120683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/>
                <a:t>15</a:t>
              </a:r>
            </a:p>
            <a:p>
              <a:endParaRPr kumimoji="1" lang="en-US" altLang="ja-JP" sz="2800" dirty="0"/>
            </a:p>
            <a:p>
              <a:r>
                <a:rPr lang="en-US" altLang="ja-JP" sz="2800" dirty="0"/>
                <a:t>25</a:t>
              </a:r>
            </a:p>
            <a:p>
              <a:endParaRPr kumimoji="1" lang="en-US" altLang="ja-JP" sz="2800" dirty="0"/>
            </a:p>
            <a:p>
              <a:r>
                <a:rPr lang="en-US" altLang="ja-JP" sz="2800" dirty="0"/>
                <a:t>40</a:t>
              </a:r>
              <a:endParaRPr kumimoji="1" lang="ja-JP" altLang="en-US" sz="280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F6266CF-5154-E545-8308-7FDB91338BA3}"/>
                </a:ext>
              </a:extLst>
            </p:cNvPr>
            <p:cNvSpPr txBox="1"/>
            <p:nvPr/>
          </p:nvSpPr>
          <p:spPr>
            <a:xfrm>
              <a:off x="9985488" y="5398709"/>
              <a:ext cx="1170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/>
                <a:t>理想</a:t>
              </a:r>
              <a:r>
                <a:rPr kumimoji="1" lang="en-US" altLang="ja-JP" sz="2400" dirty="0"/>
                <a:t> </a:t>
              </a:r>
              <a:endParaRPr kumimoji="1" lang="ja-JP" altLang="en-US" sz="2400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A78BBC-8A39-004C-B4F1-F7AE6D65B579}"/>
              </a:ext>
            </a:extLst>
          </p:cNvPr>
          <p:cNvSpPr txBox="1"/>
          <p:nvPr/>
        </p:nvSpPr>
        <p:spPr>
          <a:xfrm>
            <a:off x="765695" y="1173642"/>
            <a:ext cx="657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四分位数　</a:t>
            </a:r>
            <a:r>
              <a:rPr lang="en-US" altLang="ja-JP" sz="3200" dirty="0"/>
              <a:t>percentile</a:t>
            </a:r>
            <a:r>
              <a:rPr lang="ja-JP" altLang="en-US" sz="3200"/>
              <a:t>関数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02142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第１章　基本統計量の計算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A78BBC-8A39-004C-B4F1-F7AE6D65B579}"/>
              </a:ext>
            </a:extLst>
          </p:cNvPr>
          <p:cNvSpPr txBox="1"/>
          <p:nvPr/>
        </p:nvSpPr>
        <p:spPr>
          <a:xfrm>
            <a:off x="765695" y="1173642"/>
            <a:ext cx="657613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/>
              <a:t>四分位数　区間</a:t>
            </a:r>
            <a:endParaRPr kumimoji="1" lang="ja-JP" altLang="en-US" sz="3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1B71CCA-E7AC-CA48-A0BD-6FA4BC49F6B4}"/>
              </a:ext>
            </a:extLst>
          </p:cNvPr>
          <p:cNvSpPr txBox="1"/>
          <p:nvPr/>
        </p:nvSpPr>
        <p:spPr>
          <a:xfrm>
            <a:off x="765695" y="2014304"/>
            <a:ext cx="622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・</a:t>
            </a:r>
            <a:r>
              <a:rPr lang="en-US" altLang="ja-JP" sz="2800" dirty="0"/>
              <a:t>percentile</a:t>
            </a:r>
            <a:r>
              <a:rPr lang="ja-JP" altLang="en-US" sz="2800"/>
              <a:t>関数</a:t>
            </a:r>
            <a:r>
              <a:rPr lang="en-US" altLang="ja-JP" sz="2800" dirty="0"/>
              <a:t> </a:t>
            </a:r>
            <a:r>
              <a:rPr lang="ja-JP" altLang="en-US" sz="2800"/>
              <a:t>→</a:t>
            </a:r>
            <a:r>
              <a:rPr lang="en-US" altLang="ja-JP" sz="2800" dirty="0"/>
              <a:t> </a:t>
            </a:r>
            <a:r>
              <a:rPr lang="ja-JP" altLang="en-US" sz="2800" u="sng"/>
              <a:t>区間</a:t>
            </a:r>
            <a:r>
              <a:rPr lang="en-US" altLang="ja-JP" sz="2800" u="sng" dirty="0"/>
              <a:t>[1, 4]</a:t>
            </a:r>
            <a:r>
              <a:rPr lang="ja-JP" altLang="en-US" sz="2800" u="sng"/>
              <a:t>を４等分</a:t>
            </a:r>
            <a:endParaRPr kumimoji="1" lang="ja-JP" altLang="en-US" sz="2800" u="sng"/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9BB1BDEB-EE1E-2F45-89DA-88F98BA400C7}"/>
              </a:ext>
            </a:extLst>
          </p:cNvPr>
          <p:cNvGrpSpPr/>
          <p:nvPr/>
        </p:nvGrpSpPr>
        <p:grpSpPr>
          <a:xfrm>
            <a:off x="1249148" y="4936401"/>
            <a:ext cx="5048058" cy="1404051"/>
            <a:chOff x="1249148" y="4936401"/>
            <a:chExt cx="5048058" cy="140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075A35ED-851E-9046-8513-81FCBB80333E}"/>
                    </a:ext>
                  </a:extLst>
                </p:cNvPr>
                <p:cNvSpPr txBox="1"/>
                <p:nvPr/>
              </p:nvSpPr>
              <p:spPr>
                <a:xfrm>
                  <a:off x="1249148" y="4936401"/>
                  <a:ext cx="504251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kumimoji="1" lang="ja-JP" altLang="en-US" sz="2000" b="0"/>
                    <a:t>第１四分位数　</a:t>
                  </a:r>
                  <a14:m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10∗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0.25+20∗0.75=17.5</m:t>
                      </m:r>
                    </m:oMath>
                  </a14:m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075A35ED-851E-9046-8513-81FCBB8033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148" y="4936401"/>
                  <a:ext cx="5042511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266" t="-20000" b="-5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1623623D-939F-4E43-8676-DB04F658BDE4}"/>
                    </a:ext>
                  </a:extLst>
                </p:cNvPr>
                <p:cNvSpPr txBox="1"/>
                <p:nvPr/>
              </p:nvSpPr>
              <p:spPr>
                <a:xfrm>
                  <a:off x="1249148" y="5484538"/>
                  <a:ext cx="504251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kumimoji="1" lang="ja-JP" altLang="en-US" sz="2000" b="0"/>
                    <a:t>第２四分位数　</a:t>
                  </a:r>
                  <a14:m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0.5+30∗0.5=25</m:t>
                      </m:r>
                    </m:oMath>
                  </a14:m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1623623D-939F-4E43-8676-DB04F658B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148" y="5484538"/>
                  <a:ext cx="5042511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266" t="-24000" b="-4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F82004B9-1AED-8144-A06F-53CD803C6F63}"/>
                    </a:ext>
                  </a:extLst>
                </p:cNvPr>
                <p:cNvSpPr txBox="1"/>
                <p:nvPr/>
              </p:nvSpPr>
              <p:spPr>
                <a:xfrm>
                  <a:off x="1254695" y="6032675"/>
                  <a:ext cx="504251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kumimoji="1" lang="ja-JP" altLang="en-US" sz="2000" b="0"/>
                    <a:t>第３四分位数　</a:t>
                  </a:r>
                  <a14:m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0.75+50∗0.25=35</m:t>
                      </m:r>
                    </m:oMath>
                  </a14:m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F82004B9-1AED-8144-A06F-53CD803C6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4695" y="6032675"/>
                  <a:ext cx="504251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3015" t="-24000" b="-5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F9E8E6A-D59B-324E-8892-248E2B57A729}"/>
              </a:ext>
            </a:extLst>
          </p:cNvPr>
          <p:cNvGrpSpPr/>
          <p:nvPr/>
        </p:nvGrpSpPr>
        <p:grpSpPr>
          <a:xfrm>
            <a:off x="765694" y="3004624"/>
            <a:ext cx="8055398" cy="563255"/>
            <a:chOff x="765694" y="3004624"/>
            <a:chExt cx="8055398" cy="563255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48AEFE4-B562-D946-B81E-E0AF39A0D35E}"/>
                </a:ext>
              </a:extLst>
            </p:cNvPr>
            <p:cNvSpPr txBox="1"/>
            <p:nvPr/>
          </p:nvSpPr>
          <p:spPr>
            <a:xfrm>
              <a:off x="765694" y="3004624"/>
              <a:ext cx="83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1</a:t>
              </a:r>
              <a:endParaRPr kumimoji="1" lang="ja-JP" altLang="en-US" sz="24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E6BD4F9-49A0-A040-BAA6-CDB39E5672BA}"/>
                </a:ext>
              </a:extLst>
            </p:cNvPr>
            <p:cNvSpPr txBox="1"/>
            <p:nvPr/>
          </p:nvSpPr>
          <p:spPr>
            <a:xfrm>
              <a:off x="3171178" y="3004624"/>
              <a:ext cx="83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2</a:t>
              </a:r>
              <a:endParaRPr kumimoji="1" lang="ja-JP" altLang="en-US" sz="240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3A9706EB-D91A-6945-8FE2-706E9035B977}"/>
                </a:ext>
              </a:extLst>
            </p:cNvPr>
            <p:cNvSpPr txBox="1"/>
            <p:nvPr/>
          </p:nvSpPr>
          <p:spPr>
            <a:xfrm>
              <a:off x="5576662" y="3004624"/>
              <a:ext cx="83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35D1BBA-8A6F-D84B-A846-9287F53EB643}"/>
                </a:ext>
              </a:extLst>
            </p:cNvPr>
            <p:cNvSpPr txBox="1"/>
            <p:nvPr/>
          </p:nvSpPr>
          <p:spPr>
            <a:xfrm>
              <a:off x="7982146" y="3004624"/>
              <a:ext cx="83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DD4D7BB-8552-CA4E-8BCF-0305ADB6D663}"/>
                </a:ext>
              </a:extLst>
            </p:cNvPr>
            <p:cNvCxnSpPr>
              <a:cxnSpLocks/>
            </p:cNvCxnSpPr>
            <p:nvPr/>
          </p:nvCxnSpPr>
          <p:spPr>
            <a:xfrm>
              <a:off x="1185168" y="3501297"/>
              <a:ext cx="240548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6E2F677E-4FAB-3747-A56F-B5176A698B69}"/>
                </a:ext>
              </a:extLst>
            </p:cNvPr>
            <p:cNvCxnSpPr>
              <a:cxnSpLocks/>
            </p:cNvCxnSpPr>
            <p:nvPr/>
          </p:nvCxnSpPr>
          <p:spPr>
            <a:xfrm>
              <a:off x="3590652" y="3501297"/>
              <a:ext cx="240548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049E956-3F6C-7845-B821-41118C8BBE33}"/>
                </a:ext>
              </a:extLst>
            </p:cNvPr>
            <p:cNvCxnSpPr>
              <a:cxnSpLocks/>
            </p:cNvCxnSpPr>
            <p:nvPr/>
          </p:nvCxnSpPr>
          <p:spPr>
            <a:xfrm>
              <a:off x="5996136" y="3501297"/>
              <a:ext cx="240548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D3D2F797-6DD0-3449-B9C3-0396603D906B}"/>
                </a:ext>
              </a:extLst>
            </p:cNvPr>
            <p:cNvSpPr/>
            <p:nvPr/>
          </p:nvSpPr>
          <p:spPr>
            <a:xfrm>
              <a:off x="1118585" y="3434714"/>
              <a:ext cx="133165" cy="1331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F4EEC17C-7282-7B43-A423-33A6B59A9C71}"/>
                </a:ext>
              </a:extLst>
            </p:cNvPr>
            <p:cNvSpPr/>
            <p:nvPr/>
          </p:nvSpPr>
          <p:spPr>
            <a:xfrm>
              <a:off x="3524069" y="3434714"/>
              <a:ext cx="133165" cy="1331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901EB2DA-5854-4A4A-B632-40BD7FF9713F}"/>
                </a:ext>
              </a:extLst>
            </p:cNvPr>
            <p:cNvSpPr/>
            <p:nvPr/>
          </p:nvSpPr>
          <p:spPr>
            <a:xfrm>
              <a:off x="5929554" y="3434714"/>
              <a:ext cx="133165" cy="1331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95511507-FACF-2340-9CDD-6EF020DA3EB9}"/>
                </a:ext>
              </a:extLst>
            </p:cNvPr>
            <p:cNvSpPr/>
            <p:nvPr/>
          </p:nvSpPr>
          <p:spPr>
            <a:xfrm>
              <a:off x="8335037" y="3434713"/>
              <a:ext cx="133165" cy="1331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79A0567-F708-5647-9731-A6CF5F0CFFBE}"/>
              </a:ext>
            </a:extLst>
          </p:cNvPr>
          <p:cNvGrpSpPr/>
          <p:nvPr/>
        </p:nvGrpSpPr>
        <p:grpSpPr>
          <a:xfrm>
            <a:off x="1185167" y="3496745"/>
            <a:ext cx="7217328" cy="852156"/>
            <a:chOff x="1185167" y="3496745"/>
            <a:chExt cx="7217328" cy="852156"/>
          </a:xfrm>
        </p:grpSpPr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F716AAF7-A3A4-F24F-B298-B024BB0B4AAC}"/>
                </a:ext>
              </a:extLst>
            </p:cNvPr>
            <p:cNvCxnSpPr>
              <a:cxnSpLocks/>
            </p:cNvCxnSpPr>
            <p:nvPr/>
          </p:nvCxnSpPr>
          <p:spPr>
            <a:xfrm>
              <a:off x="1185167" y="3918656"/>
              <a:ext cx="181104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D67DE374-75AD-194A-9938-CF6048144A82}"/>
                </a:ext>
              </a:extLst>
            </p:cNvPr>
            <p:cNvCxnSpPr>
              <a:cxnSpLocks/>
            </p:cNvCxnSpPr>
            <p:nvPr/>
          </p:nvCxnSpPr>
          <p:spPr>
            <a:xfrm>
              <a:off x="6627234" y="3920136"/>
              <a:ext cx="17743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2012F4D2-5F0C-514D-90FC-8754D48B9332}"/>
                </a:ext>
              </a:extLst>
            </p:cNvPr>
            <p:cNvCxnSpPr>
              <a:cxnSpLocks/>
            </p:cNvCxnSpPr>
            <p:nvPr/>
          </p:nvCxnSpPr>
          <p:spPr>
            <a:xfrm>
              <a:off x="2989374" y="3918656"/>
              <a:ext cx="5999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054DE15E-A643-B648-836F-F3299FD8C2B6}"/>
                </a:ext>
              </a:extLst>
            </p:cNvPr>
            <p:cNvCxnSpPr>
              <a:cxnSpLocks/>
            </p:cNvCxnSpPr>
            <p:nvPr/>
          </p:nvCxnSpPr>
          <p:spPr>
            <a:xfrm>
              <a:off x="3589358" y="3918656"/>
              <a:ext cx="12074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7E8ED77C-A15D-BB4C-A24D-2CCFBB902C58}"/>
                </a:ext>
              </a:extLst>
            </p:cNvPr>
            <p:cNvCxnSpPr>
              <a:cxnSpLocks/>
            </p:cNvCxnSpPr>
            <p:nvPr/>
          </p:nvCxnSpPr>
          <p:spPr>
            <a:xfrm>
              <a:off x="4789976" y="3918656"/>
              <a:ext cx="12061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38F65FA4-1A4C-6F4E-A77A-3CD93DF90359}"/>
                </a:ext>
              </a:extLst>
            </p:cNvPr>
            <p:cNvCxnSpPr>
              <a:cxnSpLocks/>
            </p:cNvCxnSpPr>
            <p:nvPr/>
          </p:nvCxnSpPr>
          <p:spPr>
            <a:xfrm>
              <a:off x="5996136" y="3918656"/>
              <a:ext cx="6310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BE1B5380-678A-0D4B-8B7C-26390569A354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1185168" y="3567879"/>
              <a:ext cx="876" cy="762257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E0F81E93-0E42-1D43-868F-2E497B55FDE6}"/>
                </a:ext>
              </a:extLst>
            </p:cNvPr>
            <p:cNvCxnSpPr>
              <a:cxnSpLocks/>
            </p:cNvCxnSpPr>
            <p:nvPr/>
          </p:nvCxnSpPr>
          <p:spPr>
            <a:xfrm>
              <a:off x="8401619" y="3496745"/>
              <a:ext cx="876" cy="762257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85AEAAFA-0C80-8A46-BCB2-9D13A641AEC5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32" y="3567879"/>
              <a:ext cx="876" cy="762257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1294B3F8-F3A4-3745-A071-02D8377A7012}"/>
                </a:ext>
              </a:extLst>
            </p:cNvPr>
            <p:cNvCxnSpPr>
              <a:cxnSpLocks/>
            </p:cNvCxnSpPr>
            <p:nvPr/>
          </p:nvCxnSpPr>
          <p:spPr>
            <a:xfrm>
              <a:off x="6002970" y="3567878"/>
              <a:ext cx="876" cy="762257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50FBD1CE-5C32-6A47-B822-B846686B50A6}"/>
                </a:ext>
              </a:extLst>
            </p:cNvPr>
            <p:cNvSpPr txBox="1"/>
            <p:nvPr/>
          </p:nvSpPr>
          <p:spPr>
            <a:xfrm>
              <a:off x="1669369" y="3976462"/>
              <a:ext cx="8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0.75</a:t>
              </a:r>
              <a:endParaRPr kumimoji="1" lang="ja-JP" altLang="en-US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765449C1-3600-EB4D-8982-16B168BEB4ED}"/>
                </a:ext>
              </a:extLst>
            </p:cNvPr>
            <p:cNvSpPr txBox="1"/>
            <p:nvPr/>
          </p:nvSpPr>
          <p:spPr>
            <a:xfrm>
              <a:off x="2869871" y="3976462"/>
              <a:ext cx="8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0.25</a:t>
              </a:r>
              <a:endParaRPr kumimoji="1" lang="ja-JP" altLang="en-US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488EF00-1D81-B449-BDD5-C94928546EE3}"/>
                </a:ext>
              </a:extLst>
            </p:cNvPr>
            <p:cNvSpPr txBox="1"/>
            <p:nvPr/>
          </p:nvSpPr>
          <p:spPr>
            <a:xfrm>
              <a:off x="7094000" y="3976462"/>
              <a:ext cx="8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0.75</a:t>
              </a:r>
              <a:endParaRPr kumimoji="1" lang="ja-JP" altLang="en-US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0AEA203C-9826-2848-A0D6-83CBD82E74B7}"/>
                </a:ext>
              </a:extLst>
            </p:cNvPr>
            <p:cNvSpPr txBox="1"/>
            <p:nvPr/>
          </p:nvSpPr>
          <p:spPr>
            <a:xfrm>
              <a:off x="5902210" y="3976462"/>
              <a:ext cx="8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0.25</a:t>
              </a:r>
              <a:endParaRPr kumimoji="1" lang="ja-JP" altLang="en-US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75729B52-5D03-B943-851D-D6EC2ADD9E25}"/>
                </a:ext>
              </a:extLst>
            </p:cNvPr>
            <p:cNvSpPr txBox="1"/>
            <p:nvPr/>
          </p:nvSpPr>
          <p:spPr>
            <a:xfrm>
              <a:off x="3770404" y="3979569"/>
              <a:ext cx="8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0.5</a:t>
              </a:r>
              <a:endParaRPr kumimoji="1" lang="ja-JP" altLang="en-US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83171F50-1B33-D048-A453-D2F1411F350B}"/>
                </a:ext>
              </a:extLst>
            </p:cNvPr>
            <p:cNvSpPr txBox="1"/>
            <p:nvPr/>
          </p:nvSpPr>
          <p:spPr>
            <a:xfrm>
              <a:off x="4979498" y="3976462"/>
              <a:ext cx="8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0.5</a:t>
              </a:r>
              <a:endParaRPr kumimoji="1" lang="ja-JP" altLang="en-US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647B63C-360A-FE4E-A9D8-B7FA327E2B77}"/>
              </a:ext>
            </a:extLst>
          </p:cNvPr>
          <p:cNvGrpSpPr/>
          <p:nvPr/>
        </p:nvGrpSpPr>
        <p:grpSpPr>
          <a:xfrm>
            <a:off x="2890698" y="2906601"/>
            <a:ext cx="8824983" cy="1429727"/>
            <a:chOff x="2890698" y="2906601"/>
            <a:chExt cx="8824983" cy="142972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4AAB97A-4B31-EB4A-8B21-44E9D93F1902}"/>
                </a:ext>
              </a:extLst>
            </p:cNvPr>
            <p:cNvGrpSpPr/>
            <p:nvPr/>
          </p:nvGrpSpPr>
          <p:grpSpPr>
            <a:xfrm>
              <a:off x="2890698" y="2906601"/>
              <a:ext cx="3845463" cy="1429727"/>
              <a:chOff x="2890698" y="2906601"/>
              <a:chExt cx="3845463" cy="1429727"/>
            </a:xfrm>
          </p:grpSpPr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28620CF-35EB-2E4C-9D7C-7E01B8C02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810" y="2906601"/>
                <a:ext cx="0" cy="1428084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413C8B1-27ED-1C4C-B220-B1B9D8BA0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6208" y="2906601"/>
                <a:ext cx="0" cy="1428085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E8498476-961D-6E48-B096-C6AE4A0BCC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4068" y="2906601"/>
                <a:ext cx="0" cy="1429727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0" name="ひし形 89">
                <a:extLst>
                  <a:ext uri="{FF2B5EF4-FFF2-40B4-BE49-F238E27FC236}">
                    <a16:creationId xmlns:a16="http://schemas.microsoft.com/office/drawing/2014/main" id="{C05FCBB9-6F2E-584A-B53D-9349C2D881A8}"/>
                  </a:ext>
                </a:extLst>
              </p:cNvPr>
              <p:cNvSpPr/>
              <p:nvPr/>
            </p:nvSpPr>
            <p:spPr>
              <a:xfrm>
                <a:off x="2890698" y="3399200"/>
                <a:ext cx="204186" cy="20418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ひし形 90">
                <a:extLst>
                  <a:ext uri="{FF2B5EF4-FFF2-40B4-BE49-F238E27FC236}">
                    <a16:creationId xmlns:a16="http://schemas.microsoft.com/office/drawing/2014/main" id="{F6C4D83E-9B68-AB4A-9477-B9B0A55A33BE}"/>
                  </a:ext>
                </a:extLst>
              </p:cNvPr>
              <p:cNvSpPr/>
              <p:nvPr/>
            </p:nvSpPr>
            <p:spPr>
              <a:xfrm>
                <a:off x="4694717" y="3396927"/>
                <a:ext cx="204186" cy="20418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ひし形 91">
                <a:extLst>
                  <a:ext uri="{FF2B5EF4-FFF2-40B4-BE49-F238E27FC236}">
                    <a16:creationId xmlns:a16="http://schemas.microsoft.com/office/drawing/2014/main" id="{97CC8001-DCBD-9948-BE4D-7D5B8D51F7AA}"/>
                  </a:ext>
                </a:extLst>
              </p:cNvPr>
              <p:cNvSpPr/>
              <p:nvPr/>
            </p:nvSpPr>
            <p:spPr>
              <a:xfrm>
                <a:off x="6531975" y="3394652"/>
                <a:ext cx="204186" cy="20418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525E82B-569E-FE4A-85C5-DA80B69CAE3C}"/>
                </a:ext>
              </a:extLst>
            </p:cNvPr>
            <p:cNvGrpSpPr/>
            <p:nvPr/>
          </p:nvGrpSpPr>
          <p:grpSpPr>
            <a:xfrm>
              <a:off x="9695501" y="3607130"/>
              <a:ext cx="2020180" cy="369332"/>
              <a:chOff x="9695501" y="3607130"/>
              <a:chExt cx="2020180" cy="369332"/>
            </a:xfrm>
          </p:grpSpPr>
          <p:sp>
            <p:nvSpPr>
              <p:cNvPr id="158" name="ひし形 157">
                <a:extLst>
                  <a:ext uri="{FF2B5EF4-FFF2-40B4-BE49-F238E27FC236}">
                    <a16:creationId xmlns:a16="http://schemas.microsoft.com/office/drawing/2014/main" id="{6799619B-305F-0E40-A22F-709E49988062}"/>
                  </a:ext>
                </a:extLst>
              </p:cNvPr>
              <p:cNvSpPr/>
              <p:nvPr/>
            </p:nvSpPr>
            <p:spPr>
              <a:xfrm>
                <a:off x="9695501" y="3659979"/>
                <a:ext cx="204186" cy="20418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3574C415-BAA6-8747-892A-20EF9A047FAF}"/>
                  </a:ext>
                </a:extLst>
              </p:cNvPr>
              <p:cNvSpPr txBox="1"/>
              <p:nvPr/>
            </p:nvSpPr>
            <p:spPr>
              <a:xfrm>
                <a:off x="9975657" y="3607130"/>
                <a:ext cx="1740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四分位数</a:t>
                </a:r>
              </a:p>
            </p:txBody>
          </p:sp>
        </p:grpSp>
      </p:grp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D5824F34-72CD-E343-97D6-5AD7A56B8E7A}"/>
              </a:ext>
            </a:extLst>
          </p:cNvPr>
          <p:cNvSpPr txBox="1"/>
          <p:nvPr/>
        </p:nvSpPr>
        <p:spPr>
          <a:xfrm>
            <a:off x="8169051" y="5405157"/>
            <a:ext cx="361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/>
              <a:t>加重平均</a:t>
            </a:r>
          </a:p>
        </p:txBody>
      </p:sp>
      <p:sp>
        <p:nvSpPr>
          <p:cNvPr id="161" name="右矢印 160">
            <a:extLst>
              <a:ext uri="{FF2B5EF4-FFF2-40B4-BE49-F238E27FC236}">
                <a16:creationId xmlns:a16="http://schemas.microsoft.com/office/drawing/2014/main" id="{AEE5E297-D346-A743-B34E-FF26793999A1}"/>
              </a:ext>
            </a:extLst>
          </p:cNvPr>
          <p:cNvSpPr/>
          <p:nvPr/>
        </p:nvSpPr>
        <p:spPr>
          <a:xfrm>
            <a:off x="6865818" y="5403321"/>
            <a:ext cx="729073" cy="463501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35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9BE4A9-F402-5440-A1C8-20D38E1D6210}"/>
              </a:ext>
            </a:extLst>
          </p:cNvPr>
          <p:cNvGrpSpPr/>
          <p:nvPr/>
        </p:nvGrpSpPr>
        <p:grpSpPr>
          <a:xfrm>
            <a:off x="765695" y="2861237"/>
            <a:ext cx="10448550" cy="598389"/>
            <a:chOff x="765695" y="2861237"/>
            <a:chExt cx="10448550" cy="598389"/>
          </a:xfrm>
        </p:grpSpPr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D3D2F797-6DD0-3449-B9C3-0396603D906B}"/>
                </a:ext>
              </a:extLst>
            </p:cNvPr>
            <p:cNvSpPr/>
            <p:nvPr/>
          </p:nvSpPr>
          <p:spPr>
            <a:xfrm>
              <a:off x="2317632" y="3326461"/>
              <a:ext cx="133165" cy="1331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95511507-FACF-2340-9CDD-6EF020DA3EB9}"/>
                </a:ext>
              </a:extLst>
            </p:cNvPr>
            <p:cNvSpPr/>
            <p:nvPr/>
          </p:nvSpPr>
          <p:spPr>
            <a:xfrm>
              <a:off x="9534084" y="3326460"/>
              <a:ext cx="133165" cy="1331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AF13ED15-AF53-4E49-9839-5FC8A7BE2F07}"/>
                </a:ext>
              </a:extLst>
            </p:cNvPr>
            <p:cNvSpPr/>
            <p:nvPr/>
          </p:nvSpPr>
          <p:spPr>
            <a:xfrm>
              <a:off x="10727912" y="3321908"/>
              <a:ext cx="133165" cy="1331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48AEFE4-B562-D946-B81E-E0AF39A0D35E}"/>
                </a:ext>
              </a:extLst>
            </p:cNvPr>
            <p:cNvSpPr txBox="1"/>
            <p:nvPr/>
          </p:nvSpPr>
          <p:spPr>
            <a:xfrm>
              <a:off x="1965020" y="2861237"/>
              <a:ext cx="83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1</a:t>
              </a:r>
              <a:endParaRPr kumimoji="1" lang="ja-JP" altLang="en-US" sz="24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E6BD4F9-49A0-A040-BAA6-CDB39E5672BA}"/>
                </a:ext>
              </a:extLst>
            </p:cNvPr>
            <p:cNvSpPr txBox="1"/>
            <p:nvPr/>
          </p:nvSpPr>
          <p:spPr>
            <a:xfrm>
              <a:off x="4370504" y="2861237"/>
              <a:ext cx="83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2</a:t>
              </a:r>
              <a:endParaRPr kumimoji="1" lang="ja-JP" altLang="en-US" sz="240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3A9706EB-D91A-6945-8FE2-706E9035B977}"/>
                </a:ext>
              </a:extLst>
            </p:cNvPr>
            <p:cNvSpPr txBox="1"/>
            <p:nvPr/>
          </p:nvSpPr>
          <p:spPr>
            <a:xfrm>
              <a:off x="6775988" y="2861237"/>
              <a:ext cx="83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35D1BBA-8A6F-D84B-A846-9287F53EB643}"/>
                </a:ext>
              </a:extLst>
            </p:cNvPr>
            <p:cNvSpPr txBox="1"/>
            <p:nvPr/>
          </p:nvSpPr>
          <p:spPr>
            <a:xfrm>
              <a:off x="9181472" y="2861237"/>
              <a:ext cx="83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DD4D7BB-8552-CA4E-8BCF-0305ADB6D663}"/>
                </a:ext>
              </a:extLst>
            </p:cNvPr>
            <p:cNvCxnSpPr>
              <a:cxnSpLocks/>
            </p:cNvCxnSpPr>
            <p:nvPr/>
          </p:nvCxnSpPr>
          <p:spPr>
            <a:xfrm>
              <a:off x="2384215" y="3393044"/>
              <a:ext cx="240548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6E2F677E-4FAB-3747-A56F-B5176A698B69}"/>
                </a:ext>
              </a:extLst>
            </p:cNvPr>
            <p:cNvCxnSpPr>
              <a:cxnSpLocks/>
            </p:cNvCxnSpPr>
            <p:nvPr/>
          </p:nvCxnSpPr>
          <p:spPr>
            <a:xfrm>
              <a:off x="4789699" y="3393044"/>
              <a:ext cx="240548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049E956-3F6C-7845-B821-41118C8BBE33}"/>
                </a:ext>
              </a:extLst>
            </p:cNvPr>
            <p:cNvCxnSpPr>
              <a:cxnSpLocks/>
            </p:cNvCxnSpPr>
            <p:nvPr/>
          </p:nvCxnSpPr>
          <p:spPr>
            <a:xfrm>
              <a:off x="7195183" y="3393044"/>
              <a:ext cx="240548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F4EEC17C-7282-7B43-A423-33A6B59A9C71}"/>
                </a:ext>
              </a:extLst>
            </p:cNvPr>
            <p:cNvSpPr/>
            <p:nvPr/>
          </p:nvSpPr>
          <p:spPr>
            <a:xfrm>
              <a:off x="4723116" y="3326461"/>
              <a:ext cx="133165" cy="1331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901EB2DA-5854-4A4A-B632-40BD7FF9713F}"/>
                </a:ext>
              </a:extLst>
            </p:cNvPr>
            <p:cNvSpPr/>
            <p:nvPr/>
          </p:nvSpPr>
          <p:spPr>
            <a:xfrm>
              <a:off x="7128601" y="3326461"/>
              <a:ext cx="133165" cy="1331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6CB083B5-211B-A145-A395-C74E4788C3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87" y="3392109"/>
              <a:ext cx="119410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5A0F8371-C617-054F-BEB8-A4F58C4C341B}"/>
                </a:ext>
              </a:extLst>
            </p:cNvPr>
            <p:cNvCxnSpPr>
              <a:cxnSpLocks/>
            </p:cNvCxnSpPr>
            <p:nvPr/>
          </p:nvCxnSpPr>
          <p:spPr>
            <a:xfrm>
              <a:off x="9600666" y="3388492"/>
              <a:ext cx="119410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56DA97BC-3877-4049-BA87-F9D0545410B7}"/>
                </a:ext>
              </a:extLst>
            </p:cNvPr>
            <p:cNvSpPr/>
            <p:nvPr/>
          </p:nvSpPr>
          <p:spPr>
            <a:xfrm>
              <a:off x="1120139" y="3321909"/>
              <a:ext cx="133165" cy="1331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B764CB9A-F028-7044-B8C6-F5632EE624E0}"/>
                </a:ext>
              </a:extLst>
            </p:cNvPr>
            <p:cNvSpPr txBox="1"/>
            <p:nvPr/>
          </p:nvSpPr>
          <p:spPr>
            <a:xfrm>
              <a:off x="765695" y="2864606"/>
              <a:ext cx="83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0.5</a:t>
              </a:r>
              <a:endParaRPr kumimoji="1" lang="ja-JP" altLang="en-US" sz="240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245D2757-3E29-0940-9700-BF40590BED13}"/>
                </a:ext>
              </a:extLst>
            </p:cNvPr>
            <p:cNvSpPr txBox="1"/>
            <p:nvPr/>
          </p:nvSpPr>
          <p:spPr>
            <a:xfrm>
              <a:off x="10375299" y="2861237"/>
              <a:ext cx="83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4.5</a:t>
              </a:r>
              <a:endParaRPr kumimoji="1" lang="ja-JP" altLang="en-US" sz="2400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第１章　基本統計量の計算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1B71CCA-E7AC-CA48-A0BD-6FA4BC49F6B4}"/>
              </a:ext>
            </a:extLst>
          </p:cNvPr>
          <p:cNvSpPr txBox="1"/>
          <p:nvPr/>
        </p:nvSpPr>
        <p:spPr>
          <a:xfrm>
            <a:off x="765695" y="2014304"/>
            <a:ext cx="622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・区間</a:t>
            </a:r>
            <a:r>
              <a:rPr lang="en-US" altLang="ja-JP" sz="2800" dirty="0"/>
              <a:t>[1, 4] </a:t>
            </a:r>
            <a:r>
              <a:rPr lang="ja-JP" altLang="en-US" sz="2800"/>
              <a:t>→</a:t>
            </a:r>
            <a:r>
              <a:rPr lang="en-US" altLang="ja-JP" sz="2800" dirty="0"/>
              <a:t> [0.5, 4.5]</a:t>
            </a:r>
            <a:r>
              <a:rPr lang="ja-JP" altLang="en-US" sz="2800"/>
              <a:t>で考える</a:t>
            </a:r>
            <a:endParaRPr kumimoji="1" lang="ja-JP" altLang="en-US" sz="280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DE4181A-5B07-7048-B06E-0C5ABF20D2BA}"/>
              </a:ext>
            </a:extLst>
          </p:cNvPr>
          <p:cNvGrpSpPr/>
          <p:nvPr/>
        </p:nvGrpSpPr>
        <p:grpSpPr>
          <a:xfrm>
            <a:off x="6387124" y="5039281"/>
            <a:ext cx="5048058" cy="1404051"/>
            <a:chOff x="6387124" y="5039281"/>
            <a:chExt cx="5048058" cy="140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075A35ED-851E-9046-8513-81FCBB80333E}"/>
                    </a:ext>
                  </a:extLst>
                </p:cNvPr>
                <p:cNvSpPr txBox="1"/>
                <p:nvPr/>
              </p:nvSpPr>
              <p:spPr>
                <a:xfrm>
                  <a:off x="6387124" y="5039281"/>
                  <a:ext cx="504251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kumimoji="1" lang="ja-JP" altLang="en-US" sz="2000" b="0"/>
                    <a:t>第１四分位数　</a:t>
                  </a:r>
                  <a14:m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10∗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0.5+20∗0.5=15</m:t>
                      </m:r>
                    </m:oMath>
                  </a14:m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075A35ED-851E-9046-8513-81FCBB8033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124" y="5039281"/>
                  <a:ext cx="5042511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266" t="-20000" b="-5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1623623D-939F-4E43-8676-DB04F658BDE4}"/>
                    </a:ext>
                  </a:extLst>
                </p:cNvPr>
                <p:cNvSpPr txBox="1"/>
                <p:nvPr/>
              </p:nvSpPr>
              <p:spPr>
                <a:xfrm>
                  <a:off x="6387124" y="5587418"/>
                  <a:ext cx="504251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kumimoji="1" lang="ja-JP" altLang="en-US" sz="2000" b="0"/>
                    <a:t>第２四分位数　</a:t>
                  </a:r>
                  <a14:m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0.5+30∗0.5=25</m:t>
                      </m:r>
                    </m:oMath>
                  </a14:m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1623623D-939F-4E43-8676-DB04F658B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124" y="5587418"/>
                  <a:ext cx="5042511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266" t="-24000" b="-5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F82004B9-1AED-8144-A06F-53CD803C6F63}"/>
                    </a:ext>
                  </a:extLst>
                </p:cNvPr>
                <p:cNvSpPr txBox="1"/>
                <p:nvPr/>
              </p:nvSpPr>
              <p:spPr>
                <a:xfrm>
                  <a:off x="6392671" y="6135555"/>
                  <a:ext cx="504251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kumimoji="1" lang="ja-JP" altLang="en-US" sz="2000" b="0"/>
                    <a:t>第３四分位数　</a:t>
                  </a:r>
                  <a14:m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0.5+50∗0.5=40</m:t>
                      </m:r>
                    </m:oMath>
                  </a14:m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F82004B9-1AED-8144-A06F-53CD803C6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671" y="6135555"/>
                  <a:ext cx="504251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3015" t="-15385" b="-5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1" name="右矢印 160">
            <a:extLst>
              <a:ext uri="{FF2B5EF4-FFF2-40B4-BE49-F238E27FC236}">
                <a16:creationId xmlns:a16="http://schemas.microsoft.com/office/drawing/2014/main" id="{AEE5E297-D346-A743-B34E-FF26793999A1}"/>
              </a:ext>
            </a:extLst>
          </p:cNvPr>
          <p:cNvSpPr/>
          <p:nvPr/>
        </p:nvSpPr>
        <p:spPr>
          <a:xfrm>
            <a:off x="5433646" y="5452607"/>
            <a:ext cx="729073" cy="463501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1F9A13E-7C5D-2542-A2D3-929FE9DDB217}"/>
              </a:ext>
            </a:extLst>
          </p:cNvPr>
          <p:cNvGrpSpPr/>
          <p:nvPr/>
        </p:nvGrpSpPr>
        <p:grpSpPr>
          <a:xfrm>
            <a:off x="3452771" y="2798348"/>
            <a:ext cx="5067045" cy="1440835"/>
            <a:chOff x="3452771" y="2798348"/>
            <a:chExt cx="5067045" cy="1440835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028620CF-35EB-2E4C-9D7C-7E01B8C02B30}"/>
                </a:ext>
              </a:extLst>
            </p:cNvPr>
            <p:cNvCxnSpPr>
              <a:cxnSpLocks/>
            </p:cNvCxnSpPr>
            <p:nvPr/>
          </p:nvCxnSpPr>
          <p:spPr>
            <a:xfrm>
              <a:off x="5995857" y="2798348"/>
              <a:ext cx="0" cy="142808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7413C8B1-27ED-1C4C-B220-B1B9D8BA013A}"/>
                </a:ext>
              </a:extLst>
            </p:cNvPr>
            <p:cNvCxnSpPr>
              <a:cxnSpLocks/>
            </p:cNvCxnSpPr>
            <p:nvPr/>
          </p:nvCxnSpPr>
          <p:spPr>
            <a:xfrm>
              <a:off x="3562346" y="2809456"/>
              <a:ext cx="0" cy="1428085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E8498476-961D-6E48-B096-C6AE4A0BCC68}"/>
                </a:ext>
              </a:extLst>
            </p:cNvPr>
            <p:cNvCxnSpPr>
              <a:cxnSpLocks/>
            </p:cNvCxnSpPr>
            <p:nvPr/>
          </p:nvCxnSpPr>
          <p:spPr>
            <a:xfrm>
              <a:off x="8415717" y="2809456"/>
              <a:ext cx="0" cy="1429727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0" name="ひし形 89">
              <a:extLst>
                <a:ext uri="{FF2B5EF4-FFF2-40B4-BE49-F238E27FC236}">
                  <a16:creationId xmlns:a16="http://schemas.microsoft.com/office/drawing/2014/main" id="{C05FCBB9-6F2E-584A-B53D-9349C2D881A8}"/>
                </a:ext>
              </a:extLst>
            </p:cNvPr>
            <p:cNvSpPr/>
            <p:nvPr/>
          </p:nvSpPr>
          <p:spPr>
            <a:xfrm>
              <a:off x="3452771" y="3286399"/>
              <a:ext cx="204186" cy="204186"/>
            </a:xfrm>
            <a:prstGeom prst="diamon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ひし形 90">
              <a:extLst>
                <a:ext uri="{FF2B5EF4-FFF2-40B4-BE49-F238E27FC236}">
                  <a16:creationId xmlns:a16="http://schemas.microsoft.com/office/drawing/2014/main" id="{F6C4D83E-9B68-AB4A-9477-B9B0A55A33BE}"/>
                </a:ext>
              </a:extLst>
            </p:cNvPr>
            <p:cNvSpPr/>
            <p:nvPr/>
          </p:nvSpPr>
          <p:spPr>
            <a:xfrm>
              <a:off x="5893764" y="3288674"/>
              <a:ext cx="204186" cy="204186"/>
            </a:xfrm>
            <a:prstGeom prst="diamon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ひし形 91">
              <a:extLst>
                <a:ext uri="{FF2B5EF4-FFF2-40B4-BE49-F238E27FC236}">
                  <a16:creationId xmlns:a16="http://schemas.microsoft.com/office/drawing/2014/main" id="{97CC8001-DCBD-9948-BE4D-7D5B8D51F7AA}"/>
                </a:ext>
              </a:extLst>
            </p:cNvPr>
            <p:cNvSpPr/>
            <p:nvPr/>
          </p:nvSpPr>
          <p:spPr>
            <a:xfrm>
              <a:off x="8315630" y="3286399"/>
              <a:ext cx="204186" cy="204186"/>
            </a:xfrm>
            <a:prstGeom prst="diamon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A78BBC-8A39-004C-B4F1-F7AE6D65B579}"/>
              </a:ext>
            </a:extLst>
          </p:cNvPr>
          <p:cNvSpPr txBox="1"/>
          <p:nvPr/>
        </p:nvSpPr>
        <p:spPr>
          <a:xfrm>
            <a:off x="765695" y="1173642"/>
            <a:ext cx="657613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/>
              <a:t>四分位数　区間</a:t>
            </a:r>
            <a:endParaRPr kumimoji="1" lang="ja-JP" altLang="en-US" sz="320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21A8CFF-FF62-F44B-9C07-4EE073C830B1}"/>
              </a:ext>
            </a:extLst>
          </p:cNvPr>
          <p:cNvGrpSpPr/>
          <p:nvPr/>
        </p:nvGrpSpPr>
        <p:grpSpPr>
          <a:xfrm>
            <a:off x="2384214" y="3388492"/>
            <a:ext cx="7227152" cy="879920"/>
            <a:chOff x="2384214" y="3388492"/>
            <a:chExt cx="7227152" cy="879920"/>
          </a:xfrm>
        </p:grpSpPr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7E8ED77C-A15D-BB4C-A24D-2CCFBB902C58}"/>
                </a:ext>
              </a:extLst>
            </p:cNvPr>
            <p:cNvCxnSpPr>
              <a:cxnSpLocks/>
            </p:cNvCxnSpPr>
            <p:nvPr/>
          </p:nvCxnSpPr>
          <p:spPr>
            <a:xfrm>
              <a:off x="5989023" y="3810403"/>
              <a:ext cx="12061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BE1B5380-678A-0D4B-8B7C-26390569A354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2384215" y="3459626"/>
              <a:ext cx="876" cy="762257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E0F81E93-0E42-1D43-868F-2E497B55FDE6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9600666" y="3388492"/>
              <a:ext cx="10700" cy="87992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85AEAAFA-0C80-8A46-BCB2-9D13A641AEC5}"/>
                </a:ext>
              </a:extLst>
            </p:cNvPr>
            <p:cNvCxnSpPr>
              <a:cxnSpLocks/>
            </p:cNvCxnSpPr>
            <p:nvPr/>
          </p:nvCxnSpPr>
          <p:spPr>
            <a:xfrm>
              <a:off x="4794479" y="3459626"/>
              <a:ext cx="876" cy="762257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1294B3F8-F3A4-3745-A071-02D8377A7012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>
              <a:off x="7202017" y="3459625"/>
              <a:ext cx="3919" cy="800071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A3E3F345-AAF1-EE43-A1E3-8BA3B3A16499}"/>
                </a:ext>
              </a:extLst>
            </p:cNvPr>
            <p:cNvGrpSpPr/>
            <p:nvPr/>
          </p:nvGrpSpPr>
          <p:grpSpPr>
            <a:xfrm>
              <a:off x="4788405" y="3797606"/>
              <a:ext cx="1207452" cy="369332"/>
              <a:chOff x="4891964" y="3877435"/>
              <a:chExt cx="1207452" cy="369332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054DE15E-A643-B648-836F-F3299FD8C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1964" y="3890232"/>
                <a:ext cx="120745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75729B52-5D03-B943-851D-D6EC2ADD9E25}"/>
                  </a:ext>
                </a:extLst>
              </p:cNvPr>
              <p:cNvSpPr txBox="1"/>
              <p:nvPr/>
            </p:nvSpPr>
            <p:spPr>
              <a:xfrm>
                <a:off x="5081320" y="3877435"/>
                <a:ext cx="833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0.5</a:t>
                </a:r>
                <a:endParaRPr kumimoji="1" lang="ja-JP" altLang="en-US"/>
              </a:p>
            </p:txBody>
          </p:sp>
        </p:grp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83171F50-1B33-D048-A453-D2F1411F350B}"/>
                </a:ext>
              </a:extLst>
            </p:cNvPr>
            <p:cNvSpPr txBox="1"/>
            <p:nvPr/>
          </p:nvSpPr>
          <p:spPr>
            <a:xfrm>
              <a:off x="6178252" y="3797606"/>
              <a:ext cx="8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0.5</a:t>
              </a:r>
              <a:endParaRPr kumimoji="1" lang="ja-JP" altLang="en-US"/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08CEE64E-EEB4-C34E-945A-BC9E2CDD5C85}"/>
                </a:ext>
              </a:extLst>
            </p:cNvPr>
            <p:cNvGrpSpPr/>
            <p:nvPr/>
          </p:nvGrpSpPr>
          <p:grpSpPr>
            <a:xfrm>
              <a:off x="3574589" y="3809090"/>
              <a:ext cx="1207452" cy="369332"/>
              <a:chOff x="4891964" y="3888919"/>
              <a:chExt cx="1207452" cy="369332"/>
            </a:xfrm>
          </p:grpSpPr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ACECC4B1-067E-4646-9C06-A2BFABC2D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1964" y="3890232"/>
                <a:ext cx="120745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619B911-95FF-6342-B3F7-0835D8656049}"/>
                  </a:ext>
                </a:extLst>
              </p:cNvPr>
              <p:cNvSpPr txBox="1"/>
              <p:nvPr/>
            </p:nvSpPr>
            <p:spPr>
              <a:xfrm>
                <a:off x="5082312" y="3888919"/>
                <a:ext cx="833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0.5</a:t>
                </a:r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52B28455-7951-B647-B009-7BC90C3803B7}"/>
                </a:ext>
              </a:extLst>
            </p:cNvPr>
            <p:cNvGrpSpPr/>
            <p:nvPr/>
          </p:nvGrpSpPr>
          <p:grpSpPr>
            <a:xfrm>
              <a:off x="2384214" y="3801566"/>
              <a:ext cx="1171913" cy="369332"/>
              <a:chOff x="4927503" y="3887777"/>
              <a:chExt cx="1171913" cy="369332"/>
            </a:xfrm>
          </p:grpSpPr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221F6157-B457-6C49-99F5-E9AE67D366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503" y="3890232"/>
                <a:ext cx="11719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23E654F3-E3B8-F948-8C0F-218FB6EC69EF}"/>
                  </a:ext>
                </a:extLst>
              </p:cNvPr>
              <p:cNvSpPr txBox="1"/>
              <p:nvPr/>
            </p:nvSpPr>
            <p:spPr>
              <a:xfrm>
                <a:off x="5091472" y="3887777"/>
                <a:ext cx="833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0.5</a:t>
                </a:r>
                <a:endParaRPr kumimoji="1" lang="ja-JP" altLang="en-US"/>
              </a:p>
            </p:txBody>
          </p: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CDFD4709-B5A9-8345-AF11-092FA42FA74C}"/>
                </a:ext>
              </a:extLst>
            </p:cNvPr>
            <p:cNvGrpSpPr/>
            <p:nvPr/>
          </p:nvGrpSpPr>
          <p:grpSpPr>
            <a:xfrm>
              <a:off x="7202893" y="3809090"/>
              <a:ext cx="1207452" cy="369332"/>
              <a:chOff x="4891964" y="3888919"/>
              <a:chExt cx="1207452" cy="369332"/>
            </a:xfrm>
          </p:grpSpPr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D8D29A5E-DC1B-9D4C-9A26-17AF525ED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1964" y="3890232"/>
                <a:ext cx="120745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F317B22-C3AB-1340-9D26-AE4CEF7D0A92}"/>
                  </a:ext>
                </a:extLst>
              </p:cNvPr>
              <p:cNvSpPr txBox="1"/>
              <p:nvPr/>
            </p:nvSpPr>
            <p:spPr>
              <a:xfrm>
                <a:off x="5081794" y="3888919"/>
                <a:ext cx="833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0.5</a:t>
                </a:r>
                <a:endParaRPr kumimoji="1" lang="ja-JP" altLang="en-US"/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0E5C59AD-23B3-734D-AFF3-F92E8E319E05}"/>
                </a:ext>
              </a:extLst>
            </p:cNvPr>
            <p:cNvGrpSpPr/>
            <p:nvPr/>
          </p:nvGrpSpPr>
          <p:grpSpPr>
            <a:xfrm>
              <a:off x="8417723" y="3804021"/>
              <a:ext cx="1182943" cy="369332"/>
              <a:chOff x="4891964" y="3880602"/>
              <a:chExt cx="1182943" cy="369332"/>
            </a:xfrm>
          </p:grpSpPr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7B6927A6-1E8E-4743-9904-D221EBE2C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1964" y="3890232"/>
                <a:ext cx="1182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A641CBB-51D2-C549-8F4C-6A3BE5C8C6F4}"/>
                  </a:ext>
                </a:extLst>
              </p:cNvPr>
              <p:cNvSpPr txBox="1"/>
              <p:nvPr/>
            </p:nvSpPr>
            <p:spPr>
              <a:xfrm>
                <a:off x="5062567" y="3880602"/>
                <a:ext cx="833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0.5</a:t>
                </a:r>
                <a:endParaRPr kumimoji="1" lang="ja-JP" altLang="en-US"/>
              </a:p>
            </p:txBody>
          </p:sp>
        </p:grp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8647EE5-0F75-A24E-84BB-A72E96AD61EA}"/>
              </a:ext>
            </a:extLst>
          </p:cNvPr>
          <p:cNvGrpSpPr/>
          <p:nvPr/>
        </p:nvGrpSpPr>
        <p:grpSpPr>
          <a:xfrm>
            <a:off x="765695" y="4199248"/>
            <a:ext cx="10027909" cy="2163472"/>
            <a:chOff x="765695" y="4199248"/>
            <a:chExt cx="10027909" cy="2163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8ADC0DD0-C51D-BE41-864D-5B37562AAE44}"/>
                    </a:ext>
                  </a:extLst>
                </p:cNvPr>
                <p:cNvSpPr txBox="1"/>
                <p:nvPr/>
              </p:nvSpPr>
              <p:spPr>
                <a:xfrm>
                  <a:off x="765695" y="5039281"/>
                  <a:ext cx="4443547" cy="1323439"/>
                </a:xfrm>
                <a:prstGeom prst="rect">
                  <a:avLst/>
                </a:prstGeom>
                <a:no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 wrap="square" lIns="90000" rtlCol="0">
                  <a:spAutoFit/>
                </a:bodyPr>
                <a:lstStyle/>
                <a:p>
                  <a:r>
                    <a:rPr kumimoji="1" lang="en-US" altLang="ja-JP" sz="2000" dirty="0"/>
                    <a:t>N</a:t>
                  </a:r>
                  <a:r>
                    <a:rPr kumimoji="1" lang="ja-JP" altLang="en-US" sz="2000"/>
                    <a:t>個のデータ</a:t>
                  </a:r>
                  <a:r>
                    <a:rPr kumimoji="1" lang="en-US" altLang="ja-JP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sz="2000" dirty="0"/>
                    <a:t>, … 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kumimoji="1" lang="en-US" altLang="ja-JP" sz="2000" dirty="0"/>
                    <a:t> </a:t>
                  </a:r>
                  <a:r>
                    <a:rPr kumimoji="1" lang="ja-JP" altLang="en-US" sz="2000"/>
                    <a:t>を大きさ順に並べたとき</a:t>
                  </a:r>
                  <a:r>
                    <a:rPr lang="ja-JP" altLang="en-US" sz="2000"/>
                    <a:t>，</a:t>
                  </a:r>
                  <a:r>
                    <a:rPr lang="en-US" altLang="ja-JP" sz="2000" u="sng" dirty="0" err="1"/>
                    <a:t>i</a:t>
                  </a:r>
                  <a:r>
                    <a:rPr lang="ja-JP" altLang="en-US" sz="2000" u="sng"/>
                    <a:t>番目のデータは数直線上の区間</a:t>
                  </a:r>
                  <a14:m>
                    <m:oMath xmlns:m="http://schemas.openxmlformats.org/officeDocument/2006/math">
                      <m:r>
                        <a:rPr lang="en-US" altLang="ja-JP" sz="2000" b="0" i="1" u="sng" smtClean="0">
                          <a:latin typeface="Cambria Math" panose="02040503050406030204" pitchFamily="18" charset="0"/>
                        </a:rPr>
                        <m:t>[1−0.5, </m:t>
                      </m:r>
                      <m:r>
                        <a:rPr lang="en-US" altLang="ja-JP" sz="2000" b="0" i="1" u="sng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sz="2000" b="0" i="1" u="sng" smtClean="0">
                          <a:latin typeface="Cambria Math" panose="02040503050406030204" pitchFamily="18" charset="0"/>
                        </a:rPr>
                        <m:t>+0.5]</m:t>
                      </m:r>
                    </m:oMath>
                  </a14:m>
                  <a:r>
                    <a:rPr kumimoji="1" lang="ja-JP" altLang="en-US" sz="2000" u="sng"/>
                    <a:t>において区間</a:t>
                  </a:r>
                  <a14:m>
                    <m:oMath xmlns:m="http://schemas.openxmlformats.org/officeDocument/2006/math">
                      <m:r>
                        <a:rPr kumimoji="1" lang="en-US" altLang="ja-JP" sz="2000" b="0" i="1" u="sng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2000" b="0" i="1" u="sng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000" b="0" i="1" u="sng" smtClean="0">
                          <a:latin typeface="Cambria Math" panose="02040503050406030204" pitchFamily="18" charset="0"/>
                        </a:rPr>
                        <m:t>−0.5, </m:t>
                      </m:r>
                      <m:r>
                        <a:rPr kumimoji="1" lang="en-US" altLang="ja-JP" sz="2000" b="0" i="1" u="sng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000" b="0" i="1" u="sng" smtClean="0">
                          <a:latin typeface="Cambria Math" panose="02040503050406030204" pitchFamily="18" charset="0"/>
                        </a:rPr>
                        <m:t>+0.5]</m:t>
                      </m:r>
                    </m:oMath>
                  </a14:m>
                  <a:r>
                    <a:rPr kumimoji="1" lang="ja-JP" altLang="en-US" sz="2000" u="sng"/>
                    <a:t>を占める．</a:t>
                  </a: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8ADC0DD0-C51D-BE41-864D-5B37562AA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95" y="5039281"/>
                  <a:ext cx="4443547" cy="1323439"/>
                </a:xfrm>
                <a:prstGeom prst="rect">
                  <a:avLst/>
                </a:prstGeom>
                <a:blipFill>
                  <a:blip r:embed="rId5"/>
                  <a:stretch>
                    <a:fillRect l="-1420" t="-2804" b="-6542"/>
                  </a:stretch>
                </a:blip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左右矢印 16">
              <a:extLst>
                <a:ext uri="{FF2B5EF4-FFF2-40B4-BE49-F238E27FC236}">
                  <a16:creationId xmlns:a16="http://schemas.microsoft.com/office/drawing/2014/main" id="{3C3C8BD7-A5C9-ED44-A8E7-D29B4A3005B5}"/>
                </a:ext>
              </a:extLst>
            </p:cNvPr>
            <p:cNvSpPr/>
            <p:nvPr/>
          </p:nvSpPr>
          <p:spPr>
            <a:xfrm>
              <a:off x="1190387" y="4217028"/>
              <a:ext cx="2364477" cy="204186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左右矢印 76">
              <a:extLst>
                <a:ext uri="{FF2B5EF4-FFF2-40B4-BE49-F238E27FC236}">
                  <a16:creationId xmlns:a16="http://schemas.microsoft.com/office/drawing/2014/main" id="{925468AB-4C08-D140-8132-38821392D8E8}"/>
                </a:ext>
              </a:extLst>
            </p:cNvPr>
            <p:cNvSpPr/>
            <p:nvPr/>
          </p:nvSpPr>
          <p:spPr>
            <a:xfrm>
              <a:off x="3577039" y="4217420"/>
              <a:ext cx="2418455" cy="203790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左右矢印 77">
              <a:extLst>
                <a:ext uri="{FF2B5EF4-FFF2-40B4-BE49-F238E27FC236}">
                  <a16:creationId xmlns:a16="http://schemas.microsoft.com/office/drawing/2014/main" id="{3BC51462-7474-404C-B726-B19A8F0B43D6}"/>
                </a:ext>
              </a:extLst>
            </p:cNvPr>
            <p:cNvSpPr/>
            <p:nvPr/>
          </p:nvSpPr>
          <p:spPr>
            <a:xfrm>
              <a:off x="6001526" y="4199248"/>
              <a:ext cx="2408819" cy="241791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左右矢印 80">
              <a:extLst>
                <a:ext uri="{FF2B5EF4-FFF2-40B4-BE49-F238E27FC236}">
                  <a16:creationId xmlns:a16="http://schemas.microsoft.com/office/drawing/2014/main" id="{C12D7817-7304-1444-82EF-A95C35E91566}"/>
                </a:ext>
              </a:extLst>
            </p:cNvPr>
            <p:cNvSpPr/>
            <p:nvPr/>
          </p:nvSpPr>
          <p:spPr>
            <a:xfrm>
              <a:off x="8429127" y="4217365"/>
              <a:ext cx="2364477" cy="204186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63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第１章　基本統計量の計算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65695" y="1173642"/>
            <a:ext cx="657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Python</a:t>
            </a:r>
            <a:r>
              <a:rPr kumimoji="1" lang="ja-JP" altLang="en-US" sz="3200"/>
              <a:t>文法</a:t>
            </a:r>
            <a:r>
              <a:rPr lang="ja-JP" altLang="en-US" sz="3200"/>
              <a:t>２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136668-33C9-B745-B493-7CA0C6C3771E}"/>
              </a:ext>
            </a:extLst>
          </p:cNvPr>
          <p:cNvSpPr txBox="1"/>
          <p:nvPr/>
        </p:nvSpPr>
        <p:spPr>
          <a:xfrm>
            <a:off x="1162800" y="2347200"/>
            <a:ext cx="493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i</a:t>
            </a:r>
            <a:r>
              <a:rPr kumimoji="1" lang="en-US" altLang="ja-JP" sz="2800" dirty="0"/>
              <a:t>f </a:t>
            </a:r>
            <a:r>
              <a:rPr kumimoji="1" lang="ja-JP" altLang="en-US" sz="2800"/>
              <a:t>条件式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１</a:t>
            </a:r>
            <a:r>
              <a:rPr kumimoji="1" lang="en-US" altLang="ja-JP" sz="2800" dirty="0"/>
              <a:t>:</a:t>
            </a:r>
          </a:p>
          <a:p>
            <a:r>
              <a:rPr lang="en-US" altLang="ja-JP" sz="2800" dirty="0"/>
              <a:t>	</a:t>
            </a:r>
            <a:r>
              <a:rPr lang="ja-JP" altLang="en-US" sz="2800"/>
              <a:t>処理１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 err="1"/>
              <a:t>e</a:t>
            </a:r>
            <a:r>
              <a:rPr kumimoji="1" lang="en-US" altLang="ja-JP" sz="2800" dirty="0" err="1"/>
              <a:t>lif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条件式２</a:t>
            </a:r>
            <a:r>
              <a:rPr kumimoji="1" lang="en-US" altLang="ja-JP" sz="2800" dirty="0"/>
              <a:t> :</a:t>
            </a:r>
          </a:p>
          <a:p>
            <a:r>
              <a:rPr lang="en-US" altLang="ja-JP" sz="2800" dirty="0"/>
              <a:t>	</a:t>
            </a:r>
            <a:r>
              <a:rPr lang="ja-JP" altLang="en-US" sz="2800"/>
              <a:t>処理２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      </a:t>
            </a:r>
            <a:r>
              <a:rPr lang="ja-JP" altLang="en-US" sz="2800"/>
              <a:t>・・・</a:t>
            </a:r>
            <a:endParaRPr lang="en-US" altLang="ja-JP" sz="2800" dirty="0"/>
          </a:p>
          <a:p>
            <a:r>
              <a:rPr lang="en-US" altLang="ja-JP" sz="2800" dirty="0"/>
              <a:t>e</a:t>
            </a:r>
            <a:r>
              <a:rPr kumimoji="1" lang="en-US" altLang="ja-JP" sz="2800" dirty="0"/>
              <a:t>lse </a:t>
            </a:r>
            <a:r>
              <a:rPr lang="en-US" altLang="ja-JP" sz="2800" dirty="0"/>
              <a:t>:</a:t>
            </a:r>
          </a:p>
          <a:p>
            <a:r>
              <a:rPr kumimoji="1" lang="en-US" altLang="ja-JP" sz="2800" dirty="0"/>
              <a:t>	</a:t>
            </a:r>
            <a:r>
              <a:rPr kumimoji="1" lang="ja-JP" altLang="en-US" sz="2800"/>
              <a:t>処理</a:t>
            </a:r>
            <a:r>
              <a:rPr lang="en-US" altLang="ja-JP" sz="2800" dirty="0"/>
              <a:t>N</a:t>
            </a:r>
            <a:r>
              <a:rPr kumimoji="1" lang="en-US" altLang="ja-JP" sz="2800" dirty="0"/>
              <a:t>  </a:t>
            </a:r>
            <a:endParaRPr kumimoji="1" lang="ja-JP" altLang="en-US" sz="2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5E50AD-F887-A24C-9476-C4DDB8360FFD}"/>
              </a:ext>
            </a:extLst>
          </p:cNvPr>
          <p:cNvSpPr txBox="1"/>
          <p:nvPr/>
        </p:nvSpPr>
        <p:spPr>
          <a:xfrm>
            <a:off x="6096000" y="2347200"/>
            <a:ext cx="5114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条件式１が</a:t>
            </a:r>
            <a:r>
              <a:rPr lang="en-US" altLang="ja-JP" sz="2800" dirty="0"/>
              <a:t>True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条件式１が</a:t>
            </a:r>
            <a:r>
              <a:rPr lang="en-US" altLang="ja-JP" sz="2800" dirty="0"/>
              <a:t>False</a:t>
            </a:r>
          </a:p>
          <a:p>
            <a:r>
              <a:rPr lang="en-US" altLang="ja-JP" sz="2800" dirty="0"/>
              <a:t># </a:t>
            </a:r>
            <a:r>
              <a:rPr lang="ja-JP" altLang="en-US" sz="2800"/>
              <a:t>かつ条件式２が</a:t>
            </a:r>
            <a:r>
              <a:rPr lang="en-US" altLang="ja-JP" sz="2800" dirty="0"/>
              <a:t>Ture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条件式</a:t>
            </a:r>
            <a:r>
              <a:rPr lang="en-US" altLang="ja-JP" sz="2800" dirty="0"/>
              <a:t>N-1</a:t>
            </a:r>
            <a:r>
              <a:rPr lang="ja-JP" altLang="en-US" sz="2800"/>
              <a:t>まで</a:t>
            </a:r>
            <a:r>
              <a:rPr lang="en-US" altLang="ja-JP" sz="2800" dirty="0"/>
              <a:t>False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AA1B3C0-81A5-CB4F-AE56-142AC8A794E7}"/>
              </a:ext>
            </a:extLst>
          </p:cNvPr>
          <p:cNvSpPr/>
          <p:nvPr/>
        </p:nvSpPr>
        <p:spPr>
          <a:xfrm>
            <a:off x="694672" y="2115313"/>
            <a:ext cx="10515599" cy="4392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25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第１章　基本統計量の計算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65695" y="1173642"/>
            <a:ext cx="657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Python</a:t>
            </a:r>
            <a:r>
              <a:rPr kumimoji="1" lang="ja-JP" altLang="en-US" sz="3200"/>
              <a:t>文法３（リスト１</a:t>
            </a:r>
            <a:r>
              <a:rPr kumimoji="1" lang="en-US" altLang="ja-JP" sz="3200" dirty="0"/>
              <a:t>.</a:t>
            </a:r>
            <a:r>
              <a:rPr kumimoji="1" lang="ja-JP" altLang="en-US" sz="3200"/>
              <a:t>９）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6ADA0E-BEDB-3C45-A825-022734AB6E6D}"/>
              </a:ext>
            </a:extLst>
          </p:cNvPr>
          <p:cNvSpPr/>
          <p:nvPr/>
        </p:nvSpPr>
        <p:spPr>
          <a:xfrm>
            <a:off x="694672" y="2115313"/>
            <a:ext cx="10515599" cy="4392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136668-33C9-B745-B493-7CA0C6C3771E}"/>
              </a:ext>
            </a:extLst>
          </p:cNvPr>
          <p:cNvSpPr txBox="1"/>
          <p:nvPr/>
        </p:nvSpPr>
        <p:spPr>
          <a:xfrm>
            <a:off x="1162800" y="2934000"/>
            <a:ext cx="459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リスト</a:t>
            </a:r>
            <a:r>
              <a:rPr lang="en-US" altLang="ja-JP" sz="2800" dirty="0"/>
              <a:t>.s</a:t>
            </a:r>
            <a:r>
              <a:rPr kumimoji="1" lang="en-US" altLang="ja-JP" sz="2800" dirty="0"/>
              <a:t>ort()</a:t>
            </a:r>
          </a:p>
          <a:p>
            <a:endParaRPr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sorted(</a:t>
            </a:r>
            <a:r>
              <a:rPr lang="ja-JP" altLang="en-US" sz="2800"/>
              <a:t>リスト</a:t>
            </a:r>
            <a:r>
              <a:rPr lang="en-US" altLang="ja-JP" sz="2800" dirty="0"/>
              <a:t>)</a:t>
            </a:r>
            <a:endParaRPr lang="ja-JP" altLang="en-US" sz="2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5E50AD-F887-A24C-9476-C4DDB8360FFD}"/>
              </a:ext>
            </a:extLst>
          </p:cNvPr>
          <p:cNvSpPr txBox="1"/>
          <p:nvPr/>
        </p:nvSpPr>
        <p:spPr>
          <a:xfrm>
            <a:off x="5760000" y="2934000"/>
            <a:ext cx="54502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 </a:t>
            </a:r>
            <a:r>
              <a:rPr kumimoji="1" lang="ja-JP" altLang="en-US" sz="2800"/>
              <a:t>関数を呼び出したリスト</a:t>
            </a:r>
            <a:endParaRPr kumimoji="1"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そのものを</a:t>
            </a:r>
            <a:r>
              <a:rPr kumimoji="1" lang="ja-JP" altLang="en-US" sz="2800"/>
              <a:t>並び替える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リストを並び替え，実引数とは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別のリストとして返す</a:t>
            </a:r>
          </a:p>
        </p:txBody>
      </p:sp>
    </p:spTree>
    <p:extLst>
      <p:ext uri="{BB962C8B-B14F-4D97-AF65-F5344CB8AC3E}">
        <p14:creationId xmlns:p14="http://schemas.microsoft.com/office/powerpoint/2010/main" val="74867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第１章　基本統計量の計算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E107F78-54B4-A141-A40B-F4DE70C68437}"/>
              </a:ext>
            </a:extLst>
          </p:cNvPr>
          <p:cNvGrpSpPr/>
          <p:nvPr/>
        </p:nvGrpSpPr>
        <p:grpSpPr>
          <a:xfrm>
            <a:off x="694672" y="2115313"/>
            <a:ext cx="10515599" cy="4392019"/>
            <a:chOff x="694672" y="2115313"/>
            <a:chExt cx="10515599" cy="439201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F5A7576-13E1-B04E-BC8D-C138073A075E}"/>
                </a:ext>
              </a:extLst>
            </p:cNvPr>
            <p:cNvSpPr/>
            <p:nvPr/>
          </p:nvSpPr>
          <p:spPr>
            <a:xfrm>
              <a:off x="694672" y="2115313"/>
              <a:ext cx="10515599" cy="4392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3077B46-CDEA-8441-81CF-98D7E0AAE8F6}"/>
                </a:ext>
              </a:extLst>
            </p:cNvPr>
            <p:cNvSpPr txBox="1"/>
            <p:nvPr/>
          </p:nvSpPr>
          <p:spPr>
            <a:xfrm>
              <a:off x="1162974" y="2552400"/>
              <a:ext cx="493302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/>
                <a:t>d</a:t>
              </a:r>
              <a:r>
                <a:rPr kumimoji="1" lang="en-US" altLang="ja-JP" sz="2800" dirty="0"/>
                <a:t>ef </a:t>
              </a:r>
              <a:r>
                <a:rPr kumimoji="1" lang="en-US" altLang="ja-JP" sz="2800" dirty="0" err="1"/>
                <a:t>MyPercentile</a:t>
              </a:r>
              <a:r>
                <a:rPr kumimoji="1" lang="en-US" altLang="ja-JP" sz="2800" dirty="0"/>
                <a:t> (d, p) :</a:t>
              </a:r>
            </a:p>
            <a:p>
              <a:endParaRPr kumimoji="1" lang="en-US" altLang="ja-JP" sz="2800" dirty="0"/>
            </a:p>
            <a:p>
              <a:endParaRPr kumimoji="1" lang="en-US" altLang="ja-JP" sz="2800" dirty="0"/>
            </a:p>
            <a:p>
              <a:r>
                <a:rPr lang="en-US" altLang="ja-JP" sz="2800" dirty="0"/>
                <a:t>     x = sorted(d)</a:t>
              </a:r>
            </a:p>
            <a:p>
              <a:endParaRPr lang="en-US" altLang="ja-JP" sz="2800" dirty="0"/>
            </a:p>
            <a:p>
              <a:r>
                <a:rPr lang="en-US" altLang="ja-JP" sz="2800" dirty="0"/>
                <a:t>     </a:t>
              </a:r>
              <a:r>
                <a:rPr kumimoji="1" lang="en-US" altLang="ja-JP" sz="2800" dirty="0"/>
                <a:t>n = </a:t>
              </a:r>
              <a:r>
                <a:rPr kumimoji="1" lang="en-US" altLang="ja-JP" sz="2800" dirty="0" err="1"/>
                <a:t>len</a:t>
              </a:r>
              <a:r>
                <a:rPr kumimoji="1" lang="en-US" altLang="ja-JP" sz="2800" dirty="0"/>
                <a:t>(x)</a:t>
              </a:r>
            </a:p>
            <a:p>
              <a:endParaRPr kumimoji="1" lang="en-US" altLang="ja-JP" sz="2800" dirty="0"/>
            </a:p>
            <a:p>
              <a:r>
                <a:rPr lang="en-US" altLang="ja-JP" sz="2800" dirty="0"/>
                <a:t>     pos = n * (p / 100.0) + 0.5</a:t>
              </a:r>
              <a:r>
                <a:rPr kumimoji="1" lang="en-US" altLang="ja-JP" sz="2800" dirty="0"/>
                <a:t> </a:t>
              </a:r>
              <a:endParaRPr kumimoji="1" lang="ja-JP" altLang="en-US" sz="2800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8839066-5B1A-CA41-BD52-7CCA04A3E436}"/>
              </a:ext>
            </a:extLst>
          </p:cNvPr>
          <p:cNvSpPr txBox="1"/>
          <p:nvPr/>
        </p:nvSpPr>
        <p:spPr>
          <a:xfrm>
            <a:off x="6120000" y="2552400"/>
            <a:ext cx="5090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d : </a:t>
            </a:r>
            <a:r>
              <a:rPr lang="ja-JP" altLang="en-US" sz="2800"/>
              <a:t>リスト</a:t>
            </a:r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lang="en-US" altLang="ja-JP" sz="2800" dirty="0"/>
              <a:t>p : </a:t>
            </a:r>
            <a:r>
              <a:rPr lang="ja-JP" altLang="en-US" sz="2800"/>
              <a:t>パーセンタイル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リストを並び替え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リストの要素数取得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求める四分位数の位置を算出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61DA8A-7FAE-9549-B384-793AFCFED07A}"/>
              </a:ext>
            </a:extLst>
          </p:cNvPr>
          <p:cNvSpPr txBox="1"/>
          <p:nvPr/>
        </p:nvSpPr>
        <p:spPr>
          <a:xfrm>
            <a:off x="765694" y="1173642"/>
            <a:ext cx="11596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MyPercentile</a:t>
            </a:r>
            <a:r>
              <a:rPr kumimoji="1" lang="ja-JP" altLang="en-US" sz="3200"/>
              <a:t>１</a:t>
            </a:r>
            <a:r>
              <a:rPr lang="ja-JP" altLang="en-US" sz="3200"/>
              <a:t>（リスト１</a:t>
            </a:r>
            <a:r>
              <a:rPr lang="en-US" altLang="ja-JP" sz="3200" dirty="0"/>
              <a:t>.</a:t>
            </a:r>
            <a:r>
              <a:rPr lang="ja-JP" altLang="en-US" sz="3200"/>
              <a:t>７）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12367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第１章　基本統計量の計算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E107F78-54B4-A141-A40B-F4DE70C68437}"/>
              </a:ext>
            </a:extLst>
          </p:cNvPr>
          <p:cNvGrpSpPr/>
          <p:nvPr/>
        </p:nvGrpSpPr>
        <p:grpSpPr>
          <a:xfrm>
            <a:off x="694672" y="2115313"/>
            <a:ext cx="10515599" cy="4392019"/>
            <a:chOff x="694672" y="2115313"/>
            <a:chExt cx="10515599" cy="439201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F5A7576-13E1-B04E-BC8D-C138073A075E}"/>
                </a:ext>
              </a:extLst>
            </p:cNvPr>
            <p:cNvSpPr/>
            <p:nvPr/>
          </p:nvSpPr>
          <p:spPr>
            <a:xfrm>
              <a:off x="694672" y="2115313"/>
              <a:ext cx="10515599" cy="4392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3077B46-CDEA-8441-81CF-98D7E0AAE8F6}"/>
                </a:ext>
              </a:extLst>
            </p:cNvPr>
            <p:cNvSpPr txBox="1"/>
            <p:nvPr/>
          </p:nvSpPr>
          <p:spPr>
            <a:xfrm>
              <a:off x="1162974" y="2552400"/>
              <a:ext cx="478782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/>
                <a:t>     </a:t>
              </a:r>
              <a:r>
                <a:rPr kumimoji="1" lang="en-US" altLang="ja-JP" sz="2800" dirty="0"/>
                <a:t>if pos &lt;= 1 :</a:t>
              </a:r>
            </a:p>
            <a:p>
              <a:endParaRPr kumimoji="1" lang="en-US" altLang="ja-JP" sz="2800" dirty="0"/>
            </a:p>
            <a:p>
              <a:r>
                <a:rPr lang="en-US" altLang="ja-JP" sz="2800" dirty="0"/>
                <a:t>          return x[0]</a:t>
              </a:r>
            </a:p>
            <a:p>
              <a:endParaRPr lang="en-US" altLang="ja-JP" sz="2800" dirty="0"/>
            </a:p>
            <a:p>
              <a:r>
                <a:rPr lang="en-US" altLang="ja-JP" sz="2800" dirty="0"/>
                <a:t>     </a:t>
              </a:r>
              <a:r>
                <a:rPr kumimoji="1" lang="en-US" altLang="ja-JP" sz="2800" dirty="0" err="1"/>
                <a:t>elif</a:t>
              </a:r>
              <a:r>
                <a:rPr kumimoji="1" lang="en-US" altLang="ja-JP" sz="2800" dirty="0"/>
                <a:t> pos &gt;= n :</a:t>
              </a:r>
            </a:p>
            <a:p>
              <a:endParaRPr kumimoji="1" lang="en-US" altLang="ja-JP" sz="2800" dirty="0"/>
            </a:p>
            <a:p>
              <a:r>
                <a:rPr lang="en-US" altLang="ja-JP" sz="2800" dirty="0"/>
                <a:t>          return x[n-1]</a:t>
              </a:r>
            </a:p>
            <a:p>
              <a:endParaRPr kumimoji="1" lang="ja-JP" altLang="en-US" sz="2800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8839066-5B1A-CA41-BD52-7CCA04A3E436}"/>
              </a:ext>
            </a:extLst>
          </p:cNvPr>
          <p:cNvSpPr txBox="1"/>
          <p:nvPr/>
        </p:nvSpPr>
        <p:spPr>
          <a:xfrm>
            <a:off x="5950800" y="2552400"/>
            <a:ext cx="5259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位置が１以前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kumimoji="1" lang="ja-JP" altLang="en-US" sz="2800"/>
              <a:t>リストの先頭を返す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位置がリストの長さを超える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リストの末尾を返す</a:t>
            </a:r>
            <a:endParaRPr lang="en-US" altLang="ja-JP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D037F3-90E3-7B40-9C23-C79FC5D7D45C}"/>
              </a:ext>
            </a:extLst>
          </p:cNvPr>
          <p:cNvSpPr txBox="1"/>
          <p:nvPr/>
        </p:nvSpPr>
        <p:spPr>
          <a:xfrm>
            <a:off x="765694" y="1173642"/>
            <a:ext cx="11596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MyPercentile</a:t>
            </a:r>
            <a:r>
              <a:rPr lang="ja-JP" altLang="en-US" sz="3200"/>
              <a:t>２（リスト１</a:t>
            </a:r>
            <a:r>
              <a:rPr lang="en-US" altLang="ja-JP" sz="3200" dirty="0"/>
              <a:t>.</a:t>
            </a:r>
            <a:r>
              <a:rPr lang="ja-JP" altLang="en-US" sz="3200"/>
              <a:t>７）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745014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</a:t>
            </a:r>
            <a:r>
              <a:rPr lang="ja-JP" altLang="en-US" sz="2000">
                <a:latin typeface="+mj-ea"/>
              </a:rPr>
              <a:t>１</a:t>
            </a:r>
            <a:r>
              <a:rPr kumimoji="1" lang="ja-JP" altLang="en-US" sz="2000">
                <a:latin typeface="+mj-ea"/>
              </a:rPr>
              <a:t>章　基本統計量の計算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65694" y="1173642"/>
            <a:ext cx="11596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MyPercentile</a:t>
            </a:r>
            <a:r>
              <a:rPr kumimoji="1" lang="ja-JP" altLang="en-US" sz="3200"/>
              <a:t>３</a:t>
            </a:r>
            <a:r>
              <a:rPr lang="ja-JP" altLang="en-US" sz="3200"/>
              <a:t>（リスト１</a:t>
            </a:r>
            <a:r>
              <a:rPr lang="en-US" altLang="ja-JP" sz="3200" dirty="0"/>
              <a:t>.</a:t>
            </a:r>
            <a:r>
              <a:rPr lang="ja-JP" altLang="en-US" sz="3200"/>
              <a:t>７）</a:t>
            </a:r>
            <a:endParaRPr kumimoji="1" lang="ja-JP" altLang="en-US" sz="320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E107F78-54B4-A141-A40B-F4DE70C68437}"/>
              </a:ext>
            </a:extLst>
          </p:cNvPr>
          <p:cNvGrpSpPr/>
          <p:nvPr/>
        </p:nvGrpSpPr>
        <p:grpSpPr>
          <a:xfrm>
            <a:off x="694672" y="2115313"/>
            <a:ext cx="10515599" cy="4392019"/>
            <a:chOff x="694672" y="2115313"/>
            <a:chExt cx="10515599" cy="439201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F5A7576-13E1-B04E-BC8D-C138073A075E}"/>
                </a:ext>
              </a:extLst>
            </p:cNvPr>
            <p:cNvSpPr/>
            <p:nvPr/>
          </p:nvSpPr>
          <p:spPr>
            <a:xfrm>
              <a:off x="694672" y="2115313"/>
              <a:ext cx="10515599" cy="4392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3077B46-CDEA-8441-81CF-98D7E0AAE8F6}"/>
                    </a:ext>
                  </a:extLst>
                </p:cNvPr>
                <p:cNvSpPr txBox="1"/>
                <p:nvPr/>
              </p:nvSpPr>
              <p:spPr>
                <a:xfrm>
                  <a:off x="1162973" y="2347200"/>
                  <a:ext cx="4933027" cy="3539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dirty="0"/>
                    <a:t>     </a:t>
                  </a:r>
                  <a:r>
                    <a:rPr kumimoji="1" lang="en-US" altLang="ja-JP" sz="2800" dirty="0"/>
                    <a:t>else :</a:t>
                  </a:r>
                </a:p>
                <a:p>
                  <a:endParaRPr kumimoji="1" lang="en-US" altLang="ja-JP" sz="2800" dirty="0"/>
                </a:p>
                <a:p>
                  <a:r>
                    <a:rPr lang="en-US" altLang="ja-JP" sz="2800" dirty="0"/>
                    <a:t>          </a:t>
                  </a:r>
                  <a:r>
                    <a:rPr lang="en-US" altLang="ja-JP" sz="2800" dirty="0" err="1"/>
                    <a:t>i</a:t>
                  </a:r>
                  <a:r>
                    <a:rPr lang="en-US" altLang="ja-JP" sz="2800" dirty="0"/>
                    <a:t> = int(pos)</a:t>
                  </a:r>
                </a:p>
                <a:p>
                  <a:endParaRPr lang="en-US" altLang="ja-JP" sz="2800" dirty="0"/>
                </a:p>
                <a:p>
                  <a:r>
                    <a:rPr lang="en-US" altLang="ja-JP" sz="2800" dirty="0"/>
                    <a:t>          </a:t>
                  </a:r>
                  <a:r>
                    <a:rPr kumimoji="1" lang="en-US" altLang="ja-JP" sz="2800" dirty="0"/>
                    <a:t>v</a:t>
                  </a:r>
                  <a:r>
                    <a:rPr lang="en-US" altLang="ja-JP" sz="2800" dirty="0"/>
                    <a:t> = (pos - </a:t>
                  </a:r>
                  <a:r>
                    <a:rPr lang="en-US" altLang="ja-JP" sz="2800" dirty="0" err="1"/>
                    <a:t>i</a:t>
                  </a:r>
                  <a:r>
                    <a:rPr lang="en-US" altLang="ja-JP" sz="2800" dirty="0"/>
                    <a:t>) * x[</a:t>
                  </a:r>
                  <a:r>
                    <a:rPr lang="en-US" altLang="ja-JP" sz="2800" dirty="0" err="1"/>
                    <a:t>i</a:t>
                  </a:r>
                  <a:r>
                    <a:rPr lang="en-US" altLang="ja-JP" sz="2800" dirty="0"/>
                    <a:t>] + </a:t>
                  </a:r>
                  <a14:m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∖</m:t>
                      </m:r>
                    </m:oMath>
                  </a14:m>
                  <a:endParaRPr lang="en-US" altLang="ja-JP" sz="2800" dirty="0"/>
                </a:p>
                <a:p>
                  <a:r>
                    <a:rPr lang="en-US" altLang="ja-JP" sz="2800" dirty="0"/>
                    <a:t>          (</a:t>
                  </a:r>
                  <a:r>
                    <a:rPr lang="en-US" altLang="ja-JP" sz="2800" dirty="0" err="1"/>
                    <a:t>i</a:t>
                  </a:r>
                  <a:r>
                    <a:rPr lang="en-US" altLang="ja-JP" sz="2800" dirty="0"/>
                    <a:t> + 1 - pos) * x[</a:t>
                  </a:r>
                  <a:r>
                    <a:rPr lang="en-US" altLang="ja-JP" sz="2800" dirty="0" err="1"/>
                    <a:t>i</a:t>
                  </a:r>
                  <a:r>
                    <a:rPr lang="en-US" altLang="ja-JP" sz="2800" dirty="0"/>
                    <a:t> - 1]</a:t>
                  </a:r>
                </a:p>
                <a:p>
                  <a:endParaRPr kumimoji="1" lang="en-US" altLang="ja-JP" sz="2800" dirty="0"/>
                </a:p>
                <a:p>
                  <a:r>
                    <a:rPr lang="en-US" altLang="ja-JP" sz="2800" dirty="0"/>
                    <a:t>          return v</a:t>
                  </a:r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3077B46-CDEA-8441-81CF-98D7E0AAE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973" y="2347200"/>
                  <a:ext cx="4933027" cy="3539430"/>
                </a:xfrm>
                <a:prstGeom prst="rect">
                  <a:avLst/>
                </a:prstGeom>
                <a:blipFill>
                  <a:blip r:embed="rId2"/>
                  <a:stretch>
                    <a:fillRect t="-1786"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8839066-5B1A-CA41-BD52-7CCA04A3E436}"/>
              </a:ext>
            </a:extLst>
          </p:cNvPr>
          <p:cNvSpPr txBox="1"/>
          <p:nvPr/>
        </p:nvSpPr>
        <p:spPr>
          <a:xfrm>
            <a:off x="6096001" y="2347200"/>
            <a:ext cx="51142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以上のどれでもない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lang="ja-JP" altLang="en-US" sz="2800"/>
              <a:t>小数点以下切り捨て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加重平均の算出</a:t>
            </a:r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算出した値を返す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出力結果（リスト１</a:t>
            </a:r>
            <a:r>
              <a:rPr lang="en-US" altLang="ja-JP" sz="2800" dirty="0"/>
              <a:t>.</a:t>
            </a:r>
            <a:r>
              <a:rPr lang="ja-JP" altLang="en-US" sz="2800"/>
              <a:t>８）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62817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FCCE1-7D69-2343-856F-B7381F1C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F9E7D5-F07B-2B44-A1BA-22219F9B8BE3}"/>
              </a:ext>
            </a:extLst>
          </p:cNvPr>
          <p:cNvSpPr txBox="1"/>
          <p:nvPr/>
        </p:nvSpPr>
        <p:spPr>
          <a:xfrm>
            <a:off x="1450761" y="2175030"/>
            <a:ext cx="8851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第１章　基本統計量の計算　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6A2BD0-2613-684E-A743-A155090251F3}"/>
              </a:ext>
            </a:extLst>
          </p:cNvPr>
          <p:cNvSpPr txBox="1"/>
          <p:nvPr/>
        </p:nvSpPr>
        <p:spPr>
          <a:xfrm>
            <a:off x="1450760" y="3304837"/>
            <a:ext cx="8851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第２章　グラフ描画　ーーデータの可視化ーー　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D892F9-FDFF-F642-AC32-7971BE2E80AD}"/>
              </a:ext>
            </a:extLst>
          </p:cNvPr>
          <p:cNvSpPr txBox="1"/>
          <p:nvPr/>
        </p:nvSpPr>
        <p:spPr>
          <a:xfrm>
            <a:off x="1450759" y="4434644"/>
            <a:ext cx="8851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第３章　ファイル入出力　</a:t>
            </a:r>
          </a:p>
        </p:txBody>
      </p:sp>
    </p:spTree>
    <p:extLst>
      <p:ext uri="{BB962C8B-B14F-4D97-AF65-F5344CB8AC3E}">
        <p14:creationId xmlns:p14="http://schemas.microsoft.com/office/powerpoint/2010/main" val="1348170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kumimoji="1" lang="ja-JP" altLang="en-US" sz="3200"/>
              <a:t>棒グラフ</a:t>
            </a:r>
            <a:r>
              <a:rPr lang="ja-JP" altLang="en-US" sz="3200"/>
              <a:t>１（リスト２</a:t>
            </a:r>
            <a:r>
              <a:rPr lang="en-US" altLang="ja-JP" sz="3200" dirty="0"/>
              <a:t>.</a:t>
            </a:r>
            <a:r>
              <a:rPr lang="ja-JP" altLang="en-US" sz="3200"/>
              <a:t>１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CEBE86-B7CF-414D-A925-F9F47786E3E4}"/>
              </a:ext>
            </a:extLst>
          </p:cNvPr>
          <p:cNvSpPr txBox="1"/>
          <p:nvPr/>
        </p:nvSpPr>
        <p:spPr>
          <a:xfrm>
            <a:off x="1162800" y="2552400"/>
            <a:ext cx="478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i</a:t>
            </a:r>
            <a:r>
              <a:rPr kumimoji="1" lang="en-US" altLang="ja-JP" sz="2800" dirty="0"/>
              <a:t>mport </a:t>
            </a:r>
            <a:r>
              <a:rPr kumimoji="1" lang="en-US" altLang="ja-JP" sz="2800" dirty="0" err="1"/>
              <a:t>matplotlib.pyplot</a:t>
            </a:r>
            <a:r>
              <a:rPr kumimoji="1" lang="en-US" altLang="ja-JP" sz="2800" dirty="0"/>
              <a:t> as </a:t>
            </a:r>
            <a:r>
              <a:rPr kumimoji="1" lang="en-US" altLang="ja-JP" sz="2800" dirty="0" err="1"/>
              <a:t>plt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values</a:t>
            </a:r>
            <a:r>
              <a:rPr kumimoji="1" lang="en-US" altLang="ja-JP" sz="2800" dirty="0"/>
              <a:t> = [24, 10, 5]</a:t>
            </a:r>
          </a:p>
          <a:p>
            <a:endParaRPr lang="en-US" altLang="ja-JP" sz="2800" dirty="0"/>
          </a:p>
          <a:p>
            <a:r>
              <a:rPr lang="en-US" altLang="ja-JP" sz="2800" dirty="0"/>
              <a:t>i</a:t>
            </a:r>
            <a:r>
              <a:rPr kumimoji="1" lang="en-US" altLang="ja-JP" sz="2800" dirty="0"/>
              <a:t>ndex = [0, 1, 2]</a:t>
            </a:r>
          </a:p>
          <a:p>
            <a:endParaRPr lang="en-US" altLang="ja-JP" sz="2800" dirty="0"/>
          </a:p>
          <a:p>
            <a:r>
              <a:rPr lang="en-US" altLang="ja-JP" sz="2800" dirty="0" err="1"/>
              <a:t>p</a:t>
            </a:r>
            <a:r>
              <a:rPr kumimoji="1" lang="en-US" altLang="ja-JP" sz="2800" dirty="0" err="1"/>
              <a:t>lt.bar</a:t>
            </a:r>
            <a:r>
              <a:rPr kumimoji="1" lang="en-US" altLang="ja-JP" sz="2800" dirty="0"/>
              <a:t>(index, data)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1DC8C0-E875-1446-895F-E34B93A24663}"/>
              </a:ext>
            </a:extLst>
          </p:cNvPr>
          <p:cNvSpPr txBox="1"/>
          <p:nvPr/>
        </p:nvSpPr>
        <p:spPr>
          <a:xfrm>
            <a:off x="5950799" y="2552400"/>
            <a:ext cx="5259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 Matplotlib</a:t>
            </a:r>
            <a:r>
              <a:rPr kumimoji="1" lang="ja-JP" altLang="en-US" sz="2800"/>
              <a:t>のインポート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lang="ja-JP" altLang="en-US" sz="2800"/>
              <a:t>回答数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kumimoji="1" lang="ja-JP" altLang="en-US" sz="2800"/>
              <a:t>横軸上の位置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lang="ja-JP" altLang="en-US" sz="2800"/>
              <a:t>棒グラフ作成</a:t>
            </a:r>
            <a:endParaRPr kumimoji="1" lang="ja-JP" altLang="en-US" sz="28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385E76F-6127-814B-A516-794597413BF1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679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kumimoji="1" lang="ja-JP" altLang="en-US" sz="3200"/>
              <a:t>棒グラフ２</a:t>
            </a:r>
            <a:r>
              <a:rPr lang="ja-JP" altLang="en-US" sz="3200"/>
              <a:t> （リスト２</a:t>
            </a:r>
            <a:r>
              <a:rPr lang="en-US" altLang="ja-JP" sz="3200" dirty="0"/>
              <a:t>.</a:t>
            </a:r>
            <a:r>
              <a:rPr lang="ja-JP" altLang="en-US" sz="3200"/>
              <a:t>１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CEBE86-B7CF-414D-A925-F9F47786E3E4}"/>
              </a:ext>
            </a:extLst>
          </p:cNvPr>
          <p:cNvSpPr txBox="1"/>
          <p:nvPr/>
        </p:nvSpPr>
        <p:spPr>
          <a:xfrm>
            <a:off x="1162800" y="2552400"/>
            <a:ext cx="56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n</a:t>
            </a:r>
            <a:r>
              <a:rPr kumimoji="1" lang="en-US" altLang="ja-JP" sz="2800" dirty="0"/>
              <a:t>ames = [name1, name2, name3]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 err="1"/>
              <a:t>p</a:t>
            </a:r>
            <a:r>
              <a:rPr kumimoji="1" lang="en-US" altLang="ja-JP" sz="2800" dirty="0" err="1"/>
              <a:t>lt.xticks</a:t>
            </a:r>
            <a:r>
              <a:rPr kumimoji="1" lang="en-US" altLang="ja-JP" sz="2800" dirty="0"/>
              <a:t>(index, names)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 err="1"/>
              <a:t>p</a:t>
            </a:r>
            <a:r>
              <a:rPr kumimoji="1" lang="en-US" altLang="ja-JP" sz="2800" dirty="0" err="1"/>
              <a:t>lt.show</a:t>
            </a:r>
            <a:r>
              <a:rPr kumimoji="1" lang="en-US" altLang="ja-JP" sz="2800" dirty="0"/>
              <a:t>()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1DC8C0-E875-1446-895F-E34B93A24663}"/>
              </a:ext>
            </a:extLst>
          </p:cNvPr>
          <p:cNvSpPr txBox="1"/>
          <p:nvPr/>
        </p:nvSpPr>
        <p:spPr>
          <a:xfrm>
            <a:off x="6840000" y="2552400"/>
            <a:ext cx="4370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 </a:t>
            </a:r>
            <a:r>
              <a:rPr kumimoji="1" lang="ja-JP" altLang="en-US" sz="2800"/>
              <a:t>ラベルのリスト</a:t>
            </a:r>
            <a:endParaRPr kumimoji="1"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kumimoji="1" lang="ja-JP" altLang="en-US" sz="2800"/>
              <a:t>ラベル結びつけ</a:t>
            </a:r>
            <a:endParaRPr kumimoji="1"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lang="ja-JP" altLang="en-US" sz="2800"/>
              <a:t>グラフの表示</a:t>
            </a:r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kumimoji="1" lang="ja-JP" altLang="en-US" sz="2800"/>
              <a:t>図２</a:t>
            </a:r>
            <a:r>
              <a:rPr kumimoji="1" lang="en-US" altLang="ja-JP" sz="2800" dirty="0"/>
              <a:t>.</a:t>
            </a:r>
            <a:r>
              <a:rPr kumimoji="1" lang="ja-JP" altLang="en-US" sz="2800"/>
              <a:t>１</a:t>
            </a:r>
            <a:r>
              <a:rPr kumimoji="1" lang="en-US" altLang="ja-JP" sz="2800" dirty="0"/>
              <a:t>.</a:t>
            </a:r>
            <a:r>
              <a:rPr kumimoji="1" lang="ja-JP" altLang="en-US" sz="2800"/>
              <a:t>１</a:t>
            </a:r>
            <a:endParaRPr kumimoji="1" lang="en-US" altLang="ja-JP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A6757B9-C739-9642-99AD-AF19695601CF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756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lang="ja-JP" altLang="en-US" sz="3200"/>
              <a:t>ヒストグラム１ （リスト２</a:t>
            </a:r>
            <a:r>
              <a:rPr lang="en-US" altLang="ja-JP" sz="3200" dirty="0"/>
              <a:t>.</a:t>
            </a:r>
            <a:r>
              <a:rPr lang="ja-JP" altLang="en-US" sz="3200"/>
              <a:t>２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6943F4-FD4A-6845-A67B-819915EC2C31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CCEBE86-B7CF-414D-A925-F9F47786E3E4}"/>
                  </a:ext>
                </a:extLst>
              </p:cNvPr>
              <p:cNvSpPr txBox="1"/>
              <p:nvPr/>
            </p:nvSpPr>
            <p:spPr>
              <a:xfrm>
                <a:off x="1162800" y="2346920"/>
                <a:ext cx="4788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i</a:t>
                </a:r>
                <a:r>
                  <a:rPr kumimoji="1" lang="en-US" altLang="ja-JP" sz="2800" dirty="0"/>
                  <a:t>mport </a:t>
                </a:r>
                <a:r>
                  <a:rPr kumimoji="1" lang="en-US" altLang="ja-JP" sz="2800" dirty="0" err="1"/>
                  <a:t>matplotlib.pyplot</a:t>
                </a:r>
                <a:r>
                  <a:rPr kumimoji="1" lang="en-US" altLang="ja-JP" sz="2800" dirty="0"/>
                  <a:t> as </a:t>
                </a:r>
                <a:r>
                  <a:rPr kumimoji="1" lang="en-US" altLang="ja-JP" sz="2800" dirty="0" err="1"/>
                  <a:t>plt</a:t>
                </a:r>
                <a:endParaRPr kumimoji="1" lang="en-US" altLang="ja-JP" sz="2800" dirty="0"/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temp</a:t>
                </a:r>
                <a:r>
                  <a:rPr kumimoji="1" lang="en-US" altLang="ja-JP" sz="2800" dirty="0"/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]</a:t>
                </a:r>
              </a:p>
              <a:p>
                <a:endParaRPr lang="en-US" altLang="ja-JP" sz="2800" dirty="0"/>
              </a:p>
              <a:p>
                <a:r>
                  <a:rPr lang="en-US" altLang="ja-JP" sz="2800" dirty="0" err="1"/>
                  <a:t>p</a:t>
                </a:r>
                <a:r>
                  <a:rPr kumimoji="1" lang="en-US" altLang="ja-JP" sz="2800" dirty="0" err="1"/>
                  <a:t>lt.title</a:t>
                </a:r>
                <a:r>
                  <a:rPr kumimoji="1" lang="en-US" altLang="ja-JP" sz="2800" dirty="0"/>
                  <a:t>(title, </a:t>
                </a:r>
                <a:r>
                  <a:rPr kumimoji="1" lang="en-US" altLang="ja-JP" sz="2800" dirty="0" err="1"/>
                  <a:t>fontsize</a:t>
                </a:r>
                <a:r>
                  <a:rPr kumimoji="1" lang="en-US" altLang="ja-JP" sz="2800" dirty="0"/>
                  <a:t> = </a:t>
                </a:r>
                <a:r>
                  <a:rPr lang="en-US" altLang="ja-JP" sz="2800" dirty="0"/>
                  <a:t>16</a:t>
                </a:r>
                <a:r>
                  <a:rPr kumimoji="1" lang="en-US" altLang="ja-JP" sz="2800" dirty="0"/>
                  <a:t>)</a:t>
                </a:r>
              </a:p>
              <a:p>
                <a:endParaRPr lang="en-US" altLang="ja-JP" sz="2800" dirty="0"/>
              </a:p>
              <a:p>
                <a:r>
                  <a:rPr kumimoji="1" lang="en-US" altLang="ja-JP" sz="2800" dirty="0" err="1"/>
                  <a:t>plt.xlabel</a:t>
                </a:r>
                <a:r>
                  <a:rPr kumimoji="1" lang="en-US" altLang="ja-JP" sz="2800" dirty="0"/>
                  <a:t>(name)</a:t>
                </a:r>
              </a:p>
              <a:p>
                <a:endParaRPr kumimoji="1" lang="en-US" altLang="ja-JP" sz="2800" dirty="0"/>
              </a:p>
              <a:p>
                <a:r>
                  <a:rPr kumimoji="1" lang="en-US" altLang="ja-JP" sz="2800" dirty="0" err="1"/>
                  <a:t>plt.ylabel</a:t>
                </a:r>
                <a:r>
                  <a:rPr kumimoji="1" lang="en-US" altLang="ja-JP" sz="2800" dirty="0"/>
                  <a:t>(name)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CCEBE86-B7CF-414D-A925-F9F47786E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0" y="2346920"/>
                <a:ext cx="4788000" cy="3970318"/>
              </a:xfrm>
              <a:prstGeom prst="rect">
                <a:avLst/>
              </a:prstGeom>
              <a:blipFill>
                <a:blip r:embed="rId2"/>
                <a:stretch>
                  <a:fillRect l="-2646" t="-1592" b="-31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1DC8C0-E875-1446-895F-E34B93A24663}"/>
              </a:ext>
            </a:extLst>
          </p:cNvPr>
          <p:cNvSpPr txBox="1"/>
          <p:nvPr/>
        </p:nvSpPr>
        <p:spPr>
          <a:xfrm>
            <a:off x="5950800" y="2347200"/>
            <a:ext cx="5259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 Matplotlib</a:t>
            </a:r>
            <a:r>
              <a:rPr kumimoji="1" lang="ja-JP" altLang="en-US" sz="2800"/>
              <a:t>のインポート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lang="ja-JP" altLang="en-US" sz="2800"/>
              <a:t>最高気温，最低気温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lang="ja-JP" altLang="en-US" sz="2800"/>
              <a:t>タイトルとフォントサイズ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kumimoji="1" lang="ja-JP" altLang="en-US" sz="2800"/>
              <a:t>横軸</a:t>
            </a:r>
            <a:r>
              <a:rPr lang="ja-JP" altLang="en-US" sz="2800"/>
              <a:t>の名前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kumimoji="1" lang="ja-JP" altLang="en-US" sz="2800"/>
              <a:t>縦軸</a:t>
            </a:r>
            <a:r>
              <a:rPr lang="ja-JP" altLang="en-US" sz="2800"/>
              <a:t>の名前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840063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lang="ja-JP" altLang="en-US" sz="3200"/>
              <a:t>ヒストグラム２ （リスト２</a:t>
            </a:r>
            <a:r>
              <a:rPr lang="en-US" altLang="ja-JP" sz="3200" dirty="0"/>
              <a:t>.</a:t>
            </a:r>
            <a:r>
              <a:rPr lang="ja-JP" altLang="en-US" sz="3200"/>
              <a:t>２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CEBE86-B7CF-414D-A925-F9F47786E3E4}"/>
              </a:ext>
            </a:extLst>
          </p:cNvPr>
          <p:cNvSpPr txBox="1"/>
          <p:nvPr/>
        </p:nvSpPr>
        <p:spPr>
          <a:xfrm>
            <a:off x="1162800" y="2552400"/>
            <a:ext cx="4757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plt.hist</a:t>
            </a:r>
            <a:r>
              <a:rPr kumimoji="1" lang="en-US" altLang="ja-JP" sz="2800" dirty="0"/>
              <a:t>(</a:t>
            </a:r>
            <a:r>
              <a:rPr lang="en-US" altLang="ja-JP" sz="2800" dirty="0"/>
              <a:t>temp</a:t>
            </a:r>
            <a:r>
              <a:rPr kumimoji="1" lang="en-US" altLang="ja-JP" sz="2800" dirty="0"/>
              <a:t>, color = color, alpha = 0.7, label = name)</a:t>
            </a:r>
          </a:p>
          <a:p>
            <a:endParaRPr lang="en-US" altLang="ja-JP" sz="2800" dirty="0"/>
          </a:p>
          <a:p>
            <a:endParaRPr kumimoji="1" lang="en-US" altLang="ja-JP" sz="2800" dirty="0"/>
          </a:p>
          <a:p>
            <a:endParaRPr lang="en-US" altLang="ja-JP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1DC8C0-E875-1446-895F-E34B93A24663}"/>
              </a:ext>
            </a:extLst>
          </p:cNvPr>
          <p:cNvSpPr txBox="1"/>
          <p:nvPr/>
        </p:nvSpPr>
        <p:spPr>
          <a:xfrm>
            <a:off x="5950800" y="2552400"/>
            <a:ext cx="52594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 </a:t>
            </a:r>
            <a:r>
              <a:rPr kumimoji="1" lang="ja-JP" altLang="en-US" sz="2800"/>
              <a:t>ヒストグラム作成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# color : </a:t>
            </a:r>
            <a:r>
              <a:rPr lang="ja-JP" altLang="en-US" sz="2800"/>
              <a:t>色（表２</a:t>
            </a:r>
            <a:r>
              <a:rPr lang="en-US" altLang="ja-JP" sz="2800" dirty="0"/>
              <a:t>.</a:t>
            </a:r>
            <a:r>
              <a:rPr lang="ja-JP" altLang="en-US" sz="2800"/>
              <a:t>２</a:t>
            </a:r>
            <a:r>
              <a:rPr lang="en-US" altLang="ja-JP" sz="2800" dirty="0"/>
              <a:t>.</a:t>
            </a:r>
            <a:r>
              <a:rPr lang="ja-JP" altLang="en-US" sz="2800"/>
              <a:t>１）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alpha : </a:t>
            </a:r>
            <a:r>
              <a:rPr kumimoji="1" lang="ja-JP" altLang="en-US" sz="2800"/>
              <a:t>透明度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# label : </a:t>
            </a:r>
            <a:r>
              <a:rPr lang="ja-JP" altLang="en-US" sz="2800"/>
              <a:t>ヒストグラムの説明</a:t>
            </a:r>
            <a:endParaRPr lang="en-US" altLang="ja-JP" sz="2800" dirty="0"/>
          </a:p>
          <a:p>
            <a:r>
              <a:rPr lang="en-US" altLang="ja-JP" sz="2800" dirty="0"/>
              <a:t># legend</a:t>
            </a:r>
            <a:r>
              <a:rPr lang="ja-JP" altLang="en-US" sz="2800"/>
              <a:t>で表示</a:t>
            </a:r>
            <a:endParaRPr lang="en-US" altLang="ja-JP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2DF064-E526-6F43-A67F-124833C2222E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683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lang="ja-JP" altLang="en-US" sz="3200"/>
              <a:t>ヒストグラム３ （リスト２</a:t>
            </a:r>
            <a:r>
              <a:rPr lang="en-US" altLang="ja-JP" sz="3200" dirty="0"/>
              <a:t>.</a:t>
            </a:r>
            <a:r>
              <a:rPr lang="ja-JP" altLang="en-US" sz="3200"/>
              <a:t>２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CEBE86-B7CF-414D-A925-F9F47786E3E4}"/>
              </a:ext>
            </a:extLst>
          </p:cNvPr>
          <p:cNvSpPr txBox="1"/>
          <p:nvPr/>
        </p:nvSpPr>
        <p:spPr>
          <a:xfrm>
            <a:off x="1162800" y="2934000"/>
            <a:ext cx="478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plt.legend</a:t>
            </a:r>
            <a:r>
              <a:rPr kumimoji="1" lang="en-US" altLang="ja-JP" sz="2800" dirty="0"/>
              <a:t>()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 err="1"/>
              <a:t>plt.show</a:t>
            </a:r>
            <a:r>
              <a:rPr kumimoji="1" lang="en-US" altLang="ja-JP" sz="2800" dirty="0"/>
              <a:t>()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1DC8C0-E875-1446-895F-E34B93A24663}"/>
              </a:ext>
            </a:extLst>
          </p:cNvPr>
          <p:cNvSpPr txBox="1"/>
          <p:nvPr/>
        </p:nvSpPr>
        <p:spPr>
          <a:xfrm>
            <a:off x="5950800" y="2934000"/>
            <a:ext cx="52594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ラベルの表示（表２</a:t>
            </a:r>
            <a:r>
              <a:rPr lang="en-US" altLang="ja-JP" sz="2800" dirty="0"/>
              <a:t>.</a:t>
            </a:r>
            <a:r>
              <a:rPr lang="ja-JP" altLang="en-US" sz="2800"/>
              <a:t>２</a:t>
            </a:r>
            <a:r>
              <a:rPr lang="en-US" altLang="ja-JP" sz="2800" dirty="0"/>
              <a:t>.</a:t>
            </a:r>
            <a:r>
              <a:rPr lang="ja-JP" altLang="en-US" sz="2800"/>
              <a:t>２）</a:t>
            </a:r>
            <a:endParaRPr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グラフの表示（</a:t>
            </a:r>
            <a:r>
              <a:rPr kumimoji="1" lang="ja-JP" altLang="en-US" sz="2800"/>
              <a:t>図２</a:t>
            </a:r>
            <a:r>
              <a:rPr kumimoji="1" lang="en-US" altLang="ja-JP" sz="2800" dirty="0"/>
              <a:t>.</a:t>
            </a:r>
            <a:r>
              <a:rPr kumimoji="1" lang="ja-JP" altLang="en-US" sz="2800"/>
              <a:t>２</a:t>
            </a:r>
            <a:r>
              <a:rPr lang="en-US" altLang="ja-JP" sz="2800" dirty="0"/>
              <a:t>.</a:t>
            </a:r>
            <a:r>
              <a:rPr lang="ja-JP" altLang="en-US" sz="2800"/>
              <a:t>１）</a:t>
            </a:r>
            <a:endParaRPr kumimoji="1" lang="en-US" altLang="ja-JP" sz="28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A195EA7-EF95-754E-8087-33CC6DD6524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207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kumimoji="1" lang="ja-JP" altLang="en-US" sz="3200"/>
              <a:t>散布図１</a:t>
            </a:r>
            <a:r>
              <a:rPr lang="ja-JP" altLang="en-US" sz="3200"/>
              <a:t> （リスト２</a:t>
            </a:r>
            <a:r>
              <a:rPr lang="en-US" altLang="ja-JP" sz="3200" dirty="0"/>
              <a:t>.</a:t>
            </a:r>
            <a:r>
              <a:rPr lang="ja-JP" altLang="en-US" sz="3200"/>
              <a:t>３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6943F4-FD4A-6845-A67B-819915EC2C31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CCEBE86-B7CF-414D-A925-F9F47786E3E4}"/>
                  </a:ext>
                </a:extLst>
              </p:cNvPr>
              <p:cNvSpPr txBox="1"/>
              <p:nvPr/>
            </p:nvSpPr>
            <p:spPr>
              <a:xfrm>
                <a:off x="1162800" y="2347200"/>
                <a:ext cx="4788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i</a:t>
                </a:r>
                <a:r>
                  <a:rPr kumimoji="1" lang="en-US" altLang="ja-JP" sz="2800" dirty="0"/>
                  <a:t>mport </a:t>
                </a:r>
                <a:r>
                  <a:rPr kumimoji="1" lang="en-US" altLang="ja-JP" sz="2800" dirty="0" err="1"/>
                  <a:t>matplotlib.pyplot</a:t>
                </a:r>
                <a:r>
                  <a:rPr kumimoji="1" lang="en-US" altLang="ja-JP" sz="2800" dirty="0"/>
                  <a:t> as </a:t>
                </a:r>
                <a:r>
                  <a:rPr kumimoji="1" lang="en-US" altLang="ja-JP" sz="2800" dirty="0" err="1"/>
                  <a:t>plt</a:t>
                </a:r>
                <a:endParaRPr kumimoji="1" lang="en-US" altLang="ja-JP" sz="2800" dirty="0"/>
              </a:p>
              <a:p>
                <a:endParaRPr lang="en-US" altLang="ja-JP" sz="2800" dirty="0"/>
              </a:p>
              <a:p>
                <a:r>
                  <a:rPr kumimoji="1" lang="en-US" altLang="ja-JP" sz="2800" dirty="0"/>
                  <a:t>import </a:t>
                </a:r>
                <a:r>
                  <a:rPr kumimoji="1" lang="en-US" altLang="ja-JP" sz="2800" dirty="0" err="1"/>
                  <a:t>numpy</a:t>
                </a:r>
                <a:r>
                  <a:rPr kumimoji="1" lang="en-US" altLang="ja-JP" sz="2800" dirty="0"/>
                  <a:t> as np</a:t>
                </a:r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City</a:t>
                </a:r>
                <a:r>
                  <a:rPr kumimoji="1" lang="en-US" altLang="ja-JP" sz="2800" dirty="0"/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]</a:t>
                </a:r>
              </a:p>
              <a:p>
                <a:endParaRPr lang="en-US" altLang="ja-JP" sz="2800" dirty="0"/>
              </a:p>
              <a:p>
                <a:r>
                  <a:rPr lang="en-US" altLang="ja-JP" sz="2800" dirty="0" err="1"/>
                  <a:t>Htemp</a:t>
                </a:r>
                <a:r>
                  <a:rPr lang="en-US" altLang="ja-JP" sz="2800" dirty="0"/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800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en-US" altLang="ja-JP" sz="2800" dirty="0"/>
                  <a:t>]</a:t>
                </a:r>
              </a:p>
              <a:p>
                <a:endParaRPr kumimoji="1" lang="en-US" altLang="ja-JP" sz="2800" dirty="0"/>
              </a:p>
              <a:p>
                <a:r>
                  <a:rPr lang="en-US" altLang="ja-JP" sz="2800" dirty="0" err="1"/>
                  <a:t>Ltemp</a:t>
                </a:r>
                <a:r>
                  <a:rPr lang="en-US" altLang="ja-JP" sz="2800" dirty="0"/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800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en-US" altLang="ja-JP" sz="2800" dirty="0"/>
                  <a:t>]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CCEBE86-B7CF-414D-A925-F9F47786E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0" y="2347200"/>
                <a:ext cx="4788000" cy="3970318"/>
              </a:xfrm>
              <a:prstGeom prst="rect">
                <a:avLst/>
              </a:prstGeom>
              <a:blipFill>
                <a:blip r:embed="rId2"/>
                <a:stretch>
                  <a:fillRect l="-2646" t="-1592" b="-31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1DC8C0-E875-1446-895F-E34B93A24663}"/>
              </a:ext>
            </a:extLst>
          </p:cNvPr>
          <p:cNvSpPr txBox="1"/>
          <p:nvPr/>
        </p:nvSpPr>
        <p:spPr>
          <a:xfrm>
            <a:off x="5950800" y="2347200"/>
            <a:ext cx="5259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 Matplotlib</a:t>
            </a:r>
            <a:r>
              <a:rPr kumimoji="1" lang="ja-JP" altLang="en-US" sz="2800"/>
              <a:t>のインポート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en-US" altLang="ja-JP" sz="2800" dirty="0" err="1"/>
              <a:t>Numpy</a:t>
            </a:r>
            <a:r>
              <a:rPr lang="ja-JP" altLang="en-US" sz="2800"/>
              <a:t>のインポート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都市名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</a:t>
            </a:r>
            <a:r>
              <a:rPr lang="en-US" altLang="ja-JP" sz="2800" dirty="0"/>
              <a:t> </a:t>
            </a:r>
            <a:r>
              <a:rPr kumimoji="1" lang="ja-JP" altLang="en-US" sz="2800"/>
              <a:t>最高気温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最低気温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895941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kumimoji="1" lang="ja-JP" altLang="en-US" sz="3200"/>
              <a:t>散布図２</a:t>
            </a:r>
            <a:r>
              <a:rPr lang="ja-JP" altLang="en-US" sz="3200"/>
              <a:t> （リスト２</a:t>
            </a:r>
            <a:r>
              <a:rPr lang="en-US" altLang="ja-JP" sz="3200" dirty="0"/>
              <a:t>.</a:t>
            </a:r>
            <a:r>
              <a:rPr lang="ja-JP" altLang="en-US" sz="3200"/>
              <a:t>３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CEBE86-B7CF-414D-A925-F9F47786E3E4}"/>
              </a:ext>
            </a:extLst>
          </p:cNvPr>
          <p:cNvSpPr txBox="1"/>
          <p:nvPr/>
        </p:nvSpPr>
        <p:spPr>
          <a:xfrm>
            <a:off x="1162801" y="2552400"/>
            <a:ext cx="478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plt.figure</a:t>
            </a:r>
            <a:r>
              <a:rPr lang="en-US" altLang="ja-JP" sz="2800" dirty="0"/>
              <a:t>(</a:t>
            </a:r>
            <a:r>
              <a:rPr lang="en-US" altLang="ja-JP" sz="2800" dirty="0" err="1"/>
              <a:t>figsize</a:t>
            </a:r>
            <a:r>
              <a:rPr lang="en-US" altLang="ja-JP" sz="2800" dirty="0"/>
              <a:t> = (10, 8))</a:t>
            </a:r>
          </a:p>
          <a:p>
            <a:endParaRPr lang="en-US" altLang="ja-JP" sz="2800" dirty="0"/>
          </a:p>
          <a:p>
            <a:r>
              <a:rPr lang="en-US" altLang="ja-JP" sz="2800" dirty="0" err="1"/>
              <a:t>plt.xlim</a:t>
            </a:r>
            <a:r>
              <a:rPr lang="en-US" altLang="ja-JP" sz="2800" dirty="0"/>
              <a:t>(24, 34)</a:t>
            </a:r>
          </a:p>
          <a:p>
            <a:endParaRPr lang="en-US" altLang="ja-JP" sz="2800" dirty="0"/>
          </a:p>
          <a:p>
            <a:r>
              <a:rPr lang="en-US" altLang="ja-JP" sz="2800" dirty="0" err="1"/>
              <a:t>plt.ylim</a:t>
            </a:r>
            <a:r>
              <a:rPr lang="en-US" altLang="ja-JP" sz="2800" dirty="0"/>
              <a:t>(10, 25)</a:t>
            </a:r>
          </a:p>
          <a:p>
            <a:endParaRPr lang="en-US" altLang="ja-JP" sz="2800" dirty="0"/>
          </a:p>
          <a:p>
            <a:r>
              <a:rPr lang="en-US" altLang="ja-JP" sz="2800" dirty="0" err="1"/>
              <a:t>p</a:t>
            </a:r>
            <a:r>
              <a:rPr kumimoji="1" lang="en-US" altLang="ja-JP" sz="2800" dirty="0" err="1"/>
              <a:t>lt.title</a:t>
            </a:r>
            <a:r>
              <a:rPr kumimoji="1" lang="en-US" altLang="ja-JP" sz="2800" dirty="0"/>
              <a:t>(title, </a:t>
            </a:r>
            <a:r>
              <a:rPr kumimoji="1" lang="en-US" altLang="ja-JP" sz="2800" dirty="0" err="1"/>
              <a:t>fontsize</a:t>
            </a:r>
            <a:r>
              <a:rPr kumimoji="1" lang="en-US" altLang="ja-JP" sz="2800" dirty="0"/>
              <a:t> = </a:t>
            </a:r>
            <a:r>
              <a:rPr lang="en-US" altLang="ja-JP" sz="2800" dirty="0"/>
              <a:t>20</a:t>
            </a:r>
            <a:r>
              <a:rPr kumimoji="1" lang="en-US" altLang="ja-JP" sz="2800" dirty="0"/>
              <a:t>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1DC8C0-E875-1446-895F-E34B93A24663}"/>
              </a:ext>
            </a:extLst>
          </p:cNvPr>
          <p:cNvSpPr txBox="1"/>
          <p:nvPr/>
        </p:nvSpPr>
        <p:spPr>
          <a:xfrm>
            <a:off x="5950800" y="2552400"/>
            <a:ext cx="5259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</a:t>
            </a:r>
            <a:r>
              <a:rPr lang="en-US" altLang="ja-JP" sz="2800" dirty="0"/>
              <a:t> </a:t>
            </a:r>
            <a:r>
              <a:rPr lang="ja-JP" altLang="en-US" sz="2800"/>
              <a:t>図の大きさ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横軸の目盛り幅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縦軸の目盛り幅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lang="ja-JP" altLang="en-US" sz="2800"/>
              <a:t>タイトルとフォントサイズ</a:t>
            </a:r>
            <a:endParaRPr kumimoji="1" lang="en-US" altLang="ja-JP" sz="2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9F54957-66BD-324A-9C7A-61EF1AE73270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123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kumimoji="1" lang="ja-JP" altLang="en-US" sz="3200"/>
              <a:t>散布図３</a:t>
            </a:r>
            <a:r>
              <a:rPr lang="ja-JP" altLang="en-US" sz="3200"/>
              <a:t> （リスト２</a:t>
            </a:r>
            <a:r>
              <a:rPr lang="en-US" altLang="ja-JP" sz="3200" dirty="0"/>
              <a:t>.</a:t>
            </a:r>
            <a:r>
              <a:rPr lang="ja-JP" altLang="en-US" sz="3200"/>
              <a:t>３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CEBE86-B7CF-414D-A925-F9F47786E3E4}"/>
              </a:ext>
            </a:extLst>
          </p:cNvPr>
          <p:cNvSpPr txBox="1"/>
          <p:nvPr/>
        </p:nvSpPr>
        <p:spPr>
          <a:xfrm>
            <a:off x="1162801" y="2934000"/>
            <a:ext cx="478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plt.xlabel</a:t>
            </a:r>
            <a:r>
              <a:rPr lang="en-US" altLang="ja-JP" sz="2800" dirty="0"/>
              <a:t>(name)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 err="1"/>
              <a:t>plt.ylabel</a:t>
            </a:r>
            <a:r>
              <a:rPr lang="en-US" altLang="ja-JP" sz="2800" dirty="0"/>
              <a:t>(name)</a:t>
            </a:r>
            <a:endParaRPr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1DC8C0-E875-1446-895F-E34B93A24663}"/>
              </a:ext>
            </a:extLst>
          </p:cNvPr>
          <p:cNvSpPr txBox="1"/>
          <p:nvPr/>
        </p:nvSpPr>
        <p:spPr>
          <a:xfrm>
            <a:off x="5950800" y="2934000"/>
            <a:ext cx="52594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</a:t>
            </a:r>
            <a:r>
              <a:rPr lang="en-US" altLang="ja-JP" sz="2800" dirty="0"/>
              <a:t> </a:t>
            </a:r>
            <a:r>
              <a:rPr lang="ja-JP" altLang="en-US" sz="2800"/>
              <a:t>横軸の名前</a:t>
            </a:r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縦軸の名前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905A49B-630D-3E48-A841-CA8B1F8B3451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4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kumimoji="1" lang="ja-JP" altLang="en-US" sz="3200"/>
              <a:t>散布図</a:t>
            </a:r>
            <a:r>
              <a:rPr lang="ja-JP" altLang="en-US" sz="3200"/>
              <a:t>４ （リスト２</a:t>
            </a:r>
            <a:r>
              <a:rPr lang="en-US" altLang="ja-JP" sz="3200" dirty="0"/>
              <a:t>.</a:t>
            </a:r>
            <a:r>
              <a:rPr lang="ja-JP" altLang="en-US" sz="3200"/>
              <a:t>３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CEBE86-B7CF-414D-A925-F9F47786E3E4}"/>
              </a:ext>
            </a:extLst>
          </p:cNvPr>
          <p:cNvSpPr txBox="1"/>
          <p:nvPr/>
        </p:nvSpPr>
        <p:spPr>
          <a:xfrm>
            <a:off x="1162801" y="2347200"/>
            <a:ext cx="478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plt.plot</a:t>
            </a:r>
            <a:r>
              <a:rPr kumimoji="1" lang="en-US" altLang="ja-JP" sz="2800" dirty="0"/>
              <a:t>(</a:t>
            </a:r>
            <a:r>
              <a:rPr lang="en-US" altLang="ja-JP" sz="2800" dirty="0" err="1"/>
              <a:t>Htemp</a:t>
            </a:r>
            <a:r>
              <a:rPr kumimoji="1" lang="en-US" altLang="ja-JP" sz="2800" dirty="0"/>
              <a:t>, </a:t>
            </a:r>
            <a:r>
              <a:rPr kumimoji="1" lang="en-US" altLang="ja-JP" sz="2800" dirty="0" err="1"/>
              <a:t>Ltemp</a:t>
            </a:r>
            <a:r>
              <a:rPr kumimoji="1" lang="en-US" altLang="ja-JP" sz="2800" dirty="0"/>
              <a:t>, ‘</a:t>
            </a:r>
            <a:r>
              <a:rPr lang="en-US" altLang="ja-JP" sz="2800" dirty="0" err="1"/>
              <a:t>bo</a:t>
            </a:r>
            <a:r>
              <a:rPr kumimoji="1" lang="en-US" altLang="ja-JP" sz="2800" dirty="0"/>
              <a:t>’, alpha = </a:t>
            </a:r>
            <a:r>
              <a:rPr lang="en-US" altLang="ja-JP" sz="2800" dirty="0"/>
              <a:t>0.6</a:t>
            </a:r>
            <a:r>
              <a:rPr kumimoji="1" lang="en-US" altLang="ja-JP" sz="2800" dirty="0"/>
              <a:t>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1DC8C0-E875-1446-895F-E34B93A24663}"/>
              </a:ext>
            </a:extLst>
          </p:cNvPr>
          <p:cNvSpPr txBox="1"/>
          <p:nvPr/>
        </p:nvSpPr>
        <p:spPr>
          <a:xfrm>
            <a:off x="5950800" y="2347200"/>
            <a:ext cx="5259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en-US" altLang="ja-JP" sz="2800" dirty="0" err="1"/>
              <a:t>Htemp</a:t>
            </a:r>
            <a:r>
              <a:rPr lang="en-US" altLang="ja-JP" sz="2800" dirty="0"/>
              <a:t>: </a:t>
            </a:r>
            <a:r>
              <a:rPr lang="ja-JP" altLang="en-US" sz="2800"/>
              <a:t>横軸の値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en-US" altLang="ja-JP" sz="2800" dirty="0" err="1"/>
              <a:t>Ltemp</a:t>
            </a:r>
            <a:r>
              <a:rPr lang="en-US" altLang="ja-JP" sz="2800" dirty="0"/>
              <a:t>: </a:t>
            </a:r>
            <a:r>
              <a:rPr lang="ja-JP" altLang="en-US" sz="2800"/>
              <a:t>縦軸の値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‘</a:t>
            </a:r>
            <a:r>
              <a:rPr lang="en-US" altLang="ja-JP" sz="2800" dirty="0" err="1"/>
              <a:t>bo</a:t>
            </a:r>
            <a:r>
              <a:rPr lang="en-US" altLang="ja-JP" sz="2800" dirty="0"/>
              <a:t>’ : </a:t>
            </a:r>
            <a:r>
              <a:rPr lang="ja-JP" altLang="en-US" sz="2800"/>
              <a:t>点の色＋形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en-US" altLang="ja-JP" sz="2800" dirty="0" err="1"/>
              <a:t>blue+Circle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表２</a:t>
            </a:r>
            <a:r>
              <a:rPr lang="en-US" altLang="ja-JP" sz="2800" dirty="0"/>
              <a:t>.</a:t>
            </a:r>
            <a:r>
              <a:rPr lang="ja-JP" altLang="en-US" sz="2800"/>
              <a:t>２</a:t>
            </a:r>
            <a:r>
              <a:rPr lang="en-US" altLang="ja-JP" sz="2800" dirty="0"/>
              <a:t>.</a:t>
            </a:r>
            <a:r>
              <a:rPr lang="ja-JP" altLang="en-US" sz="2800"/>
              <a:t>１，表２</a:t>
            </a:r>
            <a:r>
              <a:rPr lang="en-US" altLang="ja-JP" sz="2800" dirty="0"/>
              <a:t>.</a:t>
            </a:r>
            <a:r>
              <a:rPr lang="ja-JP" altLang="en-US" sz="2800"/>
              <a:t>３</a:t>
            </a:r>
            <a:r>
              <a:rPr lang="en-US" altLang="ja-JP" sz="2800" dirty="0"/>
              <a:t>.</a:t>
            </a:r>
            <a:r>
              <a:rPr lang="ja-JP" altLang="en-US" sz="2800"/>
              <a:t>１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alpha : </a:t>
            </a:r>
            <a:r>
              <a:rPr lang="ja-JP" altLang="en-US" sz="2800"/>
              <a:t>透明度</a:t>
            </a:r>
            <a:endParaRPr lang="en-US" altLang="ja-JP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360DE4-435A-A74D-8CD9-63F041603054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331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kumimoji="1" lang="ja-JP" altLang="en-US" sz="3200"/>
              <a:t>散布図５</a:t>
            </a:r>
            <a:r>
              <a:rPr lang="ja-JP" altLang="en-US" sz="3200"/>
              <a:t> （リスト２</a:t>
            </a:r>
            <a:r>
              <a:rPr lang="en-US" altLang="ja-JP" sz="3200" dirty="0"/>
              <a:t>.</a:t>
            </a:r>
            <a:r>
              <a:rPr lang="ja-JP" altLang="en-US" sz="3200"/>
              <a:t>３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CEBE86-B7CF-414D-A925-F9F47786E3E4}"/>
              </a:ext>
            </a:extLst>
          </p:cNvPr>
          <p:cNvSpPr txBox="1"/>
          <p:nvPr/>
        </p:nvSpPr>
        <p:spPr>
          <a:xfrm>
            <a:off x="1162801" y="2347200"/>
            <a:ext cx="4933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for ID, H, L in zip (City,</a:t>
            </a:r>
          </a:p>
          <a:p>
            <a:r>
              <a:rPr lang="en-US" altLang="ja-JP" sz="2800" dirty="0" err="1"/>
              <a:t>Htemp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Ltemp</a:t>
            </a:r>
            <a:r>
              <a:rPr lang="en-US" altLang="ja-JP" sz="2800" dirty="0"/>
              <a:t>) :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</a:t>
            </a:r>
            <a:r>
              <a:rPr lang="en-US" altLang="ja-JP" sz="2800" dirty="0" err="1"/>
              <a:t>plt.text</a:t>
            </a:r>
            <a:r>
              <a:rPr lang="en-US" altLang="ja-JP" sz="2800" dirty="0"/>
              <a:t>(H + 0.1, L + 0.1,</a:t>
            </a:r>
            <a:endParaRPr lang="en-US" altLang="ja-JP" sz="2800" dirty="0">
              <a:ea typeface="Cambria Math" panose="02040503050406030204" pitchFamily="18" charset="0"/>
            </a:endParaRPr>
          </a:p>
          <a:p>
            <a:r>
              <a:rPr lang="en-US" altLang="ja-JP" sz="2800" dirty="0"/>
              <a:t>     ID, color = ‘b’, alpha = 0.6)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Mean = </a:t>
            </a:r>
            <a:r>
              <a:rPr lang="en-US" altLang="ja-JP" sz="2800" dirty="0" err="1"/>
              <a:t>np.mean</a:t>
            </a:r>
            <a:r>
              <a:rPr lang="en-US" altLang="ja-JP" sz="2800" dirty="0"/>
              <a:t>(temp)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1DC8C0-E875-1446-895F-E34B93A24663}"/>
              </a:ext>
            </a:extLst>
          </p:cNvPr>
          <p:cNvSpPr txBox="1"/>
          <p:nvPr/>
        </p:nvSpPr>
        <p:spPr>
          <a:xfrm>
            <a:off x="6096000" y="2347200"/>
            <a:ext cx="5114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 d1</a:t>
            </a:r>
            <a:r>
              <a:rPr kumimoji="1" lang="ja-JP" altLang="en-US" sz="2800"/>
              <a:t>のデータを散布図中に</a:t>
            </a:r>
            <a:endParaRPr kumimoji="1" lang="en-US" altLang="ja-JP" sz="2800" dirty="0"/>
          </a:p>
          <a:p>
            <a:r>
              <a:rPr kumimoji="1" lang="en-US" altLang="ja-JP" sz="2800" dirty="0"/>
              <a:t># </a:t>
            </a:r>
            <a:r>
              <a:rPr kumimoji="1" lang="ja-JP" altLang="en-US" sz="2800"/>
              <a:t>表示する．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color : </a:t>
            </a:r>
            <a:r>
              <a:rPr kumimoji="1" lang="ja-JP" altLang="en-US" sz="2800"/>
              <a:t>色</a:t>
            </a:r>
            <a:r>
              <a:rPr lang="ja-JP" altLang="en-US" sz="2800"/>
              <a:t>（表２</a:t>
            </a:r>
            <a:r>
              <a:rPr lang="en-US" altLang="ja-JP" sz="2800" dirty="0"/>
              <a:t>.</a:t>
            </a:r>
            <a:r>
              <a:rPr lang="ja-JP" altLang="en-US" sz="2800"/>
              <a:t>２</a:t>
            </a:r>
            <a:r>
              <a:rPr lang="en-US" altLang="ja-JP" sz="2800" dirty="0"/>
              <a:t>.</a:t>
            </a:r>
            <a:r>
              <a:rPr lang="ja-JP" altLang="en-US" sz="2800"/>
              <a:t>１）</a:t>
            </a:r>
            <a:endParaRPr lang="en-US" altLang="ja-JP" sz="2800" dirty="0"/>
          </a:p>
          <a:p>
            <a:r>
              <a:rPr kumimoji="1" lang="en-US" altLang="ja-JP" sz="2800" dirty="0"/>
              <a:t># blue</a:t>
            </a:r>
          </a:p>
          <a:p>
            <a:endParaRPr lang="en-US" altLang="ja-JP" sz="2800" dirty="0"/>
          </a:p>
          <a:p>
            <a:r>
              <a:rPr kumimoji="1" lang="en-US" altLang="ja-JP" sz="2800" dirty="0"/>
              <a:t># alpha : </a:t>
            </a:r>
            <a:r>
              <a:rPr kumimoji="1" lang="ja-JP" altLang="en-US" sz="2800"/>
              <a:t>透明度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データの平均値算出</a:t>
            </a:r>
            <a:endParaRPr lang="en-US" altLang="ja-JP" sz="2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688E00-FE94-D249-8DBD-495A88F79C4A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15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第１章　基本統計量の計算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65695" y="1173642"/>
            <a:ext cx="657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Python</a:t>
            </a:r>
            <a:r>
              <a:rPr kumimoji="1" lang="ja-JP" altLang="en-US" sz="3200"/>
              <a:t>文法１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136668-33C9-B745-B493-7CA0C6C3771E}"/>
              </a:ext>
            </a:extLst>
          </p:cNvPr>
          <p:cNvSpPr txBox="1"/>
          <p:nvPr/>
        </p:nvSpPr>
        <p:spPr>
          <a:xfrm>
            <a:off x="1162973" y="2552400"/>
            <a:ext cx="47894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p</a:t>
            </a:r>
            <a:r>
              <a:rPr kumimoji="1" lang="en-US" altLang="ja-JP" sz="2800" dirty="0"/>
              <a:t>rint(</a:t>
            </a:r>
            <a:r>
              <a:rPr kumimoji="1" lang="ja-JP" altLang="en-US" sz="2800"/>
              <a:t>式</a:t>
            </a:r>
            <a:r>
              <a:rPr kumimoji="1" lang="en-US" altLang="ja-JP" sz="2800" dirty="0"/>
              <a:t>)</a:t>
            </a:r>
          </a:p>
          <a:p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for  </a:t>
            </a:r>
            <a:r>
              <a:rPr lang="ja-JP" altLang="en-US" sz="2800"/>
              <a:t>仮変数</a:t>
            </a:r>
            <a:r>
              <a:rPr lang="en-US" altLang="ja-JP" sz="2800" dirty="0"/>
              <a:t> in </a:t>
            </a:r>
            <a:r>
              <a:rPr lang="ja-JP" altLang="en-US" sz="2800"/>
              <a:t>リストなど</a:t>
            </a:r>
            <a:r>
              <a:rPr lang="en-US" altLang="ja-JP" sz="2800" dirty="0"/>
              <a:t> :</a:t>
            </a:r>
          </a:p>
          <a:p>
            <a:r>
              <a:rPr lang="en-US" altLang="ja-JP" sz="2800" dirty="0"/>
              <a:t>	</a:t>
            </a:r>
            <a:r>
              <a:rPr lang="ja-JP" altLang="en-US" sz="2800"/>
              <a:t>処理</a:t>
            </a:r>
            <a:endParaRPr lang="en-US" altLang="ja-JP" sz="2800" dirty="0"/>
          </a:p>
          <a:p>
            <a:r>
              <a:rPr kumimoji="1" lang="en-US" altLang="ja-JP" sz="2800" dirty="0"/>
              <a:t> </a:t>
            </a:r>
            <a:endParaRPr kumimoji="1" lang="ja-JP" altLang="en-US" sz="2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5E50AD-F887-A24C-9476-C4DDB8360FFD}"/>
              </a:ext>
            </a:extLst>
          </p:cNvPr>
          <p:cNvSpPr txBox="1"/>
          <p:nvPr/>
        </p:nvSpPr>
        <p:spPr>
          <a:xfrm>
            <a:off x="5952471" y="2552400"/>
            <a:ext cx="525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()</a:t>
            </a:r>
            <a:r>
              <a:rPr lang="ja-JP" altLang="en-US" sz="2800"/>
              <a:t>の中身を表示</a:t>
            </a:r>
            <a:endParaRPr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リストなどの中身を１つずつ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仮変数に取り出す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取り出すものが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なくなったら終了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82AB678-47A7-244A-AFA0-727E5C3A6357}"/>
              </a:ext>
            </a:extLst>
          </p:cNvPr>
          <p:cNvSpPr/>
          <p:nvPr/>
        </p:nvSpPr>
        <p:spPr>
          <a:xfrm>
            <a:off x="694672" y="2115313"/>
            <a:ext cx="10515599" cy="4392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778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kumimoji="1" lang="ja-JP" altLang="en-US" sz="3200"/>
              <a:t>散布図６</a:t>
            </a:r>
            <a:r>
              <a:rPr lang="ja-JP" altLang="en-US" sz="3200"/>
              <a:t> （リスト２</a:t>
            </a:r>
            <a:r>
              <a:rPr lang="en-US" altLang="ja-JP" sz="3200" dirty="0"/>
              <a:t>.</a:t>
            </a:r>
            <a:r>
              <a:rPr lang="ja-JP" altLang="en-US" sz="3200"/>
              <a:t>３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6943F4-FD4A-6845-A67B-819915EC2C31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CEBE86-B7CF-414D-A925-F9F47786E3E4}"/>
              </a:ext>
            </a:extLst>
          </p:cNvPr>
          <p:cNvSpPr txBox="1"/>
          <p:nvPr/>
        </p:nvSpPr>
        <p:spPr>
          <a:xfrm>
            <a:off x="1162800" y="2347200"/>
            <a:ext cx="478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plt.vlines</a:t>
            </a:r>
            <a:r>
              <a:rPr lang="en-US" altLang="ja-JP" sz="2800" dirty="0"/>
              <a:t>(</a:t>
            </a:r>
            <a:r>
              <a:rPr lang="en-US" altLang="ja-JP" sz="2800" dirty="0" err="1"/>
              <a:t>MeanH</a:t>
            </a:r>
            <a:r>
              <a:rPr lang="en-US" altLang="ja-JP" sz="2800" dirty="0"/>
              <a:t>, 10, 25, </a:t>
            </a:r>
            <a:endParaRPr lang="en-US" altLang="ja-JP" sz="2800" dirty="0">
              <a:ea typeface="Cambria Math" panose="02040503050406030204" pitchFamily="18" charset="0"/>
            </a:endParaRPr>
          </a:p>
          <a:p>
            <a:r>
              <a:rPr lang="en-US" altLang="ja-JP" sz="2800" dirty="0" err="1"/>
              <a:t>linestyle</a:t>
            </a:r>
            <a:r>
              <a:rPr lang="en-US" altLang="ja-JP" sz="2800" dirty="0"/>
              <a:t> = ‘--’, color = color,</a:t>
            </a:r>
          </a:p>
          <a:p>
            <a:r>
              <a:rPr lang="en-US" altLang="ja-JP" sz="2800" dirty="0"/>
              <a:t>label = name)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41DC8C0-E875-1446-895F-E34B93A24663}"/>
                  </a:ext>
                </a:extLst>
              </p:cNvPr>
              <p:cNvSpPr txBox="1"/>
              <p:nvPr/>
            </p:nvSpPr>
            <p:spPr>
              <a:xfrm>
                <a:off x="5950799" y="2347200"/>
                <a:ext cx="525947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# </a:t>
                </a:r>
                <a:r>
                  <a:rPr lang="ja-JP" altLang="en-US" sz="2800"/>
                  <a:t>横軸の平均値に縦線を引く</a:t>
                </a:r>
                <a:endParaRPr lang="en-US" altLang="ja-JP" sz="2800" dirty="0"/>
              </a:p>
              <a:p>
                <a:r>
                  <a:rPr lang="en-US" altLang="ja-JP" sz="2800" dirty="0"/>
                  <a:t># 10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ja-JP" sz="2800" dirty="0"/>
                  <a:t>25</a:t>
                </a:r>
                <a:r>
                  <a:rPr lang="ja-JP" altLang="en-US" sz="2800" dirty="0"/>
                  <a:t>の</a:t>
                </a:r>
                <a:r>
                  <a:rPr lang="ja-JP" altLang="en-US" sz="2800"/>
                  <a:t>範囲</a:t>
                </a:r>
                <a:endParaRPr lang="en-US" altLang="ja-JP" sz="2800" dirty="0"/>
              </a:p>
              <a:p>
                <a:r>
                  <a:rPr lang="en-US" altLang="ja-JP" sz="2800" dirty="0"/>
                  <a:t># </a:t>
                </a:r>
                <a:r>
                  <a:rPr lang="en-US" altLang="ja-JP" sz="2800" dirty="0" err="1"/>
                  <a:t>linestyle</a:t>
                </a:r>
                <a:r>
                  <a:rPr lang="en-US" altLang="ja-JP" sz="2800" dirty="0"/>
                  <a:t> : </a:t>
                </a:r>
                <a:r>
                  <a:rPr lang="ja-JP" altLang="en-US" sz="2800"/>
                  <a:t>線のタイプ</a:t>
                </a:r>
                <a:endParaRPr lang="en-US" altLang="ja-JP" sz="2800" dirty="0"/>
              </a:p>
              <a:p>
                <a:r>
                  <a:rPr lang="en-US" altLang="ja-JP" sz="2800" dirty="0"/>
                  <a:t># </a:t>
                </a:r>
                <a:r>
                  <a:rPr lang="ja-JP" altLang="en-US" sz="2800"/>
                  <a:t>表２</a:t>
                </a:r>
                <a:r>
                  <a:rPr lang="en-US" altLang="ja-JP" sz="2800" dirty="0"/>
                  <a:t>.</a:t>
                </a:r>
                <a:r>
                  <a:rPr lang="ja-JP" altLang="en-US" sz="2800"/>
                  <a:t>３</a:t>
                </a:r>
                <a:r>
                  <a:rPr lang="en-US" altLang="ja-JP" sz="2800" dirty="0"/>
                  <a:t>.</a:t>
                </a:r>
                <a:r>
                  <a:rPr lang="ja-JP" altLang="en-US" sz="2800"/>
                  <a:t>２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# color : </a:t>
                </a:r>
                <a:r>
                  <a:rPr lang="ja-JP" altLang="en-US" sz="2800"/>
                  <a:t>色（表２</a:t>
                </a:r>
                <a:r>
                  <a:rPr lang="en-US" altLang="ja-JP" sz="2800" dirty="0"/>
                  <a:t>.</a:t>
                </a:r>
                <a:r>
                  <a:rPr lang="ja-JP" altLang="en-US" sz="2800"/>
                  <a:t>２</a:t>
                </a:r>
                <a:r>
                  <a:rPr lang="en-US" altLang="ja-JP" sz="2800" dirty="0"/>
                  <a:t>.</a:t>
                </a:r>
                <a:r>
                  <a:rPr lang="ja-JP" altLang="en-US" sz="2800"/>
                  <a:t>１）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# label : </a:t>
                </a:r>
                <a:r>
                  <a:rPr lang="ja-JP" altLang="en-US" sz="2800"/>
                  <a:t>線の説明</a:t>
                </a:r>
                <a:endParaRPr lang="en-US" altLang="ja-JP" sz="2800" dirty="0"/>
              </a:p>
              <a:p>
                <a:r>
                  <a:rPr lang="en-US" altLang="ja-JP" sz="2800" dirty="0"/>
                  <a:t># legend</a:t>
                </a:r>
                <a:r>
                  <a:rPr lang="ja-JP" altLang="en-US" sz="2800"/>
                  <a:t>で表示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41DC8C0-E875-1446-895F-E34B93A2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799" y="2347200"/>
                <a:ext cx="5259471" cy="3970318"/>
              </a:xfrm>
              <a:prstGeom prst="rect">
                <a:avLst/>
              </a:prstGeom>
              <a:blipFill>
                <a:blip r:embed="rId2"/>
                <a:stretch>
                  <a:fillRect l="-2410" t="-2229" b="-35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933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kumimoji="1" lang="ja-JP" altLang="en-US" sz="3200"/>
              <a:t>散布図７</a:t>
            </a:r>
            <a:r>
              <a:rPr lang="ja-JP" altLang="en-US" sz="3200"/>
              <a:t> （リスト２</a:t>
            </a:r>
            <a:r>
              <a:rPr lang="en-US" altLang="ja-JP" sz="3200" dirty="0"/>
              <a:t>.</a:t>
            </a:r>
            <a:r>
              <a:rPr lang="ja-JP" altLang="en-US" sz="3200"/>
              <a:t>３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6943F4-FD4A-6845-A67B-819915EC2C31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CEBE86-B7CF-414D-A925-F9F47786E3E4}"/>
              </a:ext>
            </a:extLst>
          </p:cNvPr>
          <p:cNvSpPr txBox="1"/>
          <p:nvPr/>
        </p:nvSpPr>
        <p:spPr>
          <a:xfrm>
            <a:off x="1162800" y="2347200"/>
            <a:ext cx="478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plt.hlines</a:t>
            </a:r>
            <a:r>
              <a:rPr lang="en-US" altLang="ja-JP" sz="2800" dirty="0"/>
              <a:t>(</a:t>
            </a:r>
            <a:r>
              <a:rPr lang="en-US" altLang="ja-JP" sz="2800" dirty="0" err="1"/>
              <a:t>MeanL</a:t>
            </a:r>
            <a:r>
              <a:rPr lang="en-US" altLang="ja-JP" sz="2800" dirty="0"/>
              <a:t>, 24, 34,</a:t>
            </a:r>
            <a:endParaRPr lang="en-US" altLang="ja-JP" sz="2800" dirty="0">
              <a:ea typeface="Cambria Math" panose="02040503050406030204" pitchFamily="18" charset="0"/>
            </a:endParaRPr>
          </a:p>
          <a:p>
            <a:r>
              <a:rPr lang="en-US" altLang="ja-JP" sz="2800" dirty="0" err="1"/>
              <a:t>linestyle</a:t>
            </a:r>
            <a:r>
              <a:rPr lang="en-US" altLang="ja-JP" sz="2800" dirty="0"/>
              <a:t> = ‘--’, color = color,</a:t>
            </a:r>
          </a:p>
          <a:p>
            <a:r>
              <a:rPr lang="en-US" altLang="ja-JP" sz="2800" dirty="0"/>
              <a:t>label = name)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41DC8C0-E875-1446-895F-E34B93A24663}"/>
                  </a:ext>
                </a:extLst>
              </p:cNvPr>
              <p:cNvSpPr txBox="1"/>
              <p:nvPr/>
            </p:nvSpPr>
            <p:spPr>
              <a:xfrm>
                <a:off x="5950799" y="2347200"/>
                <a:ext cx="525947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# </a:t>
                </a:r>
                <a:r>
                  <a:rPr lang="ja-JP" altLang="en-US" sz="2800"/>
                  <a:t>縦軸の平均値に横線を引く</a:t>
                </a:r>
                <a:endParaRPr lang="en-US" altLang="ja-JP" sz="2800" dirty="0"/>
              </a:p>
              <a:p>
                <a:r>
                  <a:rPr lang="en-US" altLang="ja-JP" sz="2800" dirty="0"/>
                  <a:t># 24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ja-JP" sz="2800" dirty="0"/>
                  <a:t>34</a:t>
                </a:r>
                <a:r>
                  <a:rPr lang="ja-JP" altLang="en-US" sz="2800"/>
                  <a:t>の範囲</a:t>
                </a:r>
                <a:endParaRPr lang="en-US" altLang="ja-JP" sz="2800" dirty="0"/>
              </a:p>
              <a:p>
                <a:r>
                  <a:rPr lang="en-US" altLang="ja-JP" sz="2800" dirty="0"/>
                  <a:t># </a:t>
                </a:r>
                <a:r>
                  <a:rPr lang="en-US" altLang="ja-JP" sz="2800" dirty="0" err="1"/>
                  <a:t>linestyle</a:t>
                </a:r>
                <a:r>
                  <a:rPr lang="en-US" altLang="ja-JP" sz="2800" dirty="0"/>
                  <a:t> : </a:t>
                </a:r>
                <a:r>
                  <a:rPr lang="ja-JP" altLang="en-US" sz="2800"/>
                  <a:t>線のタイプ</a:t>
                </a:r>
                <a:endParaRPr lang="en-US" altLang="ja-JP" sz="2800" dirty="0"/>
              </a:p>
              <a:p>
                <a:r>
                  <a:rPr lang="en-US" altLang="ja-JP" sz="2800" dirty="0"/>
                  <a:t># </a:t>
                </a:r>
                <a:r>
                  <a:rPr lang="ja-JP" altLang="en-US" sz="2800"/>
                  <a:t>表２</a:t>
                </a:r>
                <a:r>
                  <a:rPr lang="en-US" altLang="ja-JP" sz="2800" dirty="0"/>
                  <a:t>.</a:t>
                </a:r>
                <a:r>
                  <a:rPr lang="ja-JP" altLang="en-US" sz="2800"/>
                  <a:t>３</a:t>
                </a:r>
                <a:r>
                  <a:rPr lang="en-US" altLang="ja-JP" sz="2800" dirty="0"/>
                  <a:t>.</a:t>
                </a:r>
                <a:r>
                  <a:rPr lang="ja-JP" altLang="en-US" sz="2800"/>
                  <a:t>２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# color : </a:t>
                </a:r>
                <a:r>
                  <a:rPr lang="ja-JP" altLang="en-US" sz="2800"/>
                  <a:t>色（表２</a:t>
                </a:r>
                <a:r>
                  <a:rPr lang="en-US" altLang="ja-JP" sz="2800" dirty="0"/>
                  <a:t>.</a:t>
                </a:r>
                <a:r>
                  <a:rPr lang="ja-JP" altLang="en-US" sz="2800"/>
                  <a:t>２</a:t>
                </a:r>
                <a:r>
                  <a:rPr lang="en-US" altLang="ja-JP" sz="2800" dirty="0"/>
                  <a:t>.</a:t>
                </a:r>
                <a:r>
                  <a:rPr lang="ja-JP" altLang="en-US" sz="2800"/>
                  <a:t>１）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# label : </a:t>
                </a:r>
                <a:r>
                  <a:rPr lang="ja-JP" altLang="en-US" sz="2800"/>
                  <a:t>線の説明</a:t>
                </a:r>
                <a:endParaRPr lang="en-US" altLang="ja-JP" sz="2800" dirty="0"/>
              </a:p>
              <a:p>
                <a:r>
                  <a:rPr lang="en-US" altLang="ja-JP" sz="2800" dirty="0"/>
                  <a:t># legend</a:t>
                </a:r>
                <a:r>
                  <a:rPr lang="ja-JP" altLang="en-US" sz="2800"/>
                  <a:t>で表示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41DC8C0-E875-1446-895F-E34B93A2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799" y="2347200"/>
                <a:ext cx="5259471" cy="3970318"/>
              </a:xfrm>
              <a:prstGeom prst="rect">
                <a:avLst/>
              </a:prstGeom>
              <a:blipFill>
                <a:blip r:embed="rId2"/>
                <a:stretch>
                  <a:fillRect l="-2410" t="-2229" b="-35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607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kumimoji="1" lang="ja-JP" altLang="en-US" sz="3200"/>
              <a:t>散布図８</a:t>
            </a:r>
            <a:r>
              <a:rPr lang="ja-JP" altLang="en-US" sz="3200"/>
              <a:t> （リスト２</a:t>
            </a:r>
            <a:r>
              <a:rPr lang="en-US" altLang="ja-JP" sz="3200" dirty="0"/>
              <a:t>.</a:t>
            </a:r>
            <a:r>
              <a:rPr lang="ja-JP" altLang="en-US" sz="3200"/>
              <a:t>３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CEBE86-B7CF-414D-A925-F9F47786E3E4}"/>
              </a:ext>
            </a:extLst>
          </p:cNvPr>
          <p:cNvSpPr txBox="1"/>
          <p:nvPr/>
        </p:nvSpPr>
        <p:spPr>
          <a:xfrm>
            <a:off x="1162800" y="2934000"/>
            <a:ext cx="478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plt.legend</a:t>
            </a:r>
            <a:r>
              <a:rPr kumimoji="1" lang="en-US" altLang="ja-JP" sz="2800" dirty="0"/>
              <a:t>()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 err="1"/>
              <a:t>plt.show</a:t>
            </a:r>
            <a:r>
              <a:rPr kumimoji="1" lang="en-US" altLang="ja-JP" sz="2800" dirty="0"/>
              <a:t>()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1DC8C0-E875-1446-895F-E34B93A24663}"/>
              </a:ext>
            </a:extLst>
          </p:cNvPr>
          <p:cNvSpPr txBox="1"/>
          <p:nvPr/>
        </p:nvSpPr>
        <p:spPr>
          <a:xfrm>
            <a:off x="5950800" y="2934000"/>
            <a:ext cx="52594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ラベルの表示（表２</a:t>
            </a:r>
            <a:r>
              <a:rPr lang="en-US" altLang="ja-JP" sz="2800" dirty="0"/>
              <a:t>.</a:t>
            </a:r>
            <a:r>
              <a:rPr lang="ja-JP" altLang="en-US" sz="2800"/>
              <a:t>２</a:t>
            </a:r>
            <a:r>
              <a:rPr lang="en-US" altLang="ja-JP" sz="2800" dirty="0"/>
              <a:t>.</a:t>
            </a:r>
            <a:r>
              <a:rPr lang="ja-JP" altLang="en-US" sz="2800"/>
              <a:t>２）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グラフの表示（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図２</a:t>
            </a:r>
            <a:r>
              <a:rPr kumimoji="1" lang="en-US" altLang="ja-JP" sz="2800" dirty="0"/>
              <a:t>.</a:t>
            </a:r>
            <a:r>
              <a:rPr kumimoji="1" lang="ja-JP" altLang="en-US" sz="2800"/>
              <a:t>３</a:t>
            </a:r>
            <a:r>
              <a:rPr kumimoji="1" lang="en-US" altLang="ja-JP" sz="2800" dirty="0"/>
              <a:t>.</a:t>
            </a:r>
            <a:r>
              <a:rPr kumimoji="1" lang="ja-JP" altLang="en-US" sz="2800"/>
              <a:t>１）</a:t>
            </a:r>
            <a:endParaRPr kumimoji="1" lang="en-US" altLang="ja-JP" sz="2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C901E71-4F54-9844-A605-90094D074B41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37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kumimoji="1" lang="ja-JP" altLang="en-US" sz="3200"/>
              <a:t>散布図データ処理１</a:t>
            </a:r>
            <a:r>
              <a:rPr lang="ja-JP" altLang="en-US" sz="3200"/>
              <a:t>（リスト２</a:t>
            </a:r>
            <a:r>
              <a:rPr lang="en-US" altLang="ja-JP" sz="3200" dirty="0"/>
              <a:t>.</a:t>
            </a:r>
            <a:r>
              <a:rPr lang="ja-JP" altLang="en-US" sz="3200"/>
              <a:t>３</a:t>
            </a:r>
            <a:r>
              <a:rPr lang="en-US" altLang="ja-JP" sz="3200" dirty="0"/>
              <a:t>.</a:t>
            </a:r>
            <a:r>
              <a:rPr lang="ja-JP" altLang="en-US" sz="3200"/>
              <a:t>２）</a:t>
            </a:r>
            <a:endParaRPr kumimoji="1" lang="ja-JP" altLang="en-US" sz="3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0EA967-6A27-0246-8469-8337D18EA2CC}"/>
                  </a:ext>
                </a:extLst>
              </p:cNvPr>
              <p:cNvSpPr txBox="1"/>
              <p:nvPr/>
            </p:nvSpPr>
            <p:spPr>
              <a:xfrm>
                <a:off x="1162801" y="2552400"/>
                <a:ext cx="4788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/>
                  <a:t>data = [</a:t>
                </a:r>
              </a:p>
              <a:p>
                <a:r>
                  <a:rPr lang="en-US" altLang="ja-JP" sz="2800" dirty="0"/>
                  <a:t>	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], </a:t>
                </a:r>
                <a:r>
                  <a:rPr lang="en-US" altLang="ja-JP" sz="2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800" dirty="0"/>
                  <a:t>],</a:t>
                </a:r>
              </a:p>
              <a:p>
                <a:r>
                  <a:rPr lang="en-US" altLang="ja-JP" sz="2800" dirty="0"/>
                  <a:t>	…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en-US" altLang="ja-JP" sz="2800" dirty="0"/>
                  <a:t>]]</a:t>
                </a:r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f = open(‘</a:t>
                </a:r>
                <a:r>
                  <a:rPr lang="en-US" altLang="ja-JP" sz="2800" dirty="0" err="1"/>
                  <a:t>temp.txt</a:t>
                </a:r>
                <a:r>
                  <a:rPr lang="en-US" altLang="ja-JP" sz="2800" dirty="0"/>
                  <a:t>’, ‘w’) 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0EA967-6A27-0246-8469-8337D18EA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1" y="2552400"/>
                <a:ext cx="4788000" cy="2246769"/>
              </a:xfrm>
              <a:prstGeom prst="rect">
                <a:avLst/>
              </a:prstGeom>
              <a:blipFill>
                <a:blip r:embed="rId2"/>
                <a:stretch>
                  <a:fillRect l="-2646" t="-3390" b="-6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5950800" y="2552400"/>
            <a:ext cx="5259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X : </a:t>
            </a:r>
            <a:r>
              <a:rPr lang="ja-JP" altLang="en-US" sz="2800"/>
              <a:t>都市名</a:t>
            </a:r>
            <a:endParaRPr lang="en-US" altLang="ja-JP" sz="2800" dirty="0"/>
          </a:p>
          <a:p>
            <a:r>
              <a:rPr kumimoji="1" lang="en-US" altLang="ja-JP" sz="2800" dirty="0"/>
              <a:t># Y : </a:t>
            </a:r>
            <a:r>
              <a:rPr kumimoji="1" lang="ja-JP" altLang="en-US" sz="2800"/>
              <a:t>最高気温</a:t>
            </a:r>
            <a:endParaRPr kumimoji="1" lang="en-US" altLang="ja-JP" sz="2800" dirty="0"/>
          </a:p>
          <a:p>
            <a:r>
              <a:rPr lang="en-US" altLang="ja-JP" sz="2800" dirty="0"/>
              <a:t># Z : </a:t>
            </a:r>
            <a:r>
              <a:rPr lang="ja-JP" altLang="en-US" sz="2800"/>
              <a:t>最低気温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ファイルを開く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# w : </a:t>
            </a:r>
            <a:r>
              <a:rPr lang="ja-JP" altLang="en-US" sz="2800"/>
              <a:t>書き込みモード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223761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kumimoji="1" lang="ja-JP" altLang="en-US" sz="3200"/>
              <a:t>散布図データ処理</a:t>
            </a:r>
            <a:r>
              <a:rPr lang="ja-JP" altLang="en-US" sz="3200"/>
              <a:t>２（リスト２</a:t>
            </a:r>
            <a:r>
              <a:rPr lang="en-US" altLang="ja-JP" sz="3200" dirty="0"/>
              <a:t>.</a:t>
            </a:r>
            <a:r>
              <a:rPr lang="ja-JP" altLang="en-US" sz="3200"/>
              <a:t>３</a:t>
            </a:r>
            <a:r>
              <a:rPr lang="en-US" altLang="ja-JP" sz="3200" dirty="0"/>
              <a:t>.</a:t>
            </a:r>
            <a:r>
              <a:rPr lang="ja-JP" altLang="en-US" sz="3200"/>
              <a:t>２）</a:t>
            </a:r>
            <a:endParaRPr kumimoji="1" lang="ja-JP" altLang="en-US" sz="3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0EA967-6A27-0246-8469-8337D18EA2CC}"/>
                  </a:ext>
                </a:extLst>
              </p:cNvPr>
              <p:cNvSpPr txBox="1"/>
              <p:nvPr/>
            </p:nvSpPr>
            <p:spPr>
              <a:xfrm>
                <a:off x="1162800" y="2552400"/>
                <a:ext cx="49332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for v in data :</a:t>
                </a:r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     </a:t>
                </a:r>
                <a:r>
                  <a:rPr lang="en-US" altLang="ja-JP" sz="2800" dirty="0" err="1"/>
                  <a:t>f.write</a:t>
                </a:r>
                <a:r>
                  <a:rPr lang="en-US" altLang="ja-JP" sz="2800" dirty="0"/>
                  <a:t>(“‘{}’, .format(v[0])”)</a:t>
                </a:r>
              </a:p>
              <a:p>
                <a:endParaRPr lang="en-US" altLang="ja-JP" sz="2800" dirty="0"/>
              </a:p>
              <a:p>
                <a:r>
                  <a:rPr lang="en-US" altLang="ja-JP" sz="2800" dirty="0" err="1"/>
                  <a:t>f.write</a:t>
                </a:r>
                <a:r>
                  <a:rPr lang="en-US" altLang="ja-JP" sz="2800" dirty="0"/>
                  <a:t>(‘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ja-JP" sz="2800" dirty="0"/>
                  <a:t>n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ja-JP" sz="2800" dirty="0"/>
                  <a:t>n</a:t>
                </a:r>
                <a:r>
                  <a:rPr lang="en-US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ja-JP" sz="2800" dirty="0"/>
                  <a:t>n’)</a:t>
                </a:r>
              </a:p>
              <a:p>
                <a:endParaRPr lang="en-US" altLang="ja-JP" sz="2800" dirty="0"/>
              </a:p>
              <a:p>
                <a:r>
                  <a:rPr lang="en-US" altLang="ja-JP" sz="2800" dirty="0" err="1"/>
                  <a:t>f.close</a:t>
                </a:r>
                <a:r>
                  <a:rPr lang="en-US" altLang="ja-JP" sz="2800" dirty="0"/>
                  <a:t>()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0EA967-6A27-0246-8469-8337D18EA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0" y="2552400"/>
                <a:ext cx="4933200" cy="3108543"/>
              </a:xfrm>
              <a:prstGeom prst="rect">
                <a:avLst/>
              </a:prstGeom>
              <a:blipFill>
                <a:blip r:embed="rId2"/>
                <a:stretch>
                  <a:fillRect l="-2564" t="-2449" b="-4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564128" y="2552400"/>
            <a:ext cx="46461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 </a:t>
            </a:r>
            <a:r>
              <a:rPr kumimoji="1" lang="ja-JP" altLang="en-US" sz="2800"/>
              <a:t>すべて取り出すまで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# </a:t>
            </a:r>
            <a:r>
              <a:rPr kumimoji="1" lang="ja-JP" altLang="en-US" sz="2800"/>
              <a:t>データ書き込み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改行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ファイルを閉じる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084326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lang="ja-JP" altLang="en-US" sz="3200"/>
              <a:t>折れ線グラフ１（リスト２</a:t>
            </a:r>
            <a:r>
              <a:rPr lang="en-US" altLang="ja-JP" sz="3200" dirty="0"/>
              <a:t>.</a:t>
            </a:r>
            <a:r>
              <a:rPr lang="ja-JP" altLang="en-US" sz="3200"/>
              <a:t>４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0EA967-6A27-0246-8469-8337D18EA2CC}"/>
                  </a:ext>
                </a:extLst>
              </p:cNvPr>
              <p:cNvSpPr txBox="1"/>
              <p:nvPr/>
            </p:nvSpPr>
            <p:spPr>
              <a:xfrm>
                <a:off x="1162801" y="2552400"/>
                <a:ext cx="47880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import </a:t>
                </a:r>
                <a:r>
                  <a:rPr lang="en-US" altLang="ja-JP" sz="2800" dirty="0" err="1"/>
                  <a:t>matplotlib.pyplot</a:t>
                </a:r>
                <a:r>
                  <a:rPr lang="en-US" altLang="ja-JP" sz="2800" dirty="0"/>
                  <a:t> as </a:t>
                </a:r>
                <a:r>
                  <a:rPr lang="en-US" altLang="ja-JP" sz="2800" dirty="0" err="1"/>
                  <a:t>plt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Days = [5, 6, … , 14]</a:t>
                </a:r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Temp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800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ja-JP" sz="2800" dirty="0"/>
                  <a:t>]</a:t>
                </a:r>
              </a:p>
              <a:p>
                <a:endParaRPr lang="en-US" altLang="ja-JP" sz="2800" dirty="0"/>
              </a:p>
              <a:p>
                <a:r>
                  <a:rPr lang="en-US" altLang="ja-JP" sz="2800" dirty="0" err="1"/>
                  <a:t>plt.title</a:t>
                </a:r>
                <a:r>
                  <a:rPr lang="en-US" altLang="ja-JP" sz="2800" dirty="0"/>
                  <a:t>(title, </a:t>
                </a:r>
                <a:r>
                  <a:rPr lang="en-US" altLang="ja-JP" sz="2800" dirty="0" err="1"/>
                  <a:t>fontsize</a:t>
                </a:r>
                <a:r>
                  <a:rPr lang="en-US" altLang="ja-JP" sz="2800" dirty="0"/>
                  <a:t> = 16)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0EA967-6A27-0246-8469-8337D18EA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1" y="2552400"/>
                <a:ext cx="4788000" cy="3108543"/>
              </a:xfrm>
              <a:prstGeom prst="rect">
                <a:avLst/>
              </a:prstGeom>
              <a:blipFill>
                <a:blip r:embed="rId2"/>
                <a:stretch>
                  <a:fillRect l="-2646" t="-2449" b="-4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5950800" y="2552400"/>
            <a:ext cx="5259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Matplotlib</a:t>
            </a:r>
            <a:r>
              <a:rPr lang="ja-JP" altLang="en-US" sz="2800"/>
              <a:t>のインポート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日付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最高気温，最低気温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タイトルとフォントサイズ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394493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lang="ja-JP" altLang="en-US" sz="3200"/>
              <a:t>折れ線グラフ２（リスト２</a:t>
            </a:r>
            <a:r>
              <a:rPr lang="en-US" altLang="ja-JP" sz="3200" dirty="0"/>
              <a:t>.</a:t>
            </a:r>
            <a:r>
              <a:rPr lang="ja-JP" altLang="en-US" sz="3200"/>
              <a:t>４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EA967-6A27-0246-8469-8337D18EA2CC}"/>
              </a:ext>
            </a:extLst>
          </p:cNvPr>
          <p:cNvSpPr txBox="1"/>
          <p:nvPr/>
        </p:nvSpPr>
        <p:spPr>
          <a:xfrm>
            <a:off x="1162801" y="2552400"/>
            <a:ext cx="478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plt.plot</a:t>
            </a:r>
            <a:r>
              <a:rPr lang="en-US" altLang="ja-JP" sz="2800" dirty="0"/>
              <a:t>(Days, Temp,</a:t>
            </a:r>
          </a:p>
          <a:p>
            <a:r>
              <a:rPr lang="en-US" altLang="ja-JP" sz="2800" dirty="0" err="1"/>
              <a:t>color+marker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markersize</a:t>
            </a:r>
            <a:r>
              <a:rPr lang="en-US" altLang="ja-JP" sz="2800" dirty="0"/>
              <a:t> = 9)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5950800" y="2552400"/>
            <a:ext cx="5259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点の表示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kumimoji="1" lang="en-US" altLang="ja-JP" sz="2800" dirty="0" err="1"/>
              <a:t>color+</a:t>
            </a:r>
            <a:r>
              <a:rPr lang="en-US" altLang="ja-JP" sz="2800" dirty="0" err="1"/>
              <a:t>marker</a:t>
            </a:r>
            <a:r>
              <a:rPr lang="en-US" altLang="ja-JP" sz="2800" dirty="0"/>
              <a:t> : </a:t>
            </a:r>
            <a:r>
              <a:rPr lang="ja-JP" altLang="en-US" sz="2800"/>
              <a:t>点の色</a:t>
            </a:r>
            <a:r>
              <a:rPr lang="en-US" altLang="ja-JP" sz="2800" dirty="0"/>
              <a:t>+</a:t>
            </a:r>
            <a:r>
              <a:rPr lang="ja-JP" altLang="en-US" sz="2800"/>
              <a:t>形</a:t>
            </a:r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kumimoji="1" lang="ja-JP" altLang="en-US" sz="2800"/>
              <a:t>表２</a:t>
            </a:r>
            <a:r>
              <a:rPr kumimoji="1" lang="en-US" altLang="ja-JP" sz="2800" dirty="0"/>
              <a:t>.</a:t>
            </a:r>
            <a:r>
              <a:rPr kumimoji="1" lang="ja-JP" altLang="en-US" sz="2800"/>
              <a:t>２</a:t>
            </a:r>
            <a:r>
              <a:rPr lang="en-US" altLang="ja-JP" sz="2800" dirty="0"/>
              <a:t>.</a:t>
            </a:r>
            <a:r>
              <a:rPr kumimoji="1" lang="ja-JP" altLang="en-US" sz="2800"/>
              <a:t>１，表２</a:t>
            </a:r>
            <a:r>
              <a:rPr kumimoji="1" lang="en-US" altLang="ja-JP" sz="2800" dirty="0"/>
              <a:t>.</a:t>
            </a:r>
            <a:r>
              <a:rPr kumimoji="1" lang="ja-JP" altLang="en-US" sz="2800"/>
              <a:t>３</a:t>
            </a:r>
            <a:r>
              <a:rPr kumimoji="1" lang="en-US" altLang="ja-JP" sz="2800" dirty="0"/>
              <a:t>.</a:t>
            </a:r>
            <a:r>
              <a:rPr kumimoji="1" lang="ja-JP" altLang="en-US" sz="2800"/>
              <a:t>１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kumimoji="1" lang="en-US" altLang="ja-JP" sz="2800" dirty="0" err="1"/>
              <a:t>markersize</a:t>
            </a:r>
            <a:r>
              <a:rPr kumimoji="1" lang="en-US" altLang="ja-JP" sz="2800" dirty="0"/>
              <a:t> : </a:t>
            </a:r>
            <a:r>
              <a:rPr kumimoji="1" lang="ja-JP" altLang="en-US" sz="2800"/>
              <a:t>点の大きさ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410195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lang="ja-JP" altLang="en-US" sz="3200"/>
              <a:t>折れ線グラフ３（リスト２</a:t>
            </a:r>
            <a:r>
              <a:rPr lang="en-US" altLang="ja-JP" sz="3200" dirty="0"/>
              <a:t>.</a:t>
            </a:r>
            <a:r>
              <a:rPr lang="ja-JP" altLang="en-US" sz="3200"/>
              <a:t>４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EA967-6A27-0246-8469-8337D18EA2CC}"/>
              </a:ext>
            </a:extLst>
          </p:cNvPr>
          <p:cNvSpPr txBox="1"/>
          <p:nvPr/>
        </p:nvSpPr>
        <p:spPr>
          <a:xfrm>
            <a:off x="1162801" y="2347200"/>
            <a:ext cx="4787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plt.plot</a:t>
            </a:r>
            <a:r>
              <a:rPr lang="en-US" altLang="ja-JP" sz="2800" dirty="0"/>
              <a:t>(Days, Temp,</a:t>
            </a:r>
          </a:p>
          <a:p>
            <a:r>
              <a:rPr lang="en-US" altLang="ja-JP" sz="2800" dirty="0" err="1"/>
              <a:t>color+linestyle</a:t>
            </a:r>
            <a:r>
              <a:rPr lang="en-US" altLang="ja-JP" sz="2800" dirty="0"/>
              <a:t>, linewidth = 3,</a:t>
            </a:r>
          </a:p>
          <a:p>
            <a:r>
              <a:rPr lang="en-US" altLang="ja-JP" sz="2800" dirty="0"/>
              <a:t>label = name)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5950800" y="2347200"/>
            <a:ext cx="5259471" cy="39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各点を線で結ぶ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kumimoji="1" lang="en-US" altLang="ja-JP" sz="2800" dirty="0" err="1"/>
              <a:t>color</a:t>
            </a:r>
            <a:r>
              <a:rPr lang="en-US" altLang="ja-JP" sz="2800" dirty="0" err="1"/>
              <a:t>+linestyle</a:t>
            </a:r>
            <a:r>
              <a:rPr lang="en-US" altLang="ja-JP" sz="2800" dirty="0"/>
              <a:t> : </a:t>
            </a:r>
            <a:r>
              <a:rPr lang="ja-JP" altLang="en-US" sz="2800"/>
              <a:t>線の色</a:t>
            </a:r>
            <a:r>
              <a:rPr lang="en-US" altLang="ja-JP" sz="2800" dirty="0"/>
              <a:t>+</a:t>
            </a:r>
            <a:r>
              <a:rPr lang="ja-JP" altLang="en-US" sz="2800"/>
              <a:t>タイプ</a:t>
            </a:r>
            <a:endParaRPr lang="en-US" altLang="ja-JP" sz="2800" dirty="0"/>
          </a:p>
          <a:p>
            <a:r>
              <a:rPr kumimoji="1" lang="en-US" altLang="ja-JP" sz="2800" dirty="0"/>
              <a:t># </a:t>
            </a:r>
            <a:r>
              <a:rPr kumimoji="1" lang="ja-JP" altLang="en-US" sz="2800"/>
              <a:t>表２</a:t>
            </a:r>
            <a:r>
              <a:rPr kumimoji="1" lang="en-US" altLang="ja-JP" sz="2800" dirty="0"/>
              <a:t>.</a:t>
            </a:r>
            <a:r>
              <a:rPr kumimoji="1" lang="ja-JP" altLang="en-US" sz="2800"/>
              <a:t>２</a:t>
            </a:r>
            <a:r>
              <a:rPr lang="en-US" altLang="ja-JP" sz="2800" dirty="0"/>
              <a:t>.</a:t>
            </a:r>
            <a:r>
              <a:rPr kumimoji="1" lang="ja-JP" altLang="en-US" sz="2800"/>
              <a:t>１，表２</a:t>
            </a:r>
            <a:r>
              <a:rPr kumimoji="1" lang="en-US" altLang="ja-JP" sz="2800" dirty="0"/>
              <a:t>.</a:t>
            </a:r>
            <a:r>
              <a:rPr kumimoji="1" lang="ja-JP" altLang="en-US" sz="2800"/>
              <a:t>３</a:t>
            </a:r>
            <a:r>
              <a:rPr kumimoji="1" lang="en-US" altLang="ja-JP" sz="2800" dirty="0"/>
              <a:t>.</a:t>
            </a:r>
            <a:r>
              <a:rPr lang="ja-JP" altLang="en-US" sz="2800"/>
              <a:t>２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linewidth : </a:t>
            </a:r>
            <a:r>
              <a:rPr kumimoji="1" lang="ja-JP" altLang="en-US" sz="2800"/>
              <a:t>線の太さ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# label : </a:t>
            </a:r>
            <a:r>
              <a:rPr kumimoji="1" lang="ja-JP" altLang="en-US" sz="2800"/>
              <a:t>線の名前</a:t>
            </a:r>
            <a:endParaRPr kumimoji="1" lang="en-US" altLang="ja-JP" sz="2800" dirty="0"/>
          </a:p>
          <a:p>
            <a:r>
              <a:rPr lang="en-US" altLang="ja-JP" sz="2800" dirty="0"/>
              <a:t># legend</a:t>
            </a:r>
            <a:r>
              <a:rPr lang="ja-JP" altLang="en-US" sz="2800"/>
              <a:t>で表示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978762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lang="ja-JP" altLang="en-US" sz="3200"/>
              <a:t>折れ線グラフ４（リスト２</a:t>
            </a:r>
            <a:r>
              <a:rPr lang="en-US" altLang="ja-JP" sz="3200" dirty="0"/>
              <a:t>.</a:t>
            </a:r>
            <a:r>
              <a:rPr lang="ja-JP" altLang="en-US" sz="3200"/>
              <a:t>４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EA967-6A27-0246-8469-8337D18EA2CC}"/>
              </a:ext>
            </a:extLst>
          </p:cNvPr>
          <p:cNvSpPr txBox="1"/>
          <p:nvPr/>
        </p:nvSpPr>
        <p:spPr>
          <a:xfrm>
            <a:off x="1162801" y="2552400"/>
            <a:ext cx="478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plt.xlim</a:t>
            </a:r>
            <a:r>
              <a:rPr lang="en-US" altLang="ja-JP" sz="2800" dirty="0"/>
              <a:t>(4, 15)</a:t>
            </a:r>
          </a:p>
          <a:p>
            <a:endParaRPr lang="en-US" altLang="ja-JP" sz="2800" dirty="0"/>
          </a:p>
          <a:p>
            <a:r>
              <a:rPr lang="en-US" altLang="ja-JP" sz="2800" dirty="0" err="1"/>
              <a:t>plt.ylim</a:t>
            </a:r>
            <a:r>
              <a:rPr lang="en-US" altLang="ja-JP" sz="2800" dirty="0"/>
              <a:t>(15, 30)</a:t>
            </a:r>
          </a:p>
          <a:p>
            <a:endParaRPr lang="en-US" altLang="ja-JP" sz="2800" dirty="0"/>
          </a:p>
          <a:p>
            <a:r>
              <a:rPr lang="en-US" altLang="ja-JP" sz="2800" dirty="0" err="1"/>
              <a:t>plt.legend</a:t>
            </a:r>
            <a:r>
              <a:rPr lang="en-US" altLang="ja-JP" sz="2800" dirty="0"/>
              <a:t>(loc = 0)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5950800" y="2552400"/>
            <a:ext cx="5259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横軸の目盛り幅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縦軸の目盛り幅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ラベルの表示</a:t>
            </a:r>
            <a:endParaRPr lang="en-US" altLang="ja-JP" sz="2800" dirty="0"/>
          </a:p>
          <a:p>
            <a:r>
              <a:rPr lang="en-US" altLang="ja-JP" sz="2800" dirty="0"/>
              <a:t># loc = 0 : </a:t>
            </a:r>
            <a:r>
              <a:rPr lang="ja-JP" altLang="en-US" sz="2800"/>
              <a:t>最適な位置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表２</a:t>
            </a:r>
            <a:r>
              <a:rPr lang="en-US" altLang="ja-JP" sz="2800" dirty="0"/>
              <a:t>.</a:t>
            </a:r>
            <a:r>
              <a:rPr lang="ja-JP" altLang="en-US" sz="2800"/>
              <a:t>２</a:t>
            </a:r>
            <a:r>
              <a:rPr lang="en-US" altLang="ja-JP" sz="2800" dirty="0"/>
              <a:t>.</a:t>
            </a:r>
            <a:r>
              <a:rPr lang="ja-JP" altLang="en-US" sz="2800"/>
              <a:t>２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483880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  <a:endParaRPr lang="en-US" altLang="ja-JP" sz="2400" dirty="0"/>
          </a:p>
          <a:p>
            <a:r>
              <a:rPr lang="ja-JP" altLang="en-US" sz="3200"/>
              <a:t>折れ線グラフ５（リスト２</a:t>
            </a:r>
            <a:r>
              <a:rPr lang="en-US" altLang="ja-JP" sz="3200" dirty="0"/>
              <a:t>.</a:t>
            </a:r>
            <a:r>
              <a:rPr lang="ja-JP" altLang="en-US" sz="3200"/>
              <a:t>４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EA967-6A27-0246-8469-8337D18EA2CC}"/>
              </a:ext>
            </a:extLst>
          </p:cNvPr>
          <p:cNvSpPr txBox="1"/>
          <p:nvPr/>
        </p:nvSpPr>
        <p:spPr>
          <a:xfrm>
            <a:off x="1162801" y="2552400"/>
            <a:ext cx="478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plt.xlabel</a:t>
            </a:r>
            <a:r>
              <a:rPr lang="en-US" altLang="ja-JP" sz="2800" dirty="0"/>
              <a:t>(name)</a:t>
            </a:r>
          </a:p>
          <a:p>
            <a:endParaRPr lang="en-US" altLang="ja-JP" sz="2800" dirty="0"/>
          </a:p>
          <a:p>
            <a:r>
              <a:rPr lang="en-US" altLang="ja-JP" sz="2800" dirty="0" err="1"/>
              <a:t>plt.ylabel</a:t>
            </a:r>
            <a:r>
              <a:rPr lang="en-US" altLang="ja-JP" sz="2800" dirty="0"/>
              <a:t>(name)</a:t>
            </a:r>
          </a:p>
          <a:p>
            <a:endParaRPr lang="en-US" altLang="ja-JP" sz="2800" dirty="0"/>
          </a:p>
          <a:p>
            <a:r>
              <a:rPr lang="en-US" altLang="ja-JP" sz="2800" dirty="0" err="1"/>
              <a:t>plt.show</a:t>
            </a:r>
            <a:r>
              <a:rPr lang="en-US" altLang="ja-JP" sz="2800" dirty="0"/>
              <a:t>()</a:t>
            </a:r>
            <a:endParaRPr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5950800" y="2552400"/>
            <a:ext cx="5259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横軸の名前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縦軸の名前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グラフの表示（図２</a:t>
            </a:r>
            <a:r>
              <a:rPr lang="en-US" altLang="ja-JP" sz="2800" dirty="0"/>
              <a:t>.</a:t>
            </a:r>
            <a:r>
              <a:rPr lang="ja-JP" altLang="en-US" sz="2800"/>
              <a:t>４</a:t>
            </a:r>
            <a:r>
              <a:rPr lang="en-US" altLang="ja-JP" sz="2800" dirty="0"/>
              <a:t>.</a:t>
            </a:r>
            <a:r>
              <a:rPr lang="ja-JP" altLang="en-US" sz="2800"/>
              <a:t>１）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95330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第１章　基本統計量の計算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26344E-3760-1D42-BFBD-9FEDA4C20D9B}"/>
                  </a:ext>
                </a:extLst>
              </p:cNvPr>
              <p:cNvSpPr txBox="1"/>
              <p:nvPr/>
            </p:nvSpPr>
            <p:spPr>
              <a:xfrm>
                <a:off x="3381652" y="2260699"/>
                <a:ext cx="5428695" cy="2336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𝑋𝑖</m:t>
                          </m:r>
                        </m:e>
                      </m:nary>
                    </m:oMath>
                  </m:oMathPara>
                </a14:m>
                <a:endParaRPr kumimoji="1" lang="ja-JP" altLang="en-US" sz="5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26344E-3760-1D42-BFBD-9FEDA4C20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52" y="2260699"/>
                <a:ext cx="5428695" cy="2336602"/>
              </a:xfrm>
              <a:prstGeom prst="rect">
                <a:avLst/>
              </a:prstGeom>
              <a:blipFill>
                <a:blip r:embed="rId2"/>
                <a:stretch>
                  <a:fillRect t="-115217" r="-12617" b="-177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65695" y="1173642"/>
            <a:ext cx="5900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平均（</a:t>
            </a:r>
            <a:r>
              <a:rPr lang="en-US" altLang="ja-JP" sz="3200" dirty="0"/>
              <a:t>mean</a:t>
            </a:r>
            <a:r>
              <a:rPr lang="ja-JP" altLang="en-US" sz="3200"/>
              <a:t>）（リスト１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264500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第２章　グラフ描画　ーーデータの可視化ーー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Matplotlib</a:t>
            </a:r>
            <a:r>
              <a:rPr lang="ja-JP" altLang="en-US" sz="2400"/>
              <a:t>によるグラフ描画　</a:t>
            </a:r>
          </a:p>
          <a:p>
            <a:r>
              <a:rPr lang="ja-JP" altLang="en-US" sz="3200"/>
              <a:t>ラインスタイルの設定</a:t>
            </a:r>
            <a:endParaRPr kumimoji="1" lang="ja-JP" altLang="en-US" sz="3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EA967-6A27-0246-8469-8337D18EA2CC}"/>
              </a:ext>
            </a:extLst>
          </p:cNvPr>
          <p:cNvSpPr txBox="1"/>
          <p:nvPr/>
        </p:nvSpPr>
        <p:spPr>
          <a:xfrm>
            <a:off x="1162801" y="2552400"/>
            <a:ext cx="47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linestyle</a:t>
            </a:r>
            <a:r>
              <a:rPr lang="en-US" altLang="ja-JP" sz="2800" dirty="0"/>
              <a:t> = (offset, </a:t>
            </a:r>
            <a:r>
              <a:rPr lang="en-US" altLang="ja-JP" sz="2800" dirty="0" err="1"/>
              <a:t>onoffseq</a:t>
            </a:r>
            <a:r>
              <a:rPr lang="en-US" altLang="ja-JP" sz="2800" dirty="0"/>
              <a:t>)</a:t>
            </a:r>
            <a:endParaRPr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5950800" y="2552400"/>
            <a:ext cx="5259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offset : </a:t>
            </a:r>
            <a:r>
              <a:rPr lang="ja-JP" altLang="en-US" sz="2800"/>
              <a:t>開始位置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en-US" altLang="ja-JP" sz="2800" dirty="0" err="1"/>
              <a:t>onoffseq</a:t>
            </a:r>
            <a:r>
              <a:rPr lang="en-US" altLang="ja-JP" sz="2800" dirty="0"/>
              <a:t> : </a:t>
            </a:r>
          </a:p>
          <a:p>
            <a:r>
              <a:rPr lang="en-US" altLang="ja-JP" sz="2800" dirty="0"/>
              <a:t># </a:t>
            </a:r>
            <a:r>
              <a:rPr lang="ja-JP" altLang="en-US" sz="2800"/>
              <a:t>繰り返すオンとオフの長さ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（</a:t>
            </a:r>
            <a:r>
              <a:rPr lang="en-US" altLang="ja-JP" sz="2800" dirty="0"/>
              <a:t>on1, off1, … , </a:t>
            </a:r>
            <a:r>
              <a:rPr lang="en-US" altLang="ja-JP" sz="2800" dirty="0" err="1"/>
              <a:t>onN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offN</a:t>
            </a:r>
            <a:r>
              <a:rPr lang="ja-JP" altLang="en-US" sz="2800"/>
              <a:t>）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リスト２</a:t>
            </a:r>
            <a:r>
              <a:rPr lang="en-US" altLang="ja-JP" sz="2800" dirty="0"/>
              <a:t>.</a:t>
            </a:r>
            <a:r>
              <a:rPr lang="ja-JP" altLang="en-US" sz="2800"/>
              <a:t>５</a:t>
            </a:r>
            <a:r>
              <a:rPr lang="en-US" altLang="ja-JP" sz="2800" dirty="0"/>
              <a:t>.</a:t>
            </a:r>
            <a:r>
              <a:rPr lang="ja-JP" altLang="en-US" sz="2800"/>
              <a:t>１，図２</a:t>
            </a:r>
            <a:r>
              <a:rPr lang="en-US" altLang="ja-JP" sz="2800" dirty="0"/>
              <a:t>.</a:t>
            </a:r>
            <a:r>
              <a:rPr lang="ja-JP" altLang="en-US" sz="2800"/>
              <a:t>５</a:t>
            </a:r>
            <a:r>
              <a:rPr lang="en-US" altLang="ja-JP" sz="2800" dirty="0"/>
              <a:t>.</a:t>
            </a:r>
            <a:r>
              <a:rPr lang="ja-JP" altLang="en-US" sz="2800"/>
              <a:t>１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45713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kumimoji="1" lang="ja-JP" altLang="en-US" sz="3200"/>
              <a:t>テキストファイル読み込み１（リスト３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kumimoji="1" lang="ja-JP" altLang="en-US" sz="3200"/>
              <a:t>１）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5950800" y="2552400"/>
            <a:ext cx="52594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図３</a:t>
            </a:r>
            <a:r>
              <a:rPr lang="en-US" altLang="ja-JP" sz="2800" dirty="0"/>
              <a:t>.</a:t>
            </a:r>
            <a:r>
              <a:rPr lang="ja-JP" altLang="en-US" sz="2800"/>
              <a:t>１</a:t>
            </a:r>
            <a:r>
              <a:rPr lang="en-US" altLang="ja-JP" sz="2800" dirty="0"/>
              <a:t>.</a:t>
            </a:r>
            <a:r>
              <a:rPr lang="ja-JP" altLang="en-US" sz="2800"/>
              <a:t>１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ファイルを開く</a:t>
            </a:r>
            <a:endParaRPr lang="en-US" altLang="ja-JP" sz="2800" dirty="0"/>
          </a:p>
          <a:p>
            <a:r>
              <a:rPr lang="en-US" altLang="ja-JP" sz="2800" dirty="0"/>
              <a:t># r : </a:t>
            </a:r>
            <a:r>
              <a:rPr lang="ja-JP" altLang="en-US" sz="2800"/>
              <a:t>読み込みモード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ファイル内容の取得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ファイルを閉じる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1" y="2552400"/>
            <a:ext cx="478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en-US" altLang="ja-JP" sz="2800" dirty="0" err="1"/>
              <a:t>TextData.txt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f = open(</a:t>
            </a:r>
            <a:r>
              <a:rPr lang="en-US" altLang="ja-JP" sz="2800" dirty="0" err="1"/>
              <a:t>TextData.txt</a:t>
            </a:r>
            <a:r>
              <a:rPr lang="en-US" altLang="ja-JP" sz="2800" dirty="0"/>
              <a:t>, ‘r’)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data = </a:t>
            </a:r>
            <a:r>
              <a:rPr lang="en-US" altLang="ja-JP" sz="2800" dirty="0" err="1"/>
              <a:t>f.readlines</a:t>
            </a:r>
            <a:r>
              <a:rPr lang="en-US" altLang="ja-JP" sz="2800" dirty="0"/>
              <a:t>()</a:t>
            </a:r>
          </a:p>
          <a:p>
            <a:endParaRPr lang="en-US" altLang="ja-JP" sz="2800" dirty="0"/>
          </a:p>
          <a:p>
            <a:r>
              <a:rPr lang="en-US" altLang="ja-JP" sz="2800" dirty="0" err="1"/>
              <a:t>f.close</a:t>
            </a:r>
            <a:r>
              <a:rPr lang="en-US" altLang="ja-JP" sz="2800" dirty="0"/>
              <a:t>()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EA925C-95D7-8B47-A54A-93610E235AEB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900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kumimoji="1" lang="ja-JP" altLang="en-US" sz="3200"/>
              <a:t>テキストファイル読み込み</a:t>
            </a:r>
            <a:r>
              <a:rPr lang="ja-JP" altLang="en-US" sz="3200"/>
              <a:t>２</a:t>
            </a:r>
            <a:r>
              <a:rPr kumimoji="1" lang="ja-JP" altLang="en-US" sz="3200"/>
              <a:t>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kumimoji="1" lang="ja-JP" altLang="en-US" sz="3200"/>
              <a:t>１）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93C81-83E3-BF46-8BAA-1D076188945B}"/>
                  </a:ext>
                </a:extLst>
              </p:cNvPr>
              <p:cNvSpPr txBox="1"/>
              <p:nvPr/>
            </p:nvSpPr>
            <p:spPr>
              <a:xfrm>
                <a:off x="6480000" y="2552400"/>
                <a:ext cx="473027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# data[0]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ja-JP" sz="2800" dirty="0"/>
                  <a:t>[3]</a:t>
                </a:r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# int</a:t>
                </a:r>
                <a:r>
                  <a:rPr lang="ja-JP" altLang="en-US" sz="2800"/>
                  <a:t>型に変換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# float</a:t>
                </a:r>
                <a:r>
                  <a:rPr lang="ja-JP" altLang="en-US" sz="2800"/>
                  <a:t>型に変換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93C81-83E3-BF46-8BAA-1D0761889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0" y="2552400"/>
                <a:ext cx="4730271" cy="2246769"/>
              </a:xfrm>
              <a:prstGeom prst="rect">
                <a:avLst/>
              </a:prstGeom>
              <a:blipFill>
                <a:blip r:embed="rId2"/>
                <a:stretch>
                  <a:fillRect l="-2681" t="-3390" b="-7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0" y="2552400"/>
            <a:ext cx="53171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for </a:t>
            </a:r>
            <a:r>
              <a:rPr lang="en-US" altLang="ja-JP" sz="2800" dirty="0" err="1"/>
              <a:t>i</a:t>
            </a:r>
            <a:r>
              <a:rPr lang="en-US" altLang="ja-JP" sz="2800" dirty="0"/>
              <a:t> in range(4) :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data[</a:t>
            </a:r>
            <a:r>
              <a:rPr lang="en-US" altLang="ja-JP" sz="2800" dirty="0" err="1"/>
              <a:t>i</a:t>
            </a:r>
            <a:r>
              <a:rPr lang="en-US" altLang="ja-JP" sz="2800" dirty="0"/>
              <a:t>] = int(data[</a:t>
            </a:r>
            <a:r>
              <a:rPr lang="en-US" altLang="ja-JP" sz="2800" dirty="0" err="1"/>
              <a:t>i</a:t>
            </a:r>
            <a:r>
              <a:rPr lang="en-US" altLang="ja-JP" sz="2800" dirty="0"/>
              <a:t>])</a:t>
            </a:r>
          </a:p>
          <a:p>
            <a:endParaRPr lang="en-US" altLang="ja-JP" sz="2800" dirty="0"/>
          </a:p>
          <a:p>
            <a:r>
              <a:rPr lang="en-US" altLang="ja-JP" sz="2800" dirty="0"/>
              <a:t>data[4] = float(data[4])</a:t>
            </a:r>
          </a:p>
        </p:txBody>
      </p:sp>
    </p:spTree>
    <p:extLst>
      <p:ext uri="{BB962C8B-B14F-4D97-AF65-F5344CB8AC3E}">
        <p14:creationId xmlns:p14="http://schemas.microsoft.com/office/powerpoint/2010/main" val="2055520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kumimoji="1" lang="ja-JP" altLang="en-US" sz="3200"/>
              <a:t>テキストファイル読み込み</a:t>
            </a:r>
            <a:r>
              <a:rPr lang="ja-JP" altLang="en-US" sz="3200"/>
              <a:t>３</a:t>
            </a:r>
            <a:r>
              <a:rPr kumimoji="1" lang="ja-JP" altLang="en-US" sz="3200"/>
              <a:t>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kumimoji="1" lang="ja-JP" altLang="en-US" sz="3200"/>
              <a:t>１）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93C81-83E3-BF46-8BAA-1D076188945B}"/>
                  </a:ext>
                </a:extLst>
              </p:cNvPr>
              <p:cNvSpPr txBox="1"/>
              <p:nvPr/>
            </p:nvSpPr>
            <p:spPr>
              <a:xfrm>
                <a:off x="6480000" y="2934000"/>
                <a:ext cx="473027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# data[5]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ja-JP" altLang="en-US" sz="2800" dirty="0"/>
                  <a:t>最後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# </a:t>
                </a:r>
                <a:r>
                  <a:rPr lang="ja-JP" altLang="en-US" sz="2800"/>
                  <a:t>改行文字を削除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# </a:t>
                </a:r>
                <a:r>
                  <a:rPr lang="ja-JP" altLang="en-US" sz="2800"/>
                  <a:t>出力結果（図３</a:t>
                </a:r>
                <a:r>
                  <a:rPr lang="en-US" altLang="ja-JP" sz="2800" dirty="0"/>
                  <a:t>.</a:t>
                </a:r>
                <a:r>
                  <a:rPr lang="ja-JP" altLang="en-US" sz="2800"/>
                  <a:t>１</a:t>
                </a:r>
                <a:r>
                  <a:rPr lang="en-US" altLang="ja-JP" sz="2800" dirty="0"/>
                  <a:t>.</a:t>
                </a:r>
                <a:r>
                  <a:rPr lang="ja-JP" altLang="en-US" sz="2800"/>
                  <a:t>２）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93C81-83E3-BF46-8BAA-1D0761889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0" y="2934000"/>
                <a:ext cx="4730271" cy="2246769"/>
              </a:xfrm>
              <a:prstGeom prst="rect">
                <a:avLst/>
              </a:prstGeom>
              <a:blipFill>
                <a:blip r:embed="rId2"/>
                <a:stretch>
                  <a:fillRect l="-2681" t="-2793" b="-6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C3CEA08-342C-9547-AD6B-2BAA941ECE74}"/>
                  </a:ext>
                </a:extLst>
              </p:cNvPr>
              <p:cNvSpPr txBox="1"/>
              <p:nvPr/>
            </p:nvSpPr>
            <p:spPr>
              <a:xfrm>
                <a:off x="1162800" y="2934000"/>
                <a:ext cx="531719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for </a:t>
                </a:r>
                <a:r>
                  <a:rPr lang="en-US" altLang="ja-JP" sz="2800" dirty="0" err="1"/>
                  <a:t>i</a:t>
                </a:r>
                <a:r>
                  <a:rPr lang="en-US" altLang="ja-JP" sz="2800" dirty="0"/>
                  <a:t> in range(5, </a:t>
                </a:r>
                <a:r>
                  <a:rPr lang="en-US" altLang="ja-JP" sz="2800" dirty="0" err="1"/>
                  <a:t>len</a:t>
                </a:r>
                <a:r>
                  <a:rPr lang="en-US" altLang="ja-JP" sz="2800" dirty="0"/>
                  <a:t>(data)) :</a:t>
                </a:r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     data[</a:t>
                </a:r>
                <a:r>
                  <a:rPr lang="en-US" altLang="ja-JP" sz="2800" dirty="0" err="1"/>
                  <a:t>i</a:t>
                </a:r>
                <a:r>
                  <a:rPr lang="en-US" altLang="ja-JP" sz="2800" dirty="0"/>
                  <a:t>] =data[</a:t>
                </a:r>
                <a:r>
                  <a:rPr lang="en-US" altLang="ja-JP" sz="2800" dirty="0" err="1"/>
                  <a:t>i</a:t>
                </a:r>
                <a:r>
                  <a:rPr lang="en-US" altLang="ja-JP" sz="2800" dirty="0"/>
                  <a:t>].strip(‘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ja-JP" sz="2800" dirty="0"/>
                  <a:t>n’)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C3CEA08-342C-9547-AD6B-2BAA941EC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0" y="2934000"/>
                <a:ext cx="5317199" cy="1384995"/>
              </a:xfrm>
              <a:prstGeom prst="rect">
                <a:avLst/>
              </a:prstGeom>
              <a:blipFill>
                <a:blip r:embed="rId3"/>
                <a:stretch>
                  <a:fillRect l="-2381" t="-3636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928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lang="ja-JP" altLang="en-US" sz="3200"/>
              <a:t>区切られた文字の処理１</a:t>
            </a:r>
            <a:r>
              <a:rPr kumimoji="1" lang="ja-JP" altLang="en-US" sz="3200"/>
              <a:t>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lang="ja-JP" altLang="en-US" sz="3200"/>
              <a:t>２</a:t>
            </a:r>
            <a:r>
              <a:rPr kumimoji="1" lang="ja-JP" altLang="en-US" sz="3200"/>
              <a:t>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5950800" y="2552400"/>
            <a:ext cx="52594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a</a:t>
            </a:r>
            <a:r>
              <a:rPr lang="ja-JP" altLang="en-US" sz="2800"/>
              <a:t>を分割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区切り：空白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出力</a:t>
            </a:r>
            <a:endParaRPr lang="en-US" altLang="ja-JP" sz="2800" dirty="0"/>
          </a:p>
          <a:p>
            <a:r>
              <a:rPr lang="en-US" altLang="ja-JP" sz="2800" dirty="0"/>
              <a:t># [‘a’, ‘b’, ‘c’]</a:t>
            </a:r>
          </a:p>
          <a:p>
            <a:r>
              <a:rPr lang="en-US" altLang="ja-JP" sz="2800" dirty="0"/>
              <a:t># </a:t>
            </a:r>
            <a:r>
              <a:rPr lang="ja-JP" altLang="en-US" sz="2800"/>
              <a:t>リスト３</a:t>
            </a:r>
            <a:r>
              <a:rPr lang="en-US" altLang="ja-JP" sz="2800" dirty="0"/>
              <a:t>.</a:t>
            </a:r>
            <a:r>
              <a:rPr lang="ja-JP" altLang="en-US" sz="2800"/>
              <a:t>１</a:t>
            </a:r>
            <a:r>
              <a:rPr lang="en-US" altLang="ja-JP" sz="2800" dirty="0"/>
              <a:t>.</a:t>
            </a:r>
            <a:r>
              <a:rPr lang="ja-JP" altLang="en-US" sz="2800"/>
              <a:t>３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1" y="2552400"/>
            <a:ext cx="4787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a = “a b c”</a:t>
            </a:r>
          </a:p>
          <a:p>
            <a:endParaRPr lang="en-US" altLang="ja-JP" sz="2800" dirty="0"/>
          </a:p>
          <a:p>
            <a:r>
              <a:rPr lang="en-US" altLang="ja-JP" sz="2800" dirty="0"/>
              <a:t>a1 = </a:t>
            </a:r>
            <a:r>
              <a:rPr lang="en-US" altLang="ja-JP" sz="2800" dirty="0" err="1"/>
              <a:t>a.split</a:t>
            </a:r>
            <a:r>
              <a:rPr lang="en-US" altLang="ja-JP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1237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lang="ja-JP" altLang="en-US" sz="3200"/>
              <a:t>区切られた文字の処理２</a:t>
            </a:r>
            <a:r>
              <a:rPr kumimoji="1" lang="ja-JP" altLang="en-US" sz="3200"/>
              <a:t>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lang="ja-JP" altLang="en-US" sz="3200"/>
              <a:t>２</a:t>
            </a:r>
            <a:r>
              <a:rPr kumimoji="1" lang="ja-JP" altLang="en-US" sz="3200"/>
              <a:t>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5950800" y="2552400"/>
            <a:ext cx="52594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b</a:t>
            </a:r>
            <a:r>
              <a:rPr lang="ja-JP" altLang="en-US" sz="2800"/>
              <a:t>を分割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区切り：空白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出力</a:t>
            </a:r>
            <a:endParaRPr lang="en-US" altLang="ja-JP" sz="2800" dirty="0"/>
          </a:p>
          <a:p>
            <a:r>
              <a:rPr lang="en-US" altLang="ja-JP" sz="2800" dirty="0"/>
              <a:t># [‘a,’, ‘b,’, ‘c,’]</a:t>
            </a:r>
          </a:p>
          <a:p>
            <a:r>
              <a:rPr lang="en-US" altLang="ja-JP" sz="2800" dirty="0"/>
              <a:t># </a:t>
            </a:r>
            <a:r>
              <a:rPr lang="ja-JP" altLang="en-US" sz="2800"/>
              <a:t>リスト３</a:t>
            </a:r>
            <a:r>
              <a:rPr lang="en-US" altLang="ja-JP" sz="2800" dirty="0"/>
              <a:t>.</a:t>
            </a:r>
            <a:r>
              <a:rPr lang="ja-JP" altLang="en-US" sz="2800"/>
              <a:t>１</a:t>
            </a:r>
            <a:r>
              <a:rPr lang="en-US" altLang="ja-JP" sz="2800" dirty="0"/>
              <a:t>.</a:t>
            </a:r>
            <a:r>
              <a:rPr lang="ja-JP" altLang="en-US" sz="2800"/>
              <a:t>３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1" y="2552400"/>
            <a:ext cx="4787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b = “a, b, c”</a:t>
            </a:r>
          </a:p>
          <a:p>
            <a:endParaRPr lang="en-US" altLang="ja-JP" sz="2800" dirty="0"/>
          </a:p>
          <a:p>
            <a:r>
              <a:rPr lang="en-US" altLang="ja-JP" sz="2800" dirty="0"/>
              <a:t>b1 = </a:t>
            </a:r>
            <a:r>
              <a:rPr lang="en-US" altLang="ja-JP" sz="2800" dirty="0" err="1"/>
              <a:t>b.split</a:t>
            </a:r>
            <a:r>
              <a:rPr lang="en-US" altLang="ja-JP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2122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lang="ja-JP" altLang="en-US" sz="3200"/>
              <a:t>区切られた文字の処理３</a:t>
            </a:r>
            <a:r>
              <a:rPr kumimoji="1" lang="ja-JP" altLang="en-US" sz="3200"/>
              <a:t>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lang="ja-JP" altLang="en-US" sz="3200"/>
              <a:t>２</a:t>
            </a:r>
            <a:r>
              <a:rPr kumimoji="1" lang="ja-JP" altLang="en-US" sz="3200"/>
              <a:t>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5950800" y="2552400"/>
            <a:ext cx="5259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b</a:t>
            </a:r>
            <a:r>
              <a:rPr lang="ja-JP" altLang="en-US" sz="2800"/>
              <a:t>を分割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区切り：コンマ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出力</a:t>
            </a:r>
            <a:endParaRPr lang="en-US" altLang="ja-JP" sz="2800" dirty="0"/>
          </a:p>
          <a:p>
            <a:r>
              <a:rPr lang="en-US" altLang="ja-JP" sz="2800" dirty="0"/>
              <a:t># [‘a’, ‘b’, ‘c’]</a:t>
            </a:r>
          </a:p>
          <a:p>
            <a:r>
              <a:rPr lang="en-US" altLang="ja-JP" sz="2800" dirty="0"/>
              <a:t># </a:t>
            </a:r>
            <a:r>
              <a:rPr lang="ja-JP" altLang="en-US" sz="2800"/>
              <a:t>リスト３</a:t>
            </a:r>
            <a:r>
              <a:rPr lang="en-US" altLang="ja-JP" sz="2800" dirty="0"/>
              <a:t>.</a:t>
            </a:r>
            <a:r>
              <a:rPr lang="ja-JP" altLang="en-US" sz="2800"/>
              <a:t>１</a:t>
            </a:r>
            <a:r>
              <a:rPr lang="en-US" altLang="ja-JP" sz="2800" dirty="0"/>
              <a:t>.</a:t>
            </a:r>
            <a:r>
              <a:rPr lang="ja-JP" altLang="en-US" sz="2800"/>
              <a:t>３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1" y="2552400"/>
            <a:ext cx="478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b2 = </a:t>
            </a:r>
            <a:r>
              <a:rPr lang="en-US" altLang="ja-JP" sz="2800" dirty="0" err="1"/>
              <a:t>b.split</a:t>
            </a:r>
            <a:r>
              <a:rPr lang="en-US" altLang="ja-JP" sz="2800" dirty="0"/>
              <a:t>(‘,’)</a:t>
            </a:r>
          </a:p>
        </p:txBody>
      </p:sp>
    </p:spTree>
    <p:extLst>
      <p:ext uri="{BB962C8B-B14F-4D97-AF65-F5344CB8AC3E}">
        <p14:creationId xmlns:p14="http://schemas.microsoft.com/office/powerpoint/2010/main" val="558957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kumimoji="1" lang="en-US" altLang="ja-JP" sz="3200" dirty="0" err="1"/>
              <a:t>Csplit</a:t>
            </a:r>
            <a:r>
              <a:rPr kumimoji="1" lang="ja-JP" altLang="en-US" sz="3200"/>
              <a:t>１（リスト３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kumimoji="1" lang="ja-JP" altLang="en-US" sz="3200"/>
              <a:t>４）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096000" y="2552400"/>
            <a:ext cx="5114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インスタンス時に実行</a:t>
            </a:r>
            <a:endParaRPr lang="en-US" altLang="ja-JP" sz="2800" dirty="0"/>
          </a:p>
          <a:p>
            <a:r>
              <a:rPr lang="en-US" altLang="ja-JP" sz="2800" dirty="0"/>
              <a:t># self : </a:t>
            </a:r>
            <a:r>
              <a:rPr lang="ja-JP" altLang="en-US" sz="2800"/>
              <a:t>インスタンス変数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*seps : </a:t>
            </a:r>
            <a:r>
              <a:rPr lang="ja-JP" altLang="en-US" sz="2800"/>
              <a:t>複数の引数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タプル型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空白の代入</a:t>
            </a:r>
            <a:endParaRPr lang="en-US" altLang="ja-JP" sz="2800" dirty="0"/>
          </a:p>
          <a:p>
            <a:r>
              <a:rPr lang="en-US" altLang="ja-JP" sz="2800" dirty="0"/>
              <a:t># set</a:t>
            </a:r>
            <a:r>
              <a:rPr lang="ja-JP" altLang="en-US" sz="2800"/>
              <a:t>型</a:t>
            </a:r>
            <a:r>
              <a:rPr lang="en-US" altLang="ja-JP" sz="2800" dirty="0"/>
              <a:t> : </a:t>
            </a:r>
            <a:r>
              <a:rPr lang="ja-JP" altLang="en-US" sz="2800"/>
              <a:t>重複不可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0" y="2552400"/>
            <a:ext cx="4933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def __</a:t>
            </a:r>
            <a:r>
              <a:rPr lang="en-US" altLang="ja-JP" sz="2800" dirty="0" err="1"/>
              <a:t>init</a:t>
            </a:r>
            <a:r>
              <a:rPr lang="en-US" altLang="ja-JP" sz="2800" dirty="0"/>
              <a:t>__(self, *seps) :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     </a:t>
            </a:r>
            <a:r>
              <a:rPr lang="en-US" altLang="ja-JP" sz="2800" dirty="0" err="1"/>
              <a:t>self.separators</a:t>
            </a:r>
            <a:r>
              <a:rPr lang="en-US" altLang="ja-JP" sz="2800" dirty="0"/>
              <a:t> = set(‘ ’)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EA925C-95D7-8B47-A54A-93610E235AEB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155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kumimoji="1" lang="en-US" altLang="ja-JP" sz="3200" dirty="0" err="1"/>
              <a:t>Csplit</a:t>
            </a:r>
            <a:r>
              <a:rPr lang="ja-JP" altLang="en-US" sz="3200"/>
              <a:t>２</a:t>
            </a:r>
            <a:r>
              <a:rPr kumimoji="1" lang="ja-JP" altLang="en-US" sz="3200"/>
              <a:t>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kumimoji="1" lang="ja-JP" altLang="en-US" sz="3200"/>
              <a:t>４）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096000" y="2552400"/>
            <a:ext cx="5114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要素数</a:t>
            </a:r>
            <a:r>
              <a:rPr lang="en-US" altLang="ja-JP" sz="2800" dirty="0"/>
              <a:t> &gt; 0</a:t>
            </a:r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空にする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すべて取り出すまで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追加する</a:t>
            </a:r>
            <a:endParaRPr lang="en-US" altLang="ja-JP" sz="2800" dirty="0"/>
          </a:p>
          <a:p>
            <a:r>
              <a:rPr lang="en-US" altLang="ja-JP" sz="2800" dirty="0"/>
              <a:t># “a |= b” == “a = a | b”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0" y="2552400"/>
            <a:ext cx="4933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     if </a:t>
            </a:r>
            <a:r>
              <a:rPr lang="en-US" altLang="ja-JP" sz="2800" dirty="0" err="1"/>
              <a:t>len</a:t>
            </a:r>
            <a:r>
              <a:rPr lang="en-US" altLang="ja-JP" sz="2800" dirty="0"/>
              <a:t>(seps) &gt; 0 :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</a:t>
            </a:r>
            <a:r>
              <a:rPr lang="en-US" altLang="ja-JP" sz="2800" dirty="0" err="1"/>
              <a:t>self.separators</a:t>
            </a:r>
            <a:r>
              <a:rPr lang="en-US" altLang="ja-JP" sz="2800" dirty="0"/>
              <a:t> = set()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for v in seps[0] :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     </a:t>
            </a:r>
            <a:r>
              <a:rPr lang="en-US" altLang="ja-JP" sz="2800" dirty="0" err="1"/>
              <a:t>self.separators</a:t>
            </a:r>
            <a:r>
              <a:rPr lang="en-US" altLang="ja-JP" sz="2800" dirty="0"/>
              <a:t> |= {v}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EA925C-95D7-8B47-A54A-93610E235AEB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619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kumimoji="1" lang="en-US" altLang="ja-JP" sz="3200" dirty="0" err="1"/>
              <a:t>Csplit</a:t>
            </a:r>
            <a:r>
              <a:rPr lang="ja-JP" altLang="en-US" sz="3200"/>
              <a:t>３</a:t>
            </a:r>
            <a:r>
              <a:rPr kumimoji="1" lang="ja-JP" altLang="en-US" sz="3200"/>
              <a:t>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kumimoji="1" lang="ja-JP" altLang="en-US" sz="3200"/>
              <a:t>４）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096000" y="2523600"/>
            <a:ext cx="5114271" cy="353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self : </a:t>
            </a:r>
            <a:r>
              <a:rPr lang="ja-JP" altLang="en-US" sz="2800"/>
              <a:t>インスタンス変数</a:t>
            </a:r>
            <a:endParaRPr lang="en-US" altLang="ja-JP" sz="2800" dirty="0"/>
          </a:p>
          <a:p>
            <a:r>
              <a:rPr lang="en-US" altLang="ja-JP" sz="2800" dirty="0"/>
              <a:t># s : </a:t>
            </a:r>
            <a:r>
              <a:rPr lang="ja-JP" altLang="en-US" sz="2800"/>
              <a:t>文字列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空のリスト生成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s</a:t>
            </a:r>
            <a:r>
              <a:rPr lang="ja-JP" altLang="en-US" sz="2800"/>
              <a:t>の要素数</a:t>
            </a:r>
            <a:r>
              <a:rPr lang="en-US" altLang="ja-JP" sz="2800" dirty="0"/>
              <a:t> &gt; 0</a:t>
            </a:r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開始位置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0" y="2552400"/>
            <a:ext cx="493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def split(self, s) :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     </a:t>
            </a:r>
            <a:r>
              <a:rPr lang="en-US" altLang="ja-JP" sz="2800" dirty="0" err="1"/>
              <a:t>self.words</a:t>
            </a:r>
            <a:r>
              <a:rPr lang="en-US" altLang="ja-JP" sz="2800" dirty="0"/>
              <a:t> = []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if </a:t>
            </a:r>
            <a:r>
              <a:rPr lang="en-US" altLang="ja-JP" sz="2800" dirty="0" err="1"/>
              <a:t>len</a:t>
            </a:r>
            <a:r>
              <a:rPr lang="en-US" altLang="ja-JP" sz="2800" dirty="0"/>
              <a:t>(s) &gt; 0 :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</a:t>
            </a:r>
            <a:r>
              <a:rPr lang="en-US" altLang="ja-JP" sz="2800" dirty="0" err="1"/>
              <a:t>spos</a:t>
            </a:r>
            <a:r>
              <a:rPr lang="en-US" altLang="ja-JP" sz="2800" dirty="0"/>
              <a:t> = -1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EA925C-95D7-8B47-A54A-93610E235AEB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4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第１章　基本統計量の計算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26344E-3760-1D42-BFBD-9FEDA4C20D9B}"/>
                  </a:ext>
                </a:extLst>
              </p:cNvPr>
              <p:cNvSpPr txBox="1"/>
              <p:nvPr/>
            </p:nvSpPr>
            <p:spPr>
              <a:xfrm>
                <a:off x="995778" y="2260699"/>
                <a:ext cx="10200443" cy="2336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5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26344E-3760-1D42-BFBD-9FEDA4C20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78" y="2260699"/>
                <a:ext cx="10200443" cy="2336602"/>
              </a:xfrm>
              <a:prstGeom prst="rect">
                <a:avLst/>
              </a:prstGeom>
              <a:blipFill>
                <a:blip r:embed="rId2"/>
                <a:stretch>
                  <a:fillRect t="-115217" b="-177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65695" y="1173642"/>
            <a:ext cx="6695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分散（</a:t>
            </a:r>
            <a:r>
              <a:rPr lang="en-US" altLang="ja-JP" sz="3200" dirty="0"/>
              <a:t>variance</a:t>
            </a:r>
            <a:r>
              <a:rPr lang="ja-JP" altLang="en-US" sz="3200"/>
              <a:t>）（リスト１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8039711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kumimoji="1" lang="en-US" altLang="ja-JP" sz="3200" dirty="0" err="1"/>
              <a:t>Csplit</a:t>
            </a:r>
            <a:r>
              <a:rPr kumimoji="1" lang="ja-JP" altLang="en-US" sz="3200"/>
              <a:t>４（リスト３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kumimoji="1" lang="ja-JP" altLang="en-US" sz="3200"/>
              <a:t>４）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096000" y="2552400"/>
            <a:ext cx="5114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終了位置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無限ループ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s[epos]</a:t>
            </a:r>
            <a:r>
              <a:rPr lang="ja-JP" altLang="en-US" sz="2800"/>
              <a:t>が</a:t>
            </a:r>
            <a:r>
              <a:rPr lang="en-US" altLang="ja-JP" sz="2800" dirty="0"/>
              <a:t>separators</a:t>
            </a:r>
            <a:r>
              <a:rPr lang="ja-JP" altLang="en-US" sz="2800"/>
              <a:t>に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含まれていなければ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終了位置＋１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0" y="2552400"/>
            <a:ext cx="493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          epos = 0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while True :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     while not(s[epos]</a:t>
            </a:r>
          </a:p>
          <a:p>
            <a:r>
              <a:rPr lang="en-US" altLang="ja-JP" sz="2800" dirty="0"/>
              <a:t>               in </a:t>
            </a:r>
            <a:r>
              <a:rPr lang="en-US" altLang="ja-JP" sz="2800" dirty="0" err="1"/>
              <a:t>self.separators</a:t>
            </a:r>
            <a:r>
              <a:rPr lang="en-US" altLang="ja-JP" sz="2800" dirty="0"/>
              <a:t>) :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          epos += 1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EA925C-95D7-8B47-A54A-93610E235AEB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925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kumimoji="1" lang="en-US" altLang="ja-JP" sz="3200" dirty="0" err="1"/>
              <a:t>Csplit</a:t>
            </a:r>
            <a:r>
              <a:rPr lang="ja-JP" altLang="en-US" sz="3200"/>
              <a:t>５</a:t>
            </a:r>
            <a:r>
              <a:rPr kumimoji="1" lang="ja-JP" altLang="en-US" sz="3200"/>
              <a:t>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kumimoji="1" lang="ja-JP" altLang="en-US" sz="3200"/>
              <a:t>４）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096000" y="2347200"/>
            <a:ext cx="5114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終了位置が</a:t>
            </a:r>
            <a:r>
              <a:rPr lang="en-US" altLang="ja-JP" sz="2800" dirty="0"/>
              <a:t>s</a:t>
            </a:r>
            <a:r>
              <a:rPr lang="ja-JP" altLang="en-US" sz="2800"/>
              <a:t>の長さ以上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このブロックのループ終了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s[spos+1]</a:t>
            </a:r>
            <a:r>
              <a:rPr lang="ja-JP" altLang="en-US" sz="2800"/>
              <a:t>から</a:t>
            </a:r>
            <a:r>
              <a:rPr lang="en-US" altLang="ja-JP" sz="2800" dirty="0"/>
              <a:t>s[epos]</a:t>
            </a:r>
            <a:r>
              <a:rPr lang="ja-JP" altLang="en-US" sz="2800"/>
              <a:t>の前まで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追加する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開始と終点の位置をずらす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0" y="2347200"/>
            <a:ext cx="493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                    if epos &gt;= </a:t>
            </a:r>
            <a:r>
              <a:rPr lang="en-US" altLang="ja-JP" sz="2800" dirty="0" err="1"/>
              <a:t>len</a:t>
            </a:r>
            <a:r>
              <a:rPr lang="en-US" altLang="ja-JP" sz="2800" dirty="0"/>
              <a:t>(s) :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               break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     </a:t>
            </a:r>
            <a:r>
              <a:rPr lang="en-US" altLang="ja-JP" sz="2800" dirty="0" err="1"/>
              <a:t>self.words.append</a:t>
            </a:r>
            <a:r>
              <a:rPr lang="en-US" altLang="ja-JP" sz="2800" dirty="0"/>
              <a:t>(</a:t>
            </a:r>
          </a:p>
          <a:p>
            <a:r>
              <a:rPr lang="en-US" altLang="ja-JP" sz="2800" dirty="0"/>
              <a:t>               s[</a:t>
            </a:r>
            <a:r>
              <a:rPr lang="en-US" altLang="ja-JP" sz="2800" dirty="0" err="1"/>
              <a:t>spos</a:t>
            </a:r>
            <a:r>
              <a:rPr lang="en-US" altLang="ja-JP" sz="2800" dirty="0"/>
              <a:t> + 1: epos])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     </a:t>
            </a:r>
            <a:r>
              <a:rPr lang="en-US" altLang="ja-JP" sz="2800" dirty="0" err="1"/>
              <a:t>spos</a:t>
            </a:r>
            <a:r>
              <a:rPr lang="en-US" altLang="ja-JP" sz="2800" dirty="0"/>
              <a:t> = epos</a:t>
            </a:r>
          </a:p>
          <a:p>
            <a:r>
              <a:rPr lang="en-US" altLang="ja-JP" sz="2800" dirty="0"/>
              <a:t>               epos = </a:t>
            </a:r>
            <a:r>
              <a:rPr lang="en-US" altLang="ja-JP" sz="2800" dirty="0" err="1"/>
              <a:t>spos</a:t>
            </a:r>
            <a:r>
              <a:rPr lang="en-US" altLang="ja-JP" sz="2800" dirty="0"/>
              <a:t> + 1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EA925C-95D7-8B47-A54A-93610E235AEB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670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kumimoji="1" lang="en-US" altLang="ja-JP" sz="3200" dirty="0" err="1"/>
              <a:t>Csplit</a:t>
            </a:r>
            <a:r>
              <a:rPr lang="ja-JP" altLang="en-US" sz="3200"/>
              <a:t>６</a:t>
            </a:r>
            <a:r>
              <a:rPr kumimoji="1" lang="ja-JP" altLang="en-US" sz="3200"/>
              <a:t>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kumimoji="1" lang="ja-JP" altLang="en-US" sz="3200"/>
              <a:t>４）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190488" y="2347200"/>
            <a:ext cx="50197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開始位置が</a:t>
            </a:r>
            <a:r>
              <a:rPr lang="en-US" altLang="ja-JP" sz="2800" dirty="0"/>
              <a:t>s</a:t>
            </a:r>
            <a:r>
              <a:rPr lang="ja-JP" altLang="en-US" sz="2800"/>
              <a:t>の末尾に到達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空文字を追加する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このブロックのループ終了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開始位置が</a:t>
            </a:r>
            <a:r>
              <a:rPr lang="en-US" altLang="ja-JP" sz="2800" dirty="0"/>
              <a:t>s</a:t>
            </a:r>
            <a:r>
              <a:rPr lang="ja-JP" altLang="en-US" sz="2800"/>
              <a:t>の長さ以上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このブロックのループ終了</a:t>
            </a:r>
            <a:endParaRPr lang="en-US" altLang="ja-JP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EA925C-95D7-8B47-A54A-93610E235AEB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C81BE0-F4DB-1B4F-AA3A-D7B5733CD616}"/>
              </a:ext>
            </a:extLst>
          </p:cNvPr>
          <p:cNvSpPr txBox="1"/>
          <p:nvPr/>
        </p:nvSpPr>
        <p:spPr>
          <a:xfrm>
            <a:off x="1162800" y="2347200"/>
            <a:ext cx="5027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               if </a:t>
            </a:r>
            <a:r>
              <a:rPr lang="en-US" altLang="ja-JP" sz="2800" dirty="0" err="1"/>
              <a:t>spos</a:t>
            </a:r>
            <a:r>
              <a:rPr lang="en-US" altLang="ja-JP" sz="2800" dirty="0"/>
              <a:t> == </a:t>
            </a:r>
            <a:r>
              <a:rPr lang="en-US" altLang="ja-JP" sz="2800" dirty="0" err="1"/>
              <a:t>len</a:t>
            </a:r>
            <a:r>
              <a:rPr lang="en-US" altLang="ja-JP" sz="2800" dirty="0"/>
              <a:t>(s) - 1 :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          </a:t>
            </a:r>
            <a:r>
              <a:rPr lang="en-US" altLang="ja-JP" sz="2800" dirty="0" err="1"/>
              <a:t>self.words.append</a:t>
            </a:r>
            <a:r>
              <a:rPr lang="en-US" altLang="ja-JP" sz="2800" dirty="0"/>
              <a:t>(“”)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          break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     if </a:t>
            </a:r>
            <a:r>
              <a:rPr lang="en-US" altLang="ja-JP" sz="2800" dirty="0" err="1"/>
              <a:t>spos</a:t>
            </a:r>
            <a:r>
              <a:rPr lang="en-US" altLang="ja-JP" sz="2800" dirty="0"/>
              <a:t> &gt;= </a:t>
            </a:r>
            <a:r>
              <a:rPr lang="en-US" altLang="ja-JP" sz="2800" dirty="0" err="1"/>
              <a:t>len</a:t>
            </a:r>
            <a:r>
              <a:rPr lang="en-US" altLang="ja-JP" sz="2800" dirty="0"/>
              <a:t>(s) :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4152359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kumimoji="1" lang="en-US" altLang="ja-JP" sz="3200" dirty="0" err="1"/>
              <a:t>Csplit</a:t>
            </a:r>
            <a:r>
              <a:rPr kumimoji="1" lang="ja-JP" altLang="en-US" sz="3200"/>
              <a:t>７（リスト３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kumimoji="1" lang="ja-JP" altLang="en-US" sz="3200"/>
              <a:t>４）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096000" y="2552400"/>
            <a:ext cx="51142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空のリスト生成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すべて取り出すまで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空文字でなければ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追加する</a:t>
            </a:r>
            <a:endParaRPr lang="en-US" altLang="ja-JP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EA925C-95D7-8B47-A54A-93610E235AEB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C81BE0-F4DB-1B4F-AA3A-D7B5733CD616}"/>
                  </a:ext>
                </a:extLst>
              </p:cNvPr>
              <p:cNvSpPr txBox="1"/>
              <p:nvPr/>
            </p:nvSpPr>
            <p:spPr>
              <a:xfrm>
                <a:off x="1162800" y="2552400"/>
                <a:ext cx="49332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     </a:t>
                </a:r>
                <a:r>
                  <a:rPr lang="en-US" altLang="ja-JP" sz="2800" dirty="0" err="1"/>
                  <a:t>self.nonempty_words</a:t>
                </a:r>
                <a:r>
                  <a:rPr lang="en-US" altLang="ja-JP" sz="2800" dirty="0"/>
                  <a:t> = []</a:t>
                </a:r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     for w in </a:t>
                </a:r>
                <a:r>
                  <a:rPr lang="en-US" altLang="ja-JP" sz="2800" dirty="0" err="1"/>
                  <a:t>self.words</a:t>
                </a:r>
                <a:r>
                  <a:rPr lang="en-US" altLang="ja-JP" sz="2800" dirty="0"/>
                  <a:t> :</a:t>
                </a:r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          if w != “” :</a:t>
                </a:r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               </a:t>
                </a:r>
                <a:r>
                  <a:rPr lang="en-US" altLang="ja-JP" sz="2800" dirty="0" err="1"/>
                  <a:t>self.nonempty_words</a:t>
                </a:r>
                <a:r>
                  <a:rPr lang="en-US" altLang="ja-JP" sz="2800" dirty="0"/>
                  <a:t>.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endParaRPr lang="en-US" altLang="ja-JP" sz="2800" dirty="0"/>
              </a:p>
              <a:p>
                <a:r>
                  <a:rPr lang="en-US" altLang="ja-JP" sz="2800" dirty="0"/>
                  <a:t>               append(w)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C81BE0-F4DB-1B4F-AA3A-D7B5733CD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0" y="2552400"/>
                <a:ext cx="4933200" cy="3539430"/>
              </a:xfrm>
              <a:prstGeom prst="rect">
                <a:avLst/>
              </a:prstGeom>
              <a:blipFill>
                <a:blip r:embed="rId2"/>
                <a:stretch>
                  <a:fillRect t="-2151" r="-513" b="-35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062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kumimoji="1" lang="en-US" altLang="ja-JP" sz="3200" dirty="0" err="1"/>
              <a:t>Csplit</a:t>
            </a:r>
            <a:r>
              <a:rPr lang="ja-JP" altLang="en-US" sz="3200"/>
              <a:t>８</a:t>
            </a:r>
            <a:r>
              <a:rPr kumimoji="1" lang="ja-JP" altLang="en-US" sz="3200"/>
              <a:t>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kumimoji="1" lang="ja-JP" altLang="en-US" sz="3200"/>
              <a:t>４）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096000" y="2347200"/>
            <a:ext cx="5114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リストを返す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インスタンス時に渡した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リストの要素が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区切り文字として設定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split</a:t>
            </a:r>
            <a:r>
              <a:rPr lang="ja-JP" altLang="en-US" sz="2800"/>
              <a:t>で渡した文字列が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設定された区切り文字で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区切られる</a:t>
            </a:r>
            <a:endParaRPr lang="en-US" altLang="ja-JP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EA925C-95D7-8B47-A54A-93610E235AEB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C81BE0-F4DB-1B4F-AA3A-D7B5733CD616}"/>
              </a:ext>
            </a:extLst>
          </p:cNvPr>
          <p:cNvSpPr txBox="1"/>
          <p:nvPr/>
        </p:nvSpPr>
        <p:spPr>
          <a:xfrm>
            <a:off x="1162800" y="2347200"/>
            <a:ext cx="493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     return </a:t>
            </a:r>
            <a:r>
              <a:rPr lang="en-US" altLang="ja-JP" sz="2800" dirty="0" err="1"/>
              <a:t>self.nonempty_words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47913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kumimoji="1" lang="en-US" altLang="ja-JP" sz="3200" dirty="0" err="1"/>
              <a:t>Csplit</a:t>
            </a:r>
            <a:r>
              <a:rPr kumimoji="1" lang="ja-JP" altLang="en-US" sz="3200"/>
              <a:t>９（リスト３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kumimoji="1" lang="ja-JP" altLang="en-US" sz="3200"/>
              <a:t>４）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096000" y="2552400"/>
            <a:ext cx="51142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self : </a:t>
            </a:r>
            <a:r>
              <a:rPr lang="ja-JP" altLang="en-US" sz="2800"/>
              <a:t>インスタンス変数</a:t>
            </a:r>
            <a:endParaRPr lang="en-US" altLang="ja-JP" sz="2800" dirty="0"/>
          </a:p>
          <a:p>
            <a:r>
              <a:rPr lang="en-US" altLang="ja-JP" sz="2800" dirty="0"/>
              <a:t># pos : </a:t>
            </a:r>
            <a:r>
              <a:rPr lang="ja-JP" altLang="en-US" sz="2800"/>
              <a:t>位置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pos</a:t>
            </a:r>
            <a:r>
              <a:rPr lang="ja-JP" altLang="en-US" sz="2800"/>
              <a:t>が</a:t>
            </a:r>
            <a:r>
              <a:rPr lang="en-US" altLang="ja-JP" sz="2800" dirty="0"/>
              <a:t>words</a:t>
            </a:r>
            <a:r>
              <a:rPr lang="ja-JP" altLang="en-US" sz="2800"/>
              <a:t>の長さ以上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空文字を返す</a:t>
            </a:r>
            <a:endParaRPr lang="en-US" altLang="ja-JP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EA925C-95D7-8B47-A54A-93610E235AEB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C81BE0-F4DB-1B4F-AA3A-D7B5733CD616}"/>
              </a:ext>
            </a:extLst>
          </p:cNvPr>
          <p:cNvSpPr txBox="1"/>
          <p:nvPr/>
        </p:nvSpPr>
        <p:spPr>
          <a:xfrm>
            <a:off x="1162800" y="2552400"/>
            <a:ext cx="493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def seek(self, pos) :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     if pos &gt;= </a:t>
            </a:r>
            <a:r>
              <a:rPr lang="en-US" altLang="ja-JP" sz="2800" dirty="0" err="1"/>
              <a:t>len</a:t>
            </a:r>
            <a:r>
              <a:rPr lang="en-US" altLang="ja-JP" sz="2800" dirty="0"/>
              <a:t>(</a:t>
            </a:r>
            <a:r>
              <a:rPr lang="en-US" altLang="ja-JP" sz="2800" dirty="0" err="1"/>
              <a:t>self.words</a:t>
            </a:r>
            <a:r>
              <a:rPr lang="en-US" altLang="ja-JP" sz="2800" dirty="0"/>
              <a:t>) :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return “”</a:t>
            </a:r>
          </a:p>
        </p:txBody>
      </p:sp>
    </p:spTree>
    <p:extLst>
      <p:ext uri="{BB962C8B-B14F-4D97-AF65-F5344CB8AC3E}">
        <p14:creationId xmlns:p14="http://schemas.microsoft.com/office/powerpoint/2010/main" val="33484089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kumimoji="1" lang="en-US" altLang="ja-JP" sz="3200" dirty="0" err="1"/>
              <a:t>Csplit</a:t>
            </a:r>
            <a:r>
              <a:rPr kumimoji="1" lang="ja-JP" altLang="en-US" sz="3200"/>
              <a:t>１０（リスト３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kumimoji="1" lang="ja-JP" altLang="en-US" sz="3200"/>
              <a:t>４）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096000" y="2934000"/>
            <a:ext cx="511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そうでなければ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words[pos]</a:t>
            </a:r>
            <a:r>
              <a:rPr lang="ja-JP" altLang="en-US" sz="2800"/>
              <a:t>を返す</a:t>
            </a:r>
            <a:endParaRPr lang="en-US" altLang="ja-JP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EA925C-95D7-8B47-A54A-93610E235AEB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C81BE0-F4DB-1B4F-AA3A-D7B5733CD616}"/>
              </a:ext>
            </a:extLst>
          </p:cNvPr>
          <p:cNvSpPr txBox="1"/>
          <p:nvPr/>
        </p:nvSpPr>
        <p:spPr>
          <a:xfrm>
            <a:off x="1162800" y="2934000"/>
            <a:ext cx="493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     else :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return </a:t>
            </a:r>
            <a:r>
              <a:rPr lang="en-US" altLang="ja-JP" sz="2800" dirty="0" err="1"/>
              <a:t>self.words</a:t>
            </a:r>
            <a:r>
              <a:rPr lang="en-US" altLang="ja-JP" sz="2800" dirty="0"/>
              <a:t>[pos]</a:t>
            </a:r>
          </a:p>
        </p:txBody>
      </p:sp>
    </p:spTree>
    <p:extLst>
      <p:ext uri="{BB962C8B-B14F-4D97-AF65-F5344CB8AC3E}">
        <p14:creationId xmlns:p14="http://schemas.microsoft.com/office/powerpoint/2010/main" val="3210533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lang="ja-JP" altLang="en-US" sz="3200"/>
              <a:t>区切られた文字の処理４</a:t>
            </a:r>
            <a:r>
              <a:rPr kumimoji="1" lang="ja-JP" altLang="en-US" sz="3200"/>
              <a:t>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lang="ja-JP" altLang="en-US" sz="3200"/>
              <a:t>２</a:t>
            </a:r>
            <a:r>
              <a:rPr kumimoji="1" lang="ja-JP" altLang="en-US" sz="3200"/>
              <a:t>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5950800" y="2552400"/>
            <a:ext cx="52594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en-US" altLang="ja-JP" sz="2800" dirty="0" err="1"/>
              <a:t>Csplit</a:t>
            </a:r>
            <a:r>
              <a:rPr lang="ja-JP" altLang="en-US" sz="2800"/>
              <a:t>をインスタンス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区切り文字：空白，コンマ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b</a:t>
            </a:r>
            <a:r>
              <a:rPr lang="ja-JP" altLang="en-US" sz="2800"/>
              <a:t>を分割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出力</a:t>
            </a:r>
            <a:endParaRPr lang="en-US" altLang="ja-JP" sz="2800" dirty="0"/>
          </a:p>
          <a:p>
            <a:r>
              <a:rPr lang="en-US" altLang="ja-JP" sz="2800" dirty="0"/>
              <a:t># [‘a’, ‘b’, ‘c’]</a:t>
            </a:r>
          </a:p>
          <a:p>
            <a:r>
              <a:rPr lang="en-US" altLang="ja-JP" sz="2800" dirty="0"/>
              <a:t># </a:t>
            </a:r>
            <a:r>
              <a:rPr lang="ja-JP" altLang="en-US" sz="2800"/>
              <a:t>リスト３</a:t>
            </a:r>
            <a:r>
              <a:rPr lang="en-US" altLang="ja-JP" sz="2800" dirty="0"/>
              <a:t>.</a:t>
            </a:r>
            <a:r>
              <a:rPr lang="ja-JP" altLang="en-US" sz="2800"/>
              <a:t>１</a:t>
            </a:r>
            <a:r>
              <a:rPr lang="en-US" altLang="ja-JP" sz="2800" dirty="0"/>
              <a:t>.</a:t>
            </a:r>
            <a:r>
              <a:rPr lang="ja-JP" altLang="en-US" sz="2800"/>
              <a:t>３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1" y="2552400"/>
            <a:ext cx="4787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sp</a:t>
            </a:r>
            <a:r>
              <a:rPr lang="en-US" altLang="ja-JP" sz="2800" dirty="0"/>
              <a:t> = </a:t>
            </a:r>
            <a:r>
              <a:rPr lang="en-US" altLang="ja-JP" sz="2800" dirty="0" err="1"/>
              <a:t>Csplit</a:t>
            </a:r>
            <a:r>
              <a:rPr lang="en-US" altLang="ja-JP" sz="2800" dirty="0"/>
              <a:t>([‘,’, ‘ ’])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b3 = </a:t>
            </a:r>
            <a:r>
              <a:rPr lang="en-US" altLang="ja-JP" sz="2800" dirty="0" err="1"/>
              <a:t>sp.split</a:t>
            </a:r>
            <a:r>
              <a:rPr lang="en-US" altLang="ja-JP" sz="28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839263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74403" y="1038095"/>
            <a:ext cx="924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テキストファイル入出力　</a:t>
            </a:r>
          </a:p>
          <a:p>
            <a:r>
              <a:rPr kumimoji="1" lang="ja-JP" altLang="en-US" sz="3200"/>
              <a:t>テキストファイルへの出力（リスト３</a:t>
            </a:r>
            <a:r>
              <a:rPr lang="en-US" altLang="ja-JP" sz="3200" dirty="0"/>
              <a:t>.</a:t>
            </a:r>
            <a:r>
              <a:rPr kumimoji="1" lang="ja-JP" altLang="en-US" sz="3200"/>
              <a:t>１</a:t>
            </a:r>
            <a:r>
              <a:rPr kumimoji="1" lang="en-US" altLang="ja-JP" sz="3200" dirty="0"/>
              <a:t>.</a:t>
            </a:r>
            <a:r>
              <a:rPr kumimoji="1" lang="ja-JP" altLang="en-US" sz="3200"/>
              <a:t>５）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93C81-83E3-BF46-8BAA-1D076188945B}"/>
                  </a:ext>
                </a:extLst>
              </p:cNvPr>
              <p:cNvSpPr txBox="1"/>
              <p:nvPr/>
            </p:nvSpPr>
            <p:spPr>
              <a:xfrm>
                <a:off x="6909758" y="2347200"/>
                <a:ext cx="430051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# </a:t>
                </a:r>
                <a:r>
                  <a:rPr lang="ja-JP" altLang="en-US" sz="2800"/>
                  <a:t>ファイルを開く</a:t>
                </a:r>
                <a:endParaRPr lang="en-US" altLang="ja-JP" sz="2800" dirty="0"/>
              </a:p>
              <a:p>
                <a:r>
                  <a:rPr lang="en-US" altLang="ja-JP" sz="2800" dirty="0"/>
                  <a:t># w : </a:t>
                </a:r>
                <a:r>
                  <a:rPr lang="ja-JP" altLang="en-US" sz="2800"/>
                  <a:t>書き込みモード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# </a:t>
                </a:r>
                <a:r>
                  <a:rPr lang="en-US" altLang="ja-JP" sz="2800" dirty="0" err="1"/>
                  <a:t>ord</a:t>
                </a:r>
                <a:r>
                  <a:rPr lang="en-US" altLang="ja-JP" sz="2800" dirty="0"/>
                  <a:t> : Unicode</a:t>
                </a:r>
                <a:r>
                  <a:rPr lang="ja-JP" altLang="en-US" sz="2800"/>
                  <a:t>取得</a:t>
                </a:r>
                <a:endParaRPr lang="en-US" altLang="ja-JP" sz="2800" dirty="0"/>
              </a:p>
              <a:p>
                <a:r>
                  <a:rPr lang="en-US" altLang="ja-JP" sz="2800" dirty="0"/>
                  <a:t># a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ja-JP" sz="2800" dirty="0"/>
                  <a:t>z</a:t>
                </a:r>
                <a:r>
                  <a:rPr lang="ja-JP" altLang="en-US" sz="2800"/>
                  <a:t>まで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# </a:t>
                </a:r>
                <a:r>
                  <a:rPr lang="ja-JP" altLang="en-US" sz="2800"/>
                  <a:t>書き込み（図３</a:t>
                </a:r>
                <a:r>
                  <a:rPr lang="en-US" altLang="ja-JP" sz="2800" dirty="0"/>
                  <a:t>.</a:t>
                </a:r>
                <a:r>
                  <a:rPr lang="ja-JP" altLang="en-US" sz="2800"/>
                  <a:t>１</a:t>
                </a:r>
                <a:r>
                  <a:rPr lang="en-US" altLang="ja-JP" sz="2800" dirty="0"/>
                  <a:t>.</a:t>
                </a:r>
                <a:r>
                  <a:rPr lang="ja-JP" altLang="en-US" sz="2800"/>
                  <a:t>３）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# </a:t>
                </a:r>
                <a:r>
                  <a:rPr lang="ja-JP" altLang="en-US" sz="2800"/>
                  <a:t>ファイルを閉じる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93C81-83E3-BF46-8BAA-1D0761889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58" y="2347200"/>
                <a:ext cx="4300513" cy="3970318"/>
              </a:xfrm>
              <a:prstGeom prst="rect">
                <a:avLst/>
              </a:prstGeom>
              <a:blipFill>
                <a:blip r:embed="rId2"/>
                <a:stretch>
                  <a:fillRect l="-2647" t="-2229" r="-294" b="-35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C3CEA08-342C-9547-AD6B-2BAA941ECE74}"/>
                  </a:ext>
                </a:extLst>
              </p:cNvPr>
              <p:cNvSpPr txBox="1"/>
              <p:nvPr/>
            </p:nvSpPr>
            <p:spPr>
              <a:xfrm>
                <a:off x="1162802" y="2347200"/>
                <a:ext cx="574695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f = open(‘</a:t>
                </a:r>
                <a:r>
                  <a:rPr lang="en-US" altLang="ja-JP" sz="2800" dirty="0" err="1"/>
                  <a:t>Output.txt</a:t>
                </a:r>
                <a:r>
                  <a:rPr lang="en-US" altLang="ja-JP" sz="2800" dirty="0"/>
                  <a:t>’, ‘w’)</a:t>
                </a:r>
              </a:p>
              <a:p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for </a:t>
                </a:r>
                <a:r>
                  <a:rPr lang="en-US" altLang="ja-JP" sz="2800" dirty="0" err="1"/>
                  <a:t>i</a:t>
                </a:r>
                <a:r>
                  <a:rPr lang="en-US" altLang="ja-JP" sz="2800" dirty="0"/>
                  <a:t> in range(</a:t>
                </a:r>
                <a:r>
                  <a:rPr lang="en-US" altLang="ja-JP" sz="2800" dirty="0" err="1"/>
                  <a:t>ord</a:t>
                </a:r>
                <a:r>
                  <a:rPr lang="en-US" altLang="ja-JP" sz="2800" dirty="0"/>
                  <a:t>(‘a’), </a:t>
                </a:r>
                <a:r>
                  <a:rPr lang="en-US" altLang="ja-JP" sz="2800" dirty="0" err="1"/>
                  <a:t>ord</a:t>
                </a:r>
                <a:r>
                  <a:rPr lang="en-US" altLang="ja-JP" sz="2800" dirty="0"/>
                  <a:t>(‘z’) + 1) :</a:t>
                </a:r>
              </a:p>
              <a:p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     </a:t>
                </a:r>
                <a:r>
                  <a:rPr lang="en-US" altLang="ja-JP" sz="2800" dirty="0" err="1"/>
                  <a:t>f.write</a:t>
                </a:r>
                <a:r>
                  <a:rPr lang="en-US" altLang="ja-JP" sz="2800" dirty="0"/>
                  <a:t>(‘{0}</a:t>
                </a:r>
                <a:r>
                  <a:rPr lang="ja-JP" altLang="en-US" sz="2800"/>
                  <a:t>：</a:t>
                </a:r>
                <a:r>
                  <a:rPr lang="en-US" altLang="ja-JP" sz="2800" dirty="0"/>
                  <a:t>{1}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ja-JP" sz="2800" dirty="0" err="1"/>
                  <a:t>n’.format</a:t>
                </a:r>
                <a:r>
                  <a:rPr lang="en-US" altLang="ja-JP" sz="2800" dirty="0"/>
                  <a:t>(</a:t>
                </a:r>
                <a:r>
                  <a:rPr lang="en-US" altLang="ja-JP" sz="2800" dirty="0" err="1"/>
                  <a:t>i</a:t>
                </a:r>
                <a:r>
                  <a:rPr lang="en-US" altLang="ja-JP" sz="2800" dirty="0"/>
                  <a:t>, </a:t>
                </a:r>
                <a:r>
                  <a:rPr lang="en-US" altLang="ja-JP" sz="2800" dirty="0" err="1"/>
                  <a:t>chr</a:t>
                </a:r>
                <a:r>
                  <a:rPr lang="en-US" altLang="ja-JP" sz="2800" dirty="0"/>
                  <a:t>(</a:t>
                </a:r>
                <a:r>
                  <a:rPr lang="en-US" altLang="ja-JP" sz="2800" dirty="0" err="1"/>
                  <a:t>i</a:t>
                </a:r>
                <a:r>
                  <a:rPr lang="en-US" altLang="ja-JP" sz="2800" dirty="0"/>
                  <a:t>)))</a:t>
                </a:r>
              </a:p>
              <a:p>
                <a:endParaRPr lang="en-US" altLang="ja-JP" sz="2800" dirty="0"/>
              </a:p>
              <a:p>
                <a:r>
                  <a:rPr lang="en-US" altLang="ja-JP" sz="2800" dirty="0" err="1"/>
                  <a:t>f.close</a:t>
                </a:r>
                <a:r>
                  <a:rPr lang="en-US" altLang="ja-JP" sz="2800" dirty="0"/>
                  <a:t>()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C3CEA08-342C-9547-AD6B-2BAA941EC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2" y="2347200"/>
                <a:ext cx="5746956" cy="3970318"/>
              </a:xfrm>
              <a:prstGeom prst="rect">
                <a:avLst/>
              </a:prstGeom>
              <a:blipFill>
                <a:blip r:embed="rId3"/>
                <a:stretch>
                  <a:fillRect l="-2208" t="-1592" r="-1545" b="-31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290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096000" y="2552400"/>
            <a:ext cx="51142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図３</a:t>
            </a:r>
            <a:r>
              <a:rPr lang="en-US" altLang="ja-JP" sz="2800" dirty="0"/>
              <a:t>.</a:t>
            </a:r>
            <a:r>
              <a:rPr lang="ja-JP" altLang="en-US" sz="2800"/>
              <a:t>２</a:t>
            </a:r>
            <a:r>
              <a:rPr lang="en-US" altLang="ja-JP" sz="2800" dirty="0"/>
              <a:t>.</a:t>
            </a:r>
            <a:r>
              <a:rPr lang="ja-JP" altLang="en-US" sz="2800"/>
              <a:t>１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csv</a:t>
            </a:r>
            <a:r>
              <a:rPr lang="ja-JP" altLang="en-US" sz="2800"/>
              <a:t>モジュールのインポート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r : </a:t>
            </a:r>
            <a:r>
              <a:rPr lang="ja-JP" altLang="en-US" sz="2800"/>
              <a:t>読み込みモード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1" y="2552400"/>
            <a:ext cx="49331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en-US" altLang="ja-JP" sz="2800" dirty="0" err="1"/>
              <a:t>Data.csv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import csv</a:t>
            </a:r>
          </a:p>
          <a:p>
            <a:endParaRPr lang="en-US" altLang="ja-JP" sz="2800" dirty="0"/>
          </a:p>
          <a:p>
            <a:r>
              <a:rPr lang="en-US" altLang="ja-JP" sz="2800" dirty="0"/>
              <a:t>f = open(‘</a:t>
            </a:r>
            <a:r>
              <a:rPr lang="en-US" altLang="ja-JP" sz="2800" dirty="0" err="1"/>
              <a:t>Data.csv</a:t>
            </a:r>
            <a:r>
              <a:rPr lang="en-US" altLang="ja-JP" sz="2800" dirty="0"/>
              <a:t>’, ‘r’)</a:t>
            </a:r>
          </a:p>
          <a:p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0450FC-C208-4347-A599-586C044AF2C7}"/>
              </a:ext>
            </a:extLst>
          </p:cNvPr>
          <p:cNvSpPr txBox="1"/>
          <p:nvPr/>
        </p:nvSpPr>
        <p:spPr>
          <a:xfrm>
            <a:off x="765695" y="1173642"/>
            <a:ext cx="731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CSV</a:t>
            </a:r>
            <a:r>
              <a:rPr lang="ja-JP" altLang="en-US" sz="3200"/>
              <a:t>形式の入出力１（リスト３</a:t>
            </a:r>
            <a:r>
              <a:rPr lang="en-US" altLang="ja-JP" sz="3200" dirty="0"/>
              <a:t>.</a:t>
            </a:r>
            <a:r>
              <a:rPr lang="ja-JP" altLang="en-US" sz="3200"/>
              <a:t>２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</a:p>
        </p:txBody>
      </p:sp>
    </p:spTree>
    <p:extLst>
      <p:ext uri="{BB962C8B-B14F-4D97-AF65-F5344CB8AC3E}">
        <p14:creationId xmlns:p14="http://schemas.microsoft.com/office/powerpoint/2010/main" val="1402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第１章　基本統計量の計算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26344E-3760-1D42-BFBD-9FEDA4C20D9B}"/>
                  </a:ext>
                </a:extLst>
              </p:cNvPr>
              <p:cNvSpPr txBox="1"/>
              <p:nvPr/>
            </p:nvSpPr>
            <p:spPr>
              <a:xfrm>
                <a:off x="995778" y="2260699"/>
                <a:ext cx="10200443" cy="3232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5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5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5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ja-JP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5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5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sz="5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5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5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5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sz="5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5400" i="1">
                                          <a:latin typeface="Cambria Math" panose="02040503050406030204" pitchFamily="18" charset="0"/>
                                        </a:rPr>
                                        <m:t>𝑚𝑒𝑎𝑛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5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kumimoji="1" lang="ja-JP" altLang="en-US" sz="5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26344E-3760-1D42-BFBD-9FEDA4C20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78" y="2260699"/>
                <a:ext cx="10200443" cy="3232873"/>
              </a:xfrm>
              <a:prstGeom prst="rect">
                <a:avLst/>
              </a:prstGeom>
              <a:blipFill>
                <a:blip r:embed="rId2"/>
                <a:stretch>
                  <a:fillRect t="-67451" b="-1160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65695" y="1173642"/>
            <a:ext cx="8972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標準偏差（</a:t>
            </a:r>
            <a:r>
              <a:rPr lang="en-US" altLang="ja-JP" sz="3200" dirty="0"/>
              <a:t>standard deviation</a:t>
            </a:r>
            <a:r>
              <a:rPr lang="ja-JP" altLang="en-US" sz="3200"/>
              <a:t>）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5916350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096000" y="2552400"/>
            <a:ext cx="51142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ファイルから１行ずつ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読み込む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出力（図３</a:t>
            </a:r>
            <a:r>
              <a:rPr lang="en-US" altLang="ja-JP" sz="2800" dirty="0"/>
              <a:t>.</a:t>
            </a:r>
            <a:r>
              <a:rPr lang="ja-JP" altLang="en-US" sz="2800"/>
              <a:t>２</a:t>
            </a:r>
            <a:r>
              <a:rPr lang="en-US" altLang="ja-JP" sz="2800" dirty="0"/>
              <a:t>.</a:t>
            </a:r>
            <a:r>
              <a:rPr lang="ja-JP" altLang="en-US" sz="2800"/>
              <a:t>２）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ファイルを閉じる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1" y="2552400"/>
            <a:ext cx="4933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for v in </a:t>
            </a:r>
            <a:r>
              <a:rPr lang="en-US" altLang="ja-JP" sz="2800" dirty="0" err="1"/>
              <a:t>csv.reader</a:t>
            </a:r>
            <a:r>
              <a:rPr lang="en-US" altLang="ja-JP" sz="2800" dirty="0"/>
              <a:t>(f) :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     print(v)</a:t>
            </a:r>
          </a:p>
          <a:p>
            <a:endParaRPr lang="en-US" altLang="ja-JP" sz="2800" dirty="0"/>
          </a:p>
          <a:p>
            <a:r>
              <a:rPr lang="en-US" altLang="ja-JP" sz="2800" dirty="0" err="1"/>
              <a:t>f.close</a:t>
            </a:r>
            <a:r>
              <a:rPr lang="en-US" altLang="ja-JP" sz="2800" dirty="0"/>
              <a:t>()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03D1C4-8E9A-784B-9F58-3CBA01A3EAB3}"/>
              </a:ext>
            </a:extLst>
          </p:cNvPr>
          <p:cNvSpPr txBox="1"/>
          <p:nvPr/>
        </p:nvSpPr>
        <p:spPr>
          <a:xfrm>
            <a:off x="765695" y="1173642"/>
            <a:ext cx="731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CSV</a:t>
            </a:r>
            <a:r>
              <a:rPr lang="ja-JP" altLang="en-US" sz="3200"/>
              <a:t>形式の入出力２（リスト３</a:t>
            </a:r>
            <a:r>
              <a:rPr lang="en-US" altLang="ja-JP" sz="3200" dirty="0"/>
              <a:t>.</a:t>
            </a:r>
            <a:r>
              <a:rPr lang="ja-JP" altLang="en-US" sz="3200"/>
              <a:t>２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</a:p>
        </p:txBody>
      </p:sp>
    </p:spTree>
    <p:extLst>
      <p:ext uri="{BB962C8B-B14F-4D97-AF65-F5344CB8AC3E}">
        <p14:creationId xmlns:p14="http://schemas.microsoft.com/office/powerpoint/2010/main" val="21120447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096000" y="2552400"/>
            <a:ext cx="51142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ファイルを開く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読み込みモード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ファイルから１行ずつ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読み込んでリストに格納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with : </a:t>
            </a:r>
            <a:r>
              <a:rPr lang="ja-JP" altLang="en-US" sz="2800"/>
              <a:t>自動的にクローズ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1" y="2552400"/>
            <a:ext cx="4933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with open(‘</a:t>
            </a:r>
            <a:r>
              <a:rPr lang="en-US" altLang="ja-JP" sz="2800" dirty="0" err="1"/>
              <a:t>Data.csv</a:t>
            </a:r>
            <a:r>
              <a:rPr lang="en-US" altLang="ja-JP" sz="2800" dirty="0"/>
              <a:t>’, ‘r’) as f :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     data = [v for v in </a:t>
            </a:r>
            <a:r>
              <a:rPr lang="en-US" altLang="ja-JP" sz="2800" dirty="0" err="1"/>
              <a:t>csv.reader</a:t>
            </a:r>
            <a:r>
              <a:rPr lang="en-US" altLang="ja-JP" sz="2800" dirty="0"/>
              <a:t>(f)]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55ADDF-4BA5-9946-9BD9-0EF8A61E34FF}"/>
              </a:ext>
            </a:extLst>
          </p:cNvPr>
          <p:cNvSpPr txBox="1"/>
          <p:nvPr/>
        </p:nvSpPr>
        <p:spPr>
          <a:xfrm>
            <a:off x="765695" y="1173642"/>
            <a:ext cx="731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CSV</a:t>
            </a:r>
            <a:r>
              <a:rPr lang="ja-JP" altLang="en-US" sz="3200"/>
              <a:t>形式の入出力３（リスト３</a:t>
            </a:r>
            <a:r>
              <a:rPr lang="en-US" altLang="ja-JP" sz="3200" dirty="0"/>
              <a:t>.</a:t>
            </a:r>
            <a:r>
              <a:rPr lang="ja-JP" altLang="en-US" sz="3200"/>
              <a:t>２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</a:p>
        </p:txBody>
      </p:sp>
    </p:spTree>
    <p:extLst>
      <p:ext uri="{BB962C8B-B14F-4D97-AF65-F5344CB8AC3E}">
        <p14:creationId xmlns:p14="http://schemas.microsoft.com/office/powerpoint/2010/main" val="5247538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096000" y="2552400"/>
            <a:ext cx="5114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ファイルを開く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書き込みモード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すべて取り出すまで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行の先頭である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すべて取り出すまで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1" y="2552400"/>
            <a:ext cx="49331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f = open(‘</a:t>
            </a:r>
            <a:r>
              <a:rPr lang="en-US" altLang="ja-JP" sz="2800" dirty="0" err="1"/>
              <a:t>CheakData.csv</a:t>
            </a:r>
            <a:r>
              <a:rPr lang="en-US" altLang="ja-JP" sz="2800" dirty="0"/>
              <a:t>’, ‘w’)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for v in data :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ck = 0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for u in v :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3B3E26-4C1A-6747-8282-43EAFDAEA454}"/>
              </a:ext>
            </a:extLst>
          </p:cNvPr>
          <p:cNvSpPr txBox="1"/>
          <p:nvPr/>
        </p:nvSpPr>
        <p:spPr>
          <a:xfrm>
            <a:off x="765695" y="1173642"/>
            <a:ext cx="731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CSV</a:t>
            </a:r>
            <a:r>
              <a:rPr lang="ja-JP" altLang="en-US" sz="3200"/>
              <a:t>形式の入出力４（リスト３</a:t>
            </a:r>
            <a:r>
              <a:rPr lang="en-US" altLang="ja-JP" sz="3200" dirty="0"/>
              <a:t>.</a:t>
            </a:r>
            <a:r>
              <a:rPr lang="ja-JP" altLang="en-US" sz="3200"/>
              <a:t>２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</a:p>
        </p:txBody>
      </p:sp>
    </p:spTree>
    <p:extLst>
      <p:ext uri="{BB962C8B-B14F-4D97-AF65-F5344CB8AC3E}">
        <p14:creationId xmlns:p14="http://schemas.microsoft.com/office/powerpoint/2010/main" val="4455685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366293" y="2347200"/>
            <a:ext cx="48439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行の先頭であれば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書き込み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行の先頭でない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行の先頭でなければ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書き込み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0" y="2347200"/>
            <a:ext cx="5203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          if ck == 0 :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     </a:t>
            </a:r>
            <a:r>
              <a:rPr lang="en-US" altLang="ja-JP" sz="2800" dirty="0" err="1"/>
              <a:t>f.write</a:t>
            </a:r>
            <a:r>
              <a:rPr lang="en-US" altLang="ja-JP" sz="2800" dirty="0"/>
              <a:t>(‘ck_{}’.format(u)’)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     ck += 1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else :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         f .write(‘, ck_{}’.format(u)’)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E6199F-6AF5-3043-BD91-D5D17C38D4F6}"/>
              </a:ext>
            </a:extLst>
          </p:cNvPr>
          <p:cNvSpPr txBox="1"/>
          <p:nvPr/>
        </p:nvSpPr>
        <p:spPr>
          <a:xfrm>
            <a:off x="765695" y="1173642"/>
            <a:ext cx="731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CSV</a:t>
            </a:r>
            <a:r>
              <a:rPr lang="ja-JP" altLang="en-US" sz="3200"/>
              <a:t>形式の入出力５（リスト３</a:t>
            </a:r>
            <a:r>
              <a:rPr lang="en-US" altLang="ja-JP" sz="3200" dirty="0"/>
              <a:t>.</a:t>
            </a:r>
            <a:r>
              <a:rPr lang="ja-JP" altLang="en-US" sz="3200"/>
              <a:t>２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</a:p>
        </p:txBody>
      </p:sp>
    </p:spTree>
    <p:extLst>
      <p:ext uri="{BB962C8B-B14F-4D97-AF65-F5344CB8AC3E}">
        <p14:creationId xmlns:p14="http://schemas.microsoft.com/office/powerpoint/2010/main" val="24124264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096000" y="2934000"/>
            <a:ext cx="51142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改行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ファイルを閉じる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出力結果（図３</a:t>
            </a:r>
            <a:r>
              <a:rPr lang="en-US" altLang="ja-JP" sz="2800" dirty="0"/>
              <a:t>.</a:t>
            </a:r>
            <a:r>
              <a:rPr lang="ja-JP" altLang="en-US" sz="2800"/>
              <a:t>２</a:t>
            </a:r>
            <a:r>
              <a:rPr lang="en-US" altLang="ja-JP" sz="2800" dirty="0"/>
              <a:t>.</a:t>
            </a:r>
            <a:r>
              <a:rPr lang="ja-JP" altLang="en-US" sz="2800"/>
              <a:t>３）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C3CEA08-342C-9547-AD6B-2BAA941ECE74}"/>
                  </a:ext>
                </a:extLst>
              </p:cNvPr>
              <p:cNvSpPr txBox="1"/>
              <p:nvPr/>
            </p:nvSpPr>
            <p:spPr>
              <a:xfrm>
                <a:off x="1162801" y="2934000"/>
                <a:ext cx="493319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     </a:t>
                </a:r>
                <a:r>
                  <a:rPr lang="en-US" altLang="ja-JP" sz="2800" dirty="0" err="1"/>
                  <a:t>f.write</a:t>
                </a:r>
                <a:r>
                  <a:rPr lang="en-US" altLang="ja-JP" sz="2800" dirty="0"/>
                  <a:t>(‘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altLang="ja-JP" sz="2800" dirty="0"/>
                  <a:t>n’)</a:t>
                </a:r>
              </a:p>
              <a:p>
                <a:endParaRPr lang="en-US" altLang="ja-JP" sz="2800" dirty="0"/>
              </a:p>
              <a:p>
                <a:r>
                  <a:rPr lang="en-US" altLang="ja-JP" sz="2800" dirty="0" err="1"/>
                  <a:t>f.close</a:t>
                </a:r>
                <a:r>
                  <a:rPr lang="en-US" altLang="ja-JP" sz="2800" dirty="0"/>
                  <a:t>()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C3CEA08-342C-9547-AD6B-2BAA941EC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1" y="2934000"/>
                <a:ext cx="4933199" cy="1384995"/>
              </a:xfrm>
              <a:prstGeom prst="rect">
                <a:avLst/>
              </a:prstGeom>
              <a:blipFill>
                <a:blip r:embed="rId2"/>
                <a:stretch>
                  <a:fillRect l="-2564" t="-3636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09F825-4AB4-DF47-BC3D-5E66FA3E0EF6}"/>
              </a:ext>
            </a:extLst>
          </p:cNvPr>
          <p:cNvSpPr txBox="1"/>
          <p:nvPr/>
        </p:nvSpPr>
        <p:spPr>
          <a:xfrm>
            <a:off x="765695" y="1173642"/>
            <a:ext cx="731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CSV</a:t>
            </a:r>
            <a:r>
              <a:rPr lang="ja-JP" altLang="en-US" sz="3200"/>
              <a:t>形式の入出力６（リスト３</a:t>
            </a:r>
            <a:r>
              <a:rPr lang="en-US" altLang="ja-JP" sz="3200" dirty="0"/>
              <a:t>.</a:t>
            </a:r>
            <a:r>
              <a:rPr lang="ja-JP" altLang="en-US" sz="3200"/>
              <a:t>２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</a:p>
        </p:txBody>
      </p:sp>
    </p:spTree>
    <p:extLst>
      <p:ext uri="{BB962C8B-B14F-4D97-AF65-F5344CB8AC3E}">
        <p14:creationId xmlns:p14="http://schemas.microsoft.com/office/powerpoint/2010/main" val="21643830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012612" y="2934000"/>
            <a:ext cx="5197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pickle</a:t>
            </a:r>
            <a:r>
              <a:rPr lang="ja-JP" altLang="en-US" sz="2800"/>
              <a:t>モジュールのインポート</a:t>
            </a:r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1" y="2934000"/>
            <a:ext cx="48498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import pickle</a:t>
            </a:r>
          </a:p>
          <a:p>
            <a:endParaRPr lang="en-US" altLang="ja-JP" sz="2800" dirty="0"/>
          </a:p>
          <a:p>
            <a:r>
              <a:rPr lang="en-US" altLang="ja-JP" sz="2800" dirty="0"/>
              <a:t>a = [1, 2, 3, ‘x’, ‘y’, ‘z’]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97750B-504C-D04F-87E6-23C820D06C04}"/>
              </a:ext>
            </a:extLst>
          </p:cNvPr>
          <p:cNvSpPr txBox="1"/>
          <p:nvPr/>
        </p:nvSpPr>
        <p:spPr>
          <a:xfrm>
            <a:off x="765695" y="1173642"/>
            <a:ext cx="872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バイナリファイル入出力１（リスト３</a:t>
            </a:r>
            <a:r>
              <a:rPr lang="en-US" altLang="ja-JP" sz="3200" dirty="0"/>
              <a:t>.</a:t>
            </a:r>
            <a:r>
              <a:rPr lang="ja-JP" altLang="en-US" sz="3200"/>
              <a:t>３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</a:p>
        </p:txBody>
      </p:sp>
    </p:spTree>
    <p:extLst>
      <p:ext uri="{BB962C8B-B14F-4D97-AF65-F5344CB8AC3E}">
        <p14:creationId xmlns:p14="http://schemas.microsoft.com/office/powerpoint/2010/main" val="39635128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556075" y="2552400"/>
            <a:ext cx="46541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ファイルを開く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en-US" altLang="ja-JP" sz="2800" dirty="0" err="1"/>
              <a:t>wb</a:t>
            </a:r>
            <a:r>
              <a:rPr lang="en-US" altLang="ja-JP" sz="2800" dirty="0"/>
              <a:t> : </a:t>
            </a:r>
            <a:r>
              <a:rPr lang="ja-JP" altLang="en-US" sz="2800"/>
              <a:t>バイナリ出力モード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書き込み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with : </a:t>
            </a:r>
            <a:r>
              <a:rPr lang="ja-JP" altLang="en-US" sz="2800"/>
              <a:t>自動的にクローズ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1" y="2552400"/>
            <a:ext cx="5393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with open(‘</a:t>
            </a:r>
            <a:r>
              <a:rPr lang="en-US" altLang="ja-JP" sz="2800" dirty="0" err="1"/>
              <a:t>usePkl.pkl</a:t>
            </a:r>
            <a:r>
              <a:rPr lang="en-US" altLang="ja-JP" sz="2800" dirty="0"/>
              <a:t>’, ‘</a:t>
            </a:r>
            <a:r>
              <a:rPr lang="en-US" altLang="ja-JP" sz="2800" dirty="0" err="1"/>
              <a:t>wb</a:t>
            </a:r>
            <a:r>
              <a:rPr lang="en-US" altLang="ja-JP" sz="2800" dirty="0"/>
              <a:t>’) as f :</a:t>
            </a:r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     </a:t>
            </a:r>
            <a:r>
              <a:rPr lang="en-US" altLang="ja-JP" sz="2800" dirty="0" err="1"/>
              <a:t>pickle.dump</a:t>
            </a:r>
            <a:r>
              <a:rPr lang="en-US" altLang="ja-JP" sz="2800" dirty="0"/>
              <a:t>(a, f)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97750B-504C-D04F-87E6-23C820D06C04}"/>
              </a:ext>
            </a:extLst>
          </p:cNvPr>
          <p:cNvSpPr txBox="1"/>
          <p:nvPr/>
        </p:nvSpPr>
        <p:spPr>
          <a:xfrm>
            <a:off x="765695" y="1173642"/>
            <a:ext cx="872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バイナリファイル入出力２（リスト３</a:t>
            </a:r>
            <a:r>
              <a:rPr lang="en-US" altLang="ja-JP" sz="3200" dirty="0"/>
              <a:t>.</a:t>
            </a:r>
            <a:r>
              <a:rPr lang="ja-JP" altLang="en-US" sz="3200"/>
              <a:t>３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</a:p>
        </p:txBody>
      </p:sp>
    </p:spTree>
    <p:extLst>
      <p:ext uri="{BB962C8B-B14F-4D97-AF65-F5344CB8AC3E}">
        <p14:creationId xmlns:p14="http://schemas.microsoft.com/office/powerpoint/2010/main" val="3130963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第３章　ファイル入出力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FA310E-BAA7-804C-BA4C-13A100C00558}"/>
              </a:ext>
            </a:extLst>
          </p:cNvPr>
          <p:cNvSpPr/>
          <p:nvPr/>
        </p:nvSpPr>
        <p:spPr>
          <a:xfrm>
            <a:off x="694672" y="2115313"/>
            <a:ext cx="10515599" cy="443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93C81-83E3-BF46-8BAA-1D076188945B}"/>
              </a:ext>
            </a:extLst>
          </p:cNvPr>
          <p:cNvSpPr txBox="1"/>
          <p:nvPr/>
        </p:nvSpPr>
        <p:spPr>
          <a:xfrm>
            <a:off x="6556075" y="2347200"/>
            <a:ext cx="46541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ファイルを開く</a:t>
            </a:r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en-US" altLang="ja-JP" sz="2800" dirty="0" err="1"/>
              <a:t>rb</a:t>
            </a:r>
            <a:r>
              <a:rPr lang="en-US" altLang="ja-JP" sz="2800" dirty="0"/>
              <a:t> : </a:t>
            </a:r>
            <a:r>
              <a:rPr lang="ja-JP" altLang="en-US" sz="2800"/>
              <a:t>バイナリ入力モード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with</a:t>
            </a:r>
            <a:r>
              <a:rPr lang="ja-JP" altLang="en-US" sz="2800"/>
              <a:t>使った方がいい？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出力結果（図３</a:t>
            </a:r>
            <a:r>
              <a:rPr lang="en-US" altLang="ja-JP" sz="2800" dirty="0"/>
              <a:t>.</a:t>
            </a:r>
            <a:r>
              <a:rPr lang="ja-JP" altLang="en-US" sz="2800"/>
              <a:t>３</a:t>
            </a:r>
            <a:r>
              <a:rPr lang="en-US" altLang="ja-JP" sz="2800" dirty="0"/>
              <a:t>.</a:t>
            </a:r>
            <a:r>
              <a:rPr lang="ja-JP" altLang="en-US" sz="2800"/>
              <a:t>１）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CEA08-342C-9547-AD6B-2BAA941ECE74}"/>
              </a:ext>
            </a:extLst>
          </p:cNvPr>
          <p:cNvSpPr txBox="1"/>
          <p:nvPr/>
        </p:nvSpPr>
        <p:spPr>
          <a:xfrm>
            <a:off x="1162801" y="2347200"/>
            <a:ext cx="5393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b = </a:t>
            </a:r>
            <a:r>
              <a:rPr lang="en-US" altLang="ja-JP" sz="2800" dirty="0" err="1"/>
              <a:t>pickle.load</a:t>
            </a:r>
            <a:r>
              <a:rPr lang="en-US" altLang="ja-JP" sz="2800" dirty="0"/>
              <a:t>(open (‘</a:t>
            </a:r>
            <a:r>
              <a:rPr lang="en-US" altLang="ja-JP" sz="2800" dirty="0" err="1"/>
              <a:t>usePkl.pkl</a:t>
            </a:r>
            <a:r>
              <a:rPr lang="en-US" altLang="ja-JP" sz="2800" dirty="0"/>
              <a:t>’,</a:t>
            </a:r>
          </a:p>
          <a:p>
            <a:r>
              <a:rPr lang="en-US" altLang="ja-JP" sz="2800" dirty="0"/>
              <a:t>‘</a:t>
            </a:r>
            <a:r>
              <a:rPr lang="en-US" altLang="ja-JP" sz="2800" dirty="0" err="1"/>
              <a:t>rb</a:t>
            </a:r>
            <a:r>
              <a:rPr lang="en-US" altLang="ja-JP" sz="2800" dirty="0"/>
              <a:t>’) 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97750B-504C-D04F-87E6-23C820D06C04}"/>
              </a:ext>
            </a:extLst>
          </p:cNvPr>
          <p:cNvSpPr txBox="1"/>
          <p:nvPr/>
        </p:nvSpPr>
        <p:spPr>
          <a:xfrm>
            <a:off x="765695" y="1173642"/>
            <a:ext cx="872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バイナリファイル入出力３（リスト３</a:t>
            </a:r>
            <a:r>
              <a:rPr lang="en-US" altLang="ja-JP" sz="3200" dirty="0"/>
              <a:t>.</a:t>
            </a:r>
            <a:r>
              <a:rPr lang="ja-JP" altLang="en-US" sz="3200"/>
              <a:t>３</a:t>
            </a:r>
            <a:r>
              <a:rPr lang="en-US" altLang="ja-JP" sz="3200" dirty="0"/>
              <a:t>.</a:t>
            </a:r>
            <a:r>
              <a:rPr lang="ja-JP" altLang="en-US" sz="3200"/>
              <a:t>１）</a:t>
            </a:r>
          </a:p>
        </p:txBody>
      </p:sp>
    </p:spTree>
    <p:extLst>
      <p:ext uri="{BB962C8B-B14F-4D97-AF65-F5344CB8AC3E}">
        <p14:creationId xmlns:p14="http://schemas.microsoft.com/office/powerpoint/2010/main" val="216943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第１章　基本統計量の計算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65694" y="1173642"/>
            <a:ext cx="9530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/>
              <a:t>Numpy</a:t>
            </a:r>
            <a:r>
              <a:rPr lang="ja-JP" altLang="en-US" sz="3200"/>
              <a:t>を利用した統計量の計算１（リスト１</a:t>
            </a:r>
            <a:r>
              <a:rPr lang="en-US" altLang="ja-JP" sz="3200" dirty="0"/>
              <a:t>.</a:t>
            </a:r>
            <a:r>
              <a:rPr lang="ja-JP" altLang="en-US" sz="3200"/>
              <a:t>３）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EA481-2C9B-E346-AEBA-ECD7CAA90EA2}"/>
                  </a:ext>
                </a:extLst>
              </p:cNvPr>
              <p:cNvSpPr txBox="1"/>
              <p:nvPr/>
            </p:nvSpPr>
            <p:spPr>
              <a:xfrm>
                <a:off x="1162800" y="2934078"/>
                <a:ext cx="4788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i</a:t>
                </a:r>
                <a:r>
                  <a:rPr kumimoji="1" lang="en-US" altLang="ja-JP" sz="2800" dirty="0"/>
                  <a:t>mport </a:t>
                </a:r>
                <a:r>
                  <a:rPr kumimoji="1" lang="en-US" altLang="ja-JP" sz="2800" dirty="0" err="1"/>
                  <a:t>numpy</a:t>
                </a:r>
                <a:r>
                  <a:rPr kumimoji="1" lang="en-US" altLang="ja-JP" sz="2800" dirty="0"/>
                  <a:t> as np</a:t>
                </a:r>
              </a:p>
              <a:p>
                <a:endParaRPr lang="en-US" altLang="ja-JP" sz="2800" dirty="0"/>
              </a:p>
              <a:p>
                <a:endParaRPr kumimoji="1" lang="en-US" altLang="ja-JP" sz="2800" dirty="0"/>
              </a:p>
              <a:p>
                <a:r>
                  <a:rPr lang="en-US" altLang="ja-JP" sz="2800" dirty="0"/>
                  <a:t>data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800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sz="2800" dirty="0"/>
                  <a:t>] </a:t>
                </a:r>
                <a:r>
                  <a:rPr kumimoji="1" lang="en-US" altLang="ja-JP" sz="2800" dirty="0"/>
                  <a:t> 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EA481-2C9B-E346-AEBA-ECD7CAA90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0" y="2934078"/>
                <a:ext cx="4788000" cy="1815882"/>
              </a:xfrm>
              <a:prstGeom prst="rect">
                <a:avLst/>
              </a:prstGeom>
              <a:blipFill>
                <a:blip r:embed="rId2"/>
                <a:stretch>
                  <a:fillRect l="-2646" t="-2778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4AC09EA-CFE9-B043-AB4E-7F194C28FD9A}"/>
              </a:ext>
            </a:extLst>
          </p:cNvPr>
          <p:cNvSpPr txBox="1"/>
          <p:nvPr/>
        </p:nvSpPr>
        <p:spPr>
          <a:xfrm>
            <a:off x="5950799" y="2934078"/>
            <a:ext cx="52594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en-US" altLang="ja-JP" sz="2800" dirty="0" err="1"/>
              <a:t>Numpy</a:t>
            </a:r>
            <a:r>
              <a:rPr lang="ja-JP" altLang="en-US" sz="2800"/>
              <a:t>のインポート</a:t>
            </a:r>
            <a:endParaRPr lang="en-US" altLang="ja-JP" sz="2800" dirty="0"/>
          </a:p>
          <a:p>
            <a:endParaRPr kumimoji="1"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リスト型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DE7371-CE44-9747-916F-50FEF4799FA7}"/>
              </a:ext>
            </a:extLst>
          </p:cNvPr>
          <p:cNvSpPr/>
          <p:nvPr/>
        </p:nvSpPr>
        <p:spPr>
          <a:xfrm>
            <a:off x="694672" y="2115313"/>
            <a:ext cx="10515599" cy="4392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57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第１章　基本統計量の計算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65694" y="1173642"/>
            <a:ext cx="9347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/>
              <a:t>Numpy</a:t>
            </a:r>
            <a:r>
              <a:rPr lang="ja-JP" altLang="en-US" sz="3200"/>
              <a:t>を利用した統計量の計算２ （リスト１</a:t>
            </a:r>
            <a:r>
              <a:rPr lang="en-US" altLang="ja-JP" sz="3200" dirty="0"/>
              <a:t>.</a:t>
            </a:r>
            <a:r>
              <a:rPr lang="ja-JP" altLang="en-US" sz="3200"/>
              <a:t>３）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077B46-CDEA-8441-81CF-98D7E0AAE8F6}"/>
              </a:ext>
            </a:extLst>
          </p:cNvPr>
          <p:cNvSpPr txBox="1"/>
          <p:nvPr/>
        </p:nvSpPr>
        <p:spPr>
          <a:xfrm>
            <a:off x="1162974" y="2347200"/>
            <a:ext cx="4787826" cy="31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n</a:t>
            </a:r>
            <a:r>
              <a:rPr kumimoji="1" lang="en-US" altLang="ja-JP" sz="2800" dirty="0" err="1"/>
              <a:t>p.sum</a:t>
            </a:r>
            <a:r>
              <a:rPr kumimoji="1" lang="en-US" altLang="ja-JP" sz="2800" dirty="0"/>
              <a:t>(data)</a:t>
            </a:r>
          </a:p>
          <a:p>
            <a:endParaRPr kumimoji="1" lang="en-US" altLang="ja-JP" sz="2800" dirty="0"/>
          </a:p>
          <a:p>
            <a:r>
              <a:rPr lang="en-US" altLang="ja-JP" sz="2800" dirty="0" err="1"/>
              <a:t>np.mean</a:t>
            </a:r>
            <a:r>
              <a:rPr lang="en-US" altLang="ja-JP" sz="2800" dirty="0"/>
              <a:t>(data)</a:t>
            </a:r>
          </a:p>
          <a:p>
            <a:endParaRPr lang="en-US" altLang="ja-JP" sz="2800" dirty="0"/>
          </a:p>
          <a:p>
            <a:r>
              <a:rPr lang="en-US" altLang="ja-JP" sz="2800" dirty="0" err="1"/>
              <a:t>np.var</a:t>
            </a:r>
            <a:r>
              <a:rPr lang="en-US" altLang="ja-JP" sz="2800" dirty="0"/>
              <a:t>(data)</a:t>
            </a:r>
          </a:p>
          <a:p>
            <a:endParaRPr lang="en-US" altLang="ja-JP" sz="2800" dirty="0"/>
          </a:p>
          <a:p>
            <a:r>
              <a:rPr lang="en-US" altLang="ja-JP" sz="2800" dirty="0" err="1"/>
              <a:t>np.std</a:t>
            </a:r>
            <a:r>
              <a:rPr lang="en-US" altLang="ja-JP" sz="2800" dirty="0"/>
              <a:t>(data) </a:t>
            </a:r>
            <a:r>
              <a:rPr kumimoji="1" lang="en-US" altLang="ja-JP" sz="2800" dirty="0"/>
              <a:t> </a:t>
            </a:r>
            <a:endParaRPr kumimoji="1" lang="ja-JP" altLang="en-US" sz="28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BA7A640-C75D-4941-8283-F98EF7FE723D}"/>
              </a:ext>
            </a:extLst>
          </p:cNvPr>
          <p:cNvSpPr txBox="1"/>
          <p:nvPr/>
        </p:nvSpPr>
        <p:spPr>
          <a:xfrm>
            <a:off x="5950799" y="2347200"/>
            <a:ext cx="5259471" cy="39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合計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平均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分散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標準偏差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出力結果（リスト１</a:t>
            </a:r>
            <a:r>
              <a:rPr lang="en-US" altLang="ja-JP" sz="2800" dirty="0"/>
              <a:t>.</a:t>
            </a:r>
            <a:r>
              <a:rPr lang="ja-JP" altLang="en-US" sz="2800"/>
              <a:t>４）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938B97-BC4A-414C-9E7E-E121EDB4C7CB}"/>
              </a:ext>
            </a:extLst>
          </p:cNvPr>
          <p:cNvSpPr/>
          <p:nvPr/>
        </p:nvSpPr>
        <p:spPr>
          <a:xfrm>
            <a:off x="694672" y="2115313"/>
            <a:ext cx="10515599" cy="4392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29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A855-1222-9342-85CD-DCE0442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674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</a:t>
            </a:r>
            <a:r>
              <a:rPr kumimoji="1" lang="ja-JP" altLang="en-US" sz="2000">
                <a:latin typeface="+mj-ea"/>
              </a:rPr>
              <a:t>第１章　基本統計量の計算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0003E-00E9-BF4C-B238-C0C3144AA560}"/>
              </a:ext>
            </a:extLst>
          </p:cNvPr>
          <p:cNvSpPr txBox="1"/>
          <p:nvPr/>
        </p:nvSpPr>
        <p:spPr>
          <a:xfrm>
            <a:off x="765694" y="1173642"/>
            <a:ext cx="9347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/>
              <a:t>Numpy</a:t>
            </a:r>
            <a:r>
              <a:rPr lang="ja-JP" altLang="en-US" sz="3200"/>
              <a:t>を利用した統計量の計算３ （リスト１</a:t>
            </a:r>
            <a:r>
              <a:rPr lang="en-US" altLang="ja-JP" sz="3200" dirty="0"/>
              <a:t>.</a:t>
            </a:r>
            <a:r>
              <a:rPr lang="ja-JP" altLang="en-US" sz="3200"/>
              <a:t>５）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077B46-CDEA-8441-81CF-98D7E0AAE8F6}"/>
              </a:ext>
            </a:extLst>
          </p:cNvPr>
          <p:cNvSpPr txBox="1"/>
          <p:nvPr/>
        </p:nvSpPr>
        <p:spPr>
          <a:xfrm>
            <a:off x="1162974" y="2552400"/>
            <a:ext cx="4787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n</a:t>
            </a:r>
            <a:r>
              <a:rPr kumimoji="1" lang="en-US" altLang="ja-JP" sz="2800" dirty="0" err="1"/>
              <a:t>p.amin</a:t>
            </a:r>
            <a:r>
              <a:rPr kumimoji="1" lang="en-US" altLang="ja-JP" sz="2800" dirty="0"/>
              <a:t>(data)</a:t>
            </a:r>
          </a:p>
          <a:p>
            <a:endParaRPr kumimoji="1" lang="en-US" altLang="ja-JP" sz="2800" dirty="0"/>
          </a:p>
          <a:p>
            <a:r>
              <a:rPr lang="en-US" altLang="ja-JP" sz="2800" dirty="0" err="1"/>
              <a:t>np.median</a:t>
            </a:r>
            <a:r>
              <a:rPr lang="en-US" altLang="ja-JP" sz="2800" dirty="0"/>
              <a:t>(data)</a:t>
            </a:r>
          </a:p>
          <a:p>
            <a:endParaRPr lang="en-US" altLang="ja-JP" sz="2800" dirty="0"/>
          </a:p>
          <a:p>
            <a:r>
              <a:rPr lang="en-US" altLang="ja-JP" sz="2800" dirty="0" err="1"/>
              <a:t>np.amax</a:t>
            </a:r>
            <a:r>
              <a:rPr lang="en-US" altLang="ja-JP" sz="2800" dirty="0"/>
              <a:t>(data)  </a:t>
            </a:r>
            <a:endParaRPr lang="ja-JP" altLang="en-US" sz="28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BA7A640-C75D-4941-8283-F98EF7FE723D}"/>
              </a:ext>
            </a:extLst>
          </p:cNvPr>
          <p:cNvSpPr txBox="1"/>
          <p:nvPr/>
        </p:nvSpPr>
        <p:spPr>
          <a:xfrm>
            <a:off x="5950799" y="2552400"/>
            <a:ext cx="5259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# </a:t>
            </a:r>
            <a:r>
              <a:rPr lang="ja-JP" altLang="en-US" sz="2800"/>
              <a:t>最小値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中央値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最大値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# </a:t>
            </a:r>
            <a:r>
              <a:rPr lang="ja-JP" altLang="en-US" sz="2800"/>
              <a:t>出力結果（リスト１</a:t>
            </a:r>
            <a:r>
              <a:rPr lang="en-US" altLang="ja-JP" sz="2800" dirty="0"/>
              <a:t>.</a:t>
            </a:r>
            <a:r>
              <a:rPr lang="ja-JP" altLang="en-US" sz="2800"/>
              <a:t>６）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577A1B-946C-7543-8A51-10E97C4691DD}"/>
              </a:ext>
            </a:extLst>
          </p:cNvPr>
          <p:cNvSpPr/>
          <p:nvPr/>
        </p:nvSpPr>
        <p:spPr>
          <a:xfrm>
            <a:off x="694672" y="2115313"/>
            <a:ext cx="10515599" cy="4392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47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4299</Words>
  <Application>Microsoft Macintosh PowerPoint</Application>
  <PresentationFormat>ワイド画面</PresentationFormat>
  <Paragraphs>966</Paragraphs>
  <Slides>67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67</vt:i4>
      </vt:variant>
    </vt:vector>
  </HeadingPairs>
  <TitlesOfParts>
    <vt:vector size="72" baseType="lpstr">
      <vt:lpstr>メイリオ</vt:lpstr>
      <vt:lpstr>Arial</vt:lpstr>
      <vt:lpstr>Calibri</vt:lpstr>
      <vt:lpstr>Cambria Math</vt:lpstr>
      <vt:lpstr>Office テーマ</vt:lpstr>
      <vt:lpstr>Pythonでデータ分析 第1〜3章</vt:lpstr>
      <vt:lpstr>目次</vt:lpstr>
      <vt:lpstr> 第１章　基本統計量の計算</vt:lpstr>
      <vt:lpstr> 第１章　基本統計量の計算</vt:lpstr>
      <vt:lpstr> 第１章　基本統計量の計算</vt:lpstr>
      <vt:lpstr> 第１章　基本統計量の計算</vt:lpstr>
      <vt:lpstr> 第１章　基本統計量の計算</vt:lpstr>
      <vt:lpstr> 第１章　基本統計量の計算</vt:lpstr>
      <vt:lpstr> 第１章　基本統計量の計算</vt:lpstr>
      <vt:lpstr> 第１章　基本統計量の計算</vt:lpstr>
      <vt:lpstr> 第１章　基本統計量の計算</vt:lpstr>
      <vt:lpstr> 第１章　基本統計量の計算</vt:lpstr>
      <vt:lpstr> 第１章　基本統計量の計算</vt:lpstr>
      <vt:lpstr> 第１章　基本統計量の計算</vt:lpstr>
      <vt:lpstr> 第１章　基本統計量の計算</vt:lpstr>
      <vt:lpstr> 第１章　基本統計量の計算</vt:lpstr>
      <vt:lpstr> 第１章　基本統計量の計算</vt:lpstr>
      <vt:lpstr> 第１章　基本統計量の計算</vt:lpstr>
      <vt:lpstr> 第１章　基本統計量の計算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第２章　グラフ描画　ーーデータの可視化ーー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  <vt:lpstr> 第３章　ファイル入出力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Pythonで統計分析 1,2,3章</dc:title>
  <dc:creator>鈴木 楓</dc:creator>
  <cp:lastModifiedBy>鈴木 楓</cp:lastModifiedBy>
  <cp:revision>158</cp:revision>
  <dcterms:created xsi:type="dcterms:W3CDTF">2021-06-23T16:49:18Z</dcterms:created>
  <dcterms:modified xsi:type="dcterms:W3CDTF">2021-06-28T15:45:13Z</dcterms:modified>
</cp:coreProperties>
</file>