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4" r:id="rId7"/>
    <p:sldId id="262" r:id="rId8"/>
    <p:sldId id="263"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AA6229C-9216-2048-AF7B-E1F4432508F6}">
          <p14:sldIdLst>
            <p14:sldId id="256"/>
            <p14:sldId id="257"/>
            <p14:sldId id="259"/>
            <p14:sldId id="260"/>
            <p14:sldId id="261"/>
            <p14:sldId id="264"/>
            <p14:sldId id="262"/>
            <p14:sldId id="263"/>
            <p14:sldId id="265"/>
            <p14:sldId id="266"/>
            <p14:sldId id="267"/>
            <p14:sldId id="269"/>
            <p14:sldId id="270"/>
            <p14:sldId id="271"/>
            <p14:sldId id="272"/>
            <p14:sldId id="273"/>
            <p14:sldId id="274"/>
            <p14:sldId id="275"/>
            <p14:sldId id="276"/>
            <p14:sldId id="277"/>
            <p14:sldId id="278"/>
            <p14:sldId id="279"/>
            <p14:sldId id="280"/>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197"/>
  </p:normalViewPr>
  <p:slideViewPr>
    <p:cSldViewPr snapToGrid="0" snapToObjects="1">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791983-F3F6-7A43-88A6-74E23BE20CA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C10EED7-0030-244B-9044-1775ECABD5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B7A2A1E-4696-B142-BAC8-EC88B055301C}"/>
              </a:ext>
            </a:extLst>
          </p:cNvPr>
          <p:cNvSpPr>
            <a:spLocks noGrp="1"/>
          </p:cNvSpPr>
          <p:nvPr>
            <p:ph type="dt" sz="half" idx="10"/>
          </p:nvPr>
        </p:nvSpPr>
        <p:spPr/>
        <p:txBody>
          <a:bodyPr/>
          <a:lstStyle/>
          <a:p>
            <a:fld id="{7EE06AAA-3416-BB4A-B40D-FE30AFBD0C52}"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2E768361-31D2-2A4B-9E75-C8B4C3EFF2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FC4F23-CDD4-9C4E-853E-976790825E0F}"/>
              </a:ext>
            </a:extLst>
          </p:cNvPr>
          <p:cNvSpPr>
            <a:spLocks noGrp="1"/>
          </p:cNvSpPr>
          <p:nvPr>
            <p:ph type="sldNum" sz="quarter" idx="12"/>
          </p:nvPr>
        </p:nvSpPr>
        <p:spPr/>
        <p:txBody>
          <a:bodyPr/>
          <a:lstStyle/>
          <a:p>
            <a:fld id="{D30475A0-B5E3-654C-B9BF-11BD243F12D8}" type="slidenum">
              <a:rPr kumimoji="1" lang="ja-JP" altLang="en-US" smtClean="0"/>
              <a:t>‹#›</a:t>
            </a:fld>
            <a:endParaRPr kumimoji="1" lang="ja-JP" altLang="en-US"/>
          </a:p>
        </p:txBody>
      </p:sp>
    </p:spTree>
    <p:extLst>
      <p:ext uri="{BB962C8B-B14F-4D97-AF65-F5344CB8AC3E}">
        <p14:creationId xmlns:p14="http://schemas.microsoft.com/office/powerpoint/2010/main" val="2820019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2F99BC-4F95-874B-B778-ED96B00CDDD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CEA5260-5C95-1148-9535-8887829C15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D8C947-F6BA-CA46-B080-A39F0B960C3C}"/>
              </a:ext>
            </a:extLst>
          </p:cNvPr>
          <p:cNvSpPr>
            <a:spLocks noGrp="1"/>
          </p:cNvSpPr>
          <p:nvPr>
            <p:ph type="dt" sz="half" idx="10"/>
          </p:nvPr>
        </p:nvSpPr>
        <p:spPr/>
        <p:txBody>
          <a:bodyPr/>
          <a:lstStyle/>
          <a:p>
            <a:fld id="{7EE06AAA-3416-BB4A-B40D-FE30AFBD0C52}"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35129A44-C9E5-FD41-AA78-03F9337B2D8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851484-794D-A14C-9DA5-C49F6F8C942B}"/>
              </a:ext>
            </a:extLst>
          </p:cNvPr>
          <p:cNvSpPr>
            <a:spLocks noGrp="1"/>
          </p:cNvSpPr>
          <p:nvPr>
            <p:ph type="sldNum" sz="quarter" idx="12"/>
          </p:nvPr>
        </p:nvSpPr>
        <p:spPr/>
        <p:txBody>
          <a:bodyPr/>
          <a:lstStyle/>
          <a:p>
            <a:fld id="{D30475A0-B5E3-654C-B9BF-11BD243F12D8}" type="slidenum">
              <a:rPr kumimoji="1" lang="ja-JP" altLang="en-US" smtClean="0"/>
              <a:t>‹#›</a:t>
            </a:fld>
            <a:endParaRPr kumimoji="1" lang="ja-JP" altLang="en-US"/>
          </a:p>
        </p:txBody>
      </p:sp>
    </p:spTree>
    <p:extLst>
      <p:ext uri="{BB962C8B-B14F-4D97-AF65-F5344CB8AC3E}">
        <p14:creationId xmlns:p14="http://schemas.microsoft.com/office/powerpoint/2010/main" val="427362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911A86D-B3AC-4340-9381-9AB5FF098B8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033839D-69D5-5E40-B1F6-65BF1856F2E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FAA77D-6D08-C84D-BD7D-6E135DF2FB33}"/>
              </a:ext>
            </a:extLst>
          </p:cNvPr>
          <p:cNvSpPr>
            <a:spLocks noGrp="1"/>
          </p:cNvSpPr>
          <p:nvPr>
            <p:ph type="dt" sz="half" idx="10"/>
          </p:nvPr>
        </p:nvSpPr>
        <p:spPr/>
        <p:txBody>
          <a:bodyPr/>
          <a:lstStyle/>
          <a:p>
            <a:fld id="{7EE06AAA-3416-BB4A-B40D-FE30AFBD0C52}"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38AF45AC-1F91-644F-938B-A48F4FFA87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D3874-0C55-254E-95FF-6B08706C3222}"/>
              </a:ext>
            </a:extLst>
          </p:cNvPr>
          <p:cNvSpPr>
            <a:spLocks noGrp="1"/>
          </p:cNvSpPr>
          <p:nvPr>
            <p:ph type="sldNum" sz="quarter" idx="12"/>
          </p:nvPr>
        </p:nvSpPr>
        <p:spPr/>
        <p:txBody>
          <a:bodyPr/>
          <a:lstStyle/>
          <a:p>
            <a:fld id="{D30475A0-B5E3-654C-B9BF-11BD243F12D8}" type="slidenum">
              <a:rPr kumimoji="1" lang="ja-JP" altLang="en-US" smtClean="0"/>
              <a:t>‹#›</a:t>
            </a:fld>
            <a:endParaRPr kumimoji="1" lang="ja-JP" altLang="en-US"/>
          </a:p>
        </p:txBody>
      </p:sp>
    </p:spTree>
    <p:extLst>
      <p:ext uri="{BB962C8B-B14F-4D97-AF65-F5344CB8AC3E}">
        <p14:creationId xmlns:p14="http://schemas.microsoft.com/office/powerpoint/2010/main" val="350493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FCFAB-32BF-5A48-9172-4FF4E701CD9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383515-05F2-3941-920C-E06BB9222D5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134C2C-69E6-0048-BFDC-910D2E7C4E27}"/>
              </a:ext>
            </a:extLst>
          </p:cNvPr>
          <p:cNvSpPr>
            <a:spLocks noGrp="1"/>
          </p:cNvSpPr>
          <p:nvPr>
            <p:ph type="dt" sz="half" idx="10"/>
          </p:nvPr>
        </p:nvSpPr>
        <p:spPr/>
        <p:txBody>
          <a:bodyPr/>
          <a:lstStyle/>
          <a:p>
            <a:fld id="{7EE06AAA-3416-BB4A-B40D-FE30AFBD0C52}"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343B565F-5FDC-8540-AF14-D38BCF386A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4F3A98-EF85-E745-A44B-E99FBFFCA6E0}"/>
              </a:ext>
            </a:extLst>
          </p:cNvPr>
          <p:cNvSpPr>
            <a:spLocks noGrp="1"/>
          </p:cNvSpPr>
          <p:nvPr>
            <p:ph type="sldNum" sz="quarter" idx="12"/>
          </p:nvPr>
        </p:nvSpPr>
        <p:spPr/>
        <p:txBody>
          <a:bodyPr/>
          <a:lstStyle/>
          <a:p>
            <a:fld id="{D30475A0-B5E3-654C-B9BF-11BD243F12D8}" type="slidenum">
              <a:rPr kumimoji="1" lang="ja-JP" altLang="en-US" smtClean="0"/>
              <a:t>‹#›</a:t>
            </a:fld>
            <a:endParaRPr kumimoji="1" lang="ja-JP" altLang="en-US"/>
          </a:p>
        </p:txBody>
      </p:sp>
    </p:spTree>
    <p:extLst>
      <p:ext uri="{BB962C8B-B14F-4D97-AF65-F5344CB8AC3E}">
        <p14:creationId xmlns:p14="http://schemas.microsoft.com/office/powerpoint/2010/main" val="2999487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717611-08F2-D644-B30D-1F9550C8E68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23F64F-5A25-5242-AB0B-B75D226F5B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828B793-4C87-9F40-AD36-77F1266A2BD5}"/>
              </a:ext>
            </a:extLst>
          </p:cNvPr>
          <p:cNvSpPr>
            <a:spLocks noGrp="1"/>
          </p:cNvSpPr>
          <p:nvPr>
            <p:ph type="dt" sz="half" idx="10"/>
          </p:nvPr>
        </p:nvSpPr>
        <p:spPr/>
        <p:txBody>
          <a:bodyPr/>
          <a:lstStyle/>
          <a:p>
            <a:fld id="{7EE06AAA-3416-BB4A-B40D-FE30AFBD0C52}"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F803801E-754A-9244-820C-393954BF47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84639A-29B7-474F-B147-E94FAD027EB1}"/>
              </a:ext>
            </a:extLst>
          </p:cNvPr>
          <p:cNvSpPr>
            <a:spLocks noGrp="1"/>
          </p:cNvSpPr>
          <p:nvPr>
            <p:ph type="sldNum" sz="quarter" idx="12"/>
          </p:nvPr>
        </p:nvSpPr>
        <p:spPr/>
        <p:txBody>
          <a:bodyPr/>
          <a:lstStyle/>
          <a:p>
            <a:fld id="{D30475A0-B5E3-654C-B9BF-11BD243F12D8}" type="slidenum">
              <a:rPr kumimoji="1" lang="ja-JP" altLang="en-US" smtClean="0"/>
              <a:t>‹#›</a:t>
            </a:fld>
            <a:endParaRPr kumimoji="1" lang="ja-JP" altLang="en-US"/>
          </a:p>
        </p:txBody>
      </p:sp>
    </p:spTree>
    <p:extLst>
      <p:ext uri="{BB962C8B-B14F-4D97-AF65-F5344CB8AC3E}">
        <p14:creationId xmlns:p14="http://schemas.microsoft.com/office/powerpoint/2010/main" val="1439624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98565A-B862-834F-B5B6-FEF5DC981AA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43A00C8-F236-374C-83B0-963D3B8FFE8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2460AF9-28E6-B846-9028-7DE0B53183F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F781B3E-E0B7-644F-BC45-5DFCF3D7786C}"/>
              </a:ext>
            </a:extLst>
          </p:cNvPr>
          <p:cNvSpPr>
            <a:spLocks noGrp="1"/>
          </p:cNvSpPr>
          <p:nvPr>
            <p:ph type="dt" sz="half" idx="10"/>
          </p:nvPr>
        </p:nvSpPr>
        <p:spPr/>
        <p:txBody>
          <a:bodyPr/>
          <a:lstStyle/>
          <a:p>
            <a:fld id="{7EE06AAA-3416-BB4A-B40D-FE30AFBD0C52}" type="datetimeFigureOut">
              <a:rPr kumimoji="1" lang="ja-JP" altLang="en-US" smtClean="0"/>
              <a:t>2021/7/13</a:t>
            </a:fld>
            <a:endParaRPr kumimoji="1" lang="ja-JP" altLang="en-US"/>
          </a:p>
        </p:txBody>
      </p:sp>
      <p:sp>
        <p:nvSpPr>
          <p:cNvPr id="6" name="フッター プレースホルダー 5">
            <a:extLst>
              <a:ext uri="{FF2B5EF4-FFF2-40B4-BE49-F238E27FC236}">
                <a16:creationId xmlns:a16="http://schemas.microsoft.com/office/drawing/2014/main" id="{B4C8890D-B21C-794C-856A-5E3E90F1026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71CBC0-704F-C443-A544-02601AE83C43}"/>
              </a:ext>
            </a:extLst>
          </p:cNvPr>
          <p:cNvSpPr>
            <a:spLocks noGrp="1"/>
          </p:cNvSpPr>
          <p:nvPr>
            <p:ph type="sldNum" sz="quarter" idx="12"/>
          </p:nvPr>
        </p:nvSpPr>
        <p:spPr/>
        <p:txBody>
          <a:bodyPr/>
          <a:lstStyle/>
          <a:p>
            <a:fld id="{D30475A0-B5E3-654C-B9BF-11BD243F12D8}" type="slidenum">
              <a:rPr kumimoji="1" lang="ja-JP" altLang="en-US" smtClean="0"/>
              <a:t>‹#›</a:t>
            </a:fld>
            <a:endParaRPr kumimoji="1" lang="ja-JP" altLang="en-US"/>
          </a:p>
        </p:txBody>
      </p:sp>
    </p:spTree>
    <p:extLst>
      <p:ext uri="{BB962C8B-B14F-4D97-AF65-F5344CB8AC3E}">
        <p14:creationId xmlns:p14="http://schemas.microsoft.com/office/powerpoint/2010/main" val="2558783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31FE32-BB5C-434E-8B47-F4EFE5AB9F3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3F82FF-2BFB-1F44-AA40-03D310A535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4FAE445-4616-D242-BBC4-5F058CC2E3E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0AC8A68-E577-B447-98A3-1EFC5D8783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DC2D9BE-A87E-BD48-8322-52E79033B87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E561E3A-9E93-6046-90E8-2A3BF057925E}"/>
              </a:ext>
            </a:extLst>
          </p:cNvPr>
          <p:cNvSpPr>
            <a:spLocks noGrp="1"/>
          </p:cNvSpPr>
          <p:nvPr>
            <p:ph type="dt" sz="half" idx="10"/>
          </p:nvPr>
        </p:nvSpPr>
        <p:spPr/>
        <p:txBody>
          <a:bodyPr/>
          <a:lstStyle/>
          <a:p>
            <a:fld id="{7EE06AAA-3416-BB4A-B40D-FE30AFBD0C52}" type="datetimeFigureOut">
              <a:rPr kumimoji="1" lang="ja-JP" altLang="en-US" smtClean="0"/>
              <a:t>2021/7/13</a:t>
            </a:fld>
            <a:endParaRPr kumimoji="1" lang="ja-JP" altLang="en-US"/>
          </a:p>
        </p:txBody>
      </p:sp>
      <p:sp>
        <p:nvSpPr>
          <p:cNvPr id="8" name="フッター プレースホルダー 7">
            <a:extLst>
              <a:ext uri="{FF2B5EF4-FFF2-40B4-BE49-F238E27FC236}">
                <a16:creationId xmlns:a16="http://schemas.microsoft.com/office/drawing/2014/main" id="{59ED6BAF-A147-7244-A508-534E32C24AD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EA08BEA-AF8E-5F4F-90A6-D43F98484F48}"/>
              </a:ext>
            </a:extLst>
          </p:cNvPr>
          <p:cNvSpPr>
            <a:spLocks noGrp="1"/>
          </p:cNvSpPr>
          <p:nvPr>
            <p:ph type="sldNum" sz="quarter" idx="12"/>
          </p:nvPr>
        </p:nvSpPr>
        <p:spPr/>
        <p:txBody>
          <a:bodyPr/>
          <a:lstStyle/>
          <a:p>
            <a:fld id="{D30475A0-B5E3-654C-B9BF-11BD243F12D8}" type="slidenum">
              <a:rPr kumimoji="1" lang="ja-JP" altLang="en-US" smtClean="0"/>
              <a:t>‹#›</a:t>
            </a:fld>
            <a:endParaRPr kumimoji="1" lang="ja-JP" altLang="en-US"/>
          </a:p>
        </p:txBody>
      </p:sp>
    </p:spTree>
    <p:extLst>
      <p:ext uri="{BB962C8B-B14F-4D97-AF65-F5344CB8AC3E}">
        <p14:creationId xmlns:p14="http://schemas.microsoft.com/office/powerpoint/2010/main" val="405634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9A5BD-7755-044E-848D-07E2CD6B1D5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4E01D34-A870-D44B-A1F7-B9BAAC9209F5}"/>
              </a:ext>
            </a:extLst>
          </p:cNvPr>
          <p:cNvSpPr>
            <a:spLocks noGrp="1"/>
          </p:cNvSpPr>
          <p:nvPr>
            <p:ph type="dt" sz="half" idx="10"/>
          </p:nvPr>
        </p:nvSpPr>
        <p:spPr/>
        <p:txBody>
          <a:bodyPr/>
          <a:lstStyle/>
          <a:p>
            <a:fld id="{7EE06AAA-3416-BB4A-B40D-FE30AFBD0C52}" type="datetimeFigureOut">
              <a:rPr kumimoji="1" lang="ja-JP" altLang="en-US" smtClean="0"/>
              <a:t>2021/7/13</a:t>
            </a:fld>
            <a:endParaRPr kumimoji="1" lang="ja-JP" altLang="en-US"/>
          </a:p>
        </p:txBody>
      </p:sp>
      <p:sp>
        <p:nvSpPr>
          <p:cNvPr id="4" name="フッター プレースホルダー 3">
            <a:extLst>
              <a:ext uri="{FF2B5EF4-FFF2-40B4-BE49-F238E27FC236}">
                <a16:creationId xmlns:a16="http://schemas.microsoft.com/office/drawing/2014/main" id="{6C5BC6EB-7F0C-2E4A-AF97-624AD405F96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D0E84CA-7E77-3148-A682-694A57C32785}"/>
              </a:ext>
            </a:extLst>
          </p:cNvPr>
          <p:cNvSpPr>
            <a:spLocks noGrp="1"/>
          </p:cNvSpPr>
          <p:nvPr>
            <p:ph type="sldNum" sz="quarter" idx="12"/>
          </p:nvPr>
        </p:nvSpPr>
        <p:spPr/>
        <p:txBody>
          <a:bodyPr/>
          <a:lstStyle/>
          <a:p>
            <a:fld id="{D30475A0-B5E3-654C-B9BF-11BD243F12D8}" type="slidenum">
              <a:rPr kumimoji="1" lang="ja-JP" altLang="en-US" smtClean="0"/>
              <a:t>‹#›</a:t>
            </a:fld>
            <a:endParaRPr kumimoji="1" lang="ja-JP" altLang="en-US"/>
          </a:p>
        </p:txBody>
      </p:sp>
    </p:spTree>
    <p:extLst>
      <p:ext uri="{BB962C8B-B14F-4D97-AF65-F5344CB8AC3E}">
        <p14:creationId xmlns:p14="http://schemas.microsoft.com/office/powerpoint/2010/main" val="3715003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6C61562-F8CA-674E-A74F-21AB9A992E51}"/>
              </a:ext>
            </a:extLst>
          </p:cNvPr>
          <p:cNvSpPr>
            <a:spLocks noGrp="1"/>
          </p:cNvSpPr>
          <p:nvPr>
            <p:ph type="dt" sz="half" idx="10"/>
          </p:nvPr>
        </p:nvSpPr>
        <p:spPr/>
        <p:txBody>
          <a:bodyPr/>
          <a:lstStyle/>
          <a:p>
            <a:fld id="{7EE06AAA-3416-BB4A-B40D-FE30AFBD0C52}" type="datetimeFigureOut">
              <a:rPr kumimoji="1" lang="ja-JP" altLang="en-US" smtClean="0"/>
              <a:t>2021/7/13</a:t>
            </a:fld>
            <a:endParaRPr kumimoji="1" lang="ja-JP" altLang="en-US"/>
          </a:p>
        </p:txBody>
      </p:sp>
      <p:sp>
        <p:nvSpPr>
          <p:cNvPr id="3" name="フッター プレースホルダー 2">
            <a:extLst>
              <a:ext uri="{FF2B5EF4-FFF2-40B4-BE49-F238E27FC236}">
                <a16:creationId xmlns:a16="http://schemas.microsoft.com/office/drawing/2014/main" id="{62C61C31-01FF-9A47-9995-3A4E033A888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45AC3BC-4227-C04C-9703-D2C08A6A95ED}"/>
              </a:ext>
            </a:extLst>
          </p:cNvPr>
          <p:cNvSpPr>
            <a:spLocks noGrp="1"/>
          </p:cNvSpPr>
          <p:nvPr>
            <p:ph type="sldNum" sz="quarter" idx="12"/>
          </p:nvPr>
        </p:nvSpPr>
        <p:spPr/>
        <p:txBody>
          <a:bodyPr/>
          <a:lstStyle/>
          <a:p>
            <a:fld id="{D30475A0-B5E3-654C-B9BF-11BD243F12D8}" type="slidenum">
              <a:rPr kumimoji="1" lang="ja-JP" altLang="en-US" smtClean="0"/>
              <a:t>‹#›</a:t>
            </a:fld>
            <a:endParaRPr kumimoji="1" lang="ja-JP" altLang="en-US"/>
          </a:p>
        </p:txBody>
      </p:sp>
    </p:spTree>
    <p:extLst>
      <p:ext uri="{BB962C8B-B14F-4D97-AF65-F5344CB8AC3E}">
        <p14:creationId xmlns:p14="http://schemas.microsoft.com/office/powerpoint/2010/main" val="210366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D7B8E4-1801-ED4D-872E-EE920ABEABD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299E559-551C-1446-A0D2-8C688CECC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95A2007-C6D8-4D47-A8D9-FCEEFA80F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E547EB2-9C0B-FF47-BAB2-60C7AF630376}"/>
              </a:ext>
            </a:extLst>
          </p:cNvPr>
          <p:cNvSpPr>
            <a:spLocks noGrp="1"/>
          </p:cNvSpPr>
          <p:nvPr>
            <p:ph type="dt" sz="half" idx="10"/>
          </p:nvPr>
        </p:nvSpPr>
        <p:spPr/>
        <p:txBody>
          <a:bodyPr/>
          <a:lstStyle/>
          <a:p>
            <a:fld id="{7EE06AAA-3416-BB4A-B40D-FE30AFBD0C52}" type="datetimeFigureOut">
              <a:rPr kumimoji="1" lang="ja-JP" altLang="en-US" smtClean="0"/>
              <a:t>2021/7/13</a:t>
            </a:fld>
            <a:endParaRPr kumimoji="1" lang="ja-JP" altLang="en-US"/>
          </a:p>
        </p:txBody>
      </p:sp>
      <p:sp>
        <p:nvSpPr>
          <p:cNvPr id="6" name="フッター プレースホルダー 5">
            <a:extLst>
              <a:ext uri="{FF2B5EF4-FFF2-40B4-BE49-F238E27FC236}">
                <a16:creationId xmlns:a16="http://schemas.microsoft.com/office/drawing/2014/main" id="{9C14BE1E-B660-D14B-976C-47F632728E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18EF0B6-2923-7242-AC55-E78241A07181}"/>
              </a:ext>
            </a:extLst>
          </p:cNvPr>
          <p:cNvSpPr>
            <a:spLocks noGrp="1"/>
          </p:cNvSpPr>
          <p:nvPr>
            <p:ph type="sldNum" sz="quarter" idx="12"/>
          </p:nvPr>
        </p:nvSpPr>
        <p:spPr/>
        <p:txBody>
          <a:bodyPr/>
          <a:lstStyle/>
          <a:p>
            <a:fld id="{D30475A0-B5E3-654C-B9BF-11BD243F12D8}" type="slidenum">
              <a:rPr kumimoji="1" lang="ja-JP" altLang="en-US" smtClean="0"/>
              <a:t>‹#›</a:t>
            </a:fld>
            <a:endParaRPr kumimoji="1" lang="ja-JP" altLang="en-US"/>
          </a:p>
        </p:txBody>
      </p:sp>
    </p:spTree>
    <p:extLst>
      <p:ext uri="{BB962C8B-B14F-4D97-AF65-F5344CB8AC3E}">
        <p14:creationId xmlns:p14="http://schemas.microsoft.com/office/powerpoint/2010/main" val="33648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0964A-4673-014E-8422-BA8913AC972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464AA3D-198F-2048-8AA4-54B6C4BA78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6712F07-B7D2-624D-BFF0-9EFF221AF0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79DB29C-F752-944B-8031-EA5AE5801178}"/>
              </a:ext>
            </a:extLst>
          </p:cNvPr>
          <p:cNvSpPr>
            <a:spLocks noGrp="1"/>
          </p:cNvSpPr>
          <p:nvPr>
            <p:ph type="dt" sz="half" idx="10"/>
          </p:nvPr>
        </p:nvSpPr>
        <p:spPr/>
        <p:txBody>
          <a:bodyPr/>
          <a:lstStyle/>
          <a:p>
            <a:fld id="{7EE06AAA-3416-BB4A-B40D-FE30AFBD0C52}" type="datetimeFigureOut">
              <a:rPr kumimoji="1" lang="ja-JP" altLang="en-US" smtClean="0"/>
              <a:t>2021/7/13</a:t>
            </a:fld>
            <a:endParaRPr kumimoji="1" lang="ja-JP" altLang="en-US"/>
          </a:p>
        </p:txBody>
      </p:sp>
      <p:sp>
        <p:nvSpPr>
          <p:cNvPr id="6" name="フッター プレースホルダー 5">
            <a:extLst>
              <a:ext uri="{FF2B5EF4-FFF2-40B4-BE49-F238E27FC236}">
                <a16:creationId xmlns:a16="http://schemas.microsoft.com/office/drawing/2014/main" id="{80A58612-9CC0-184C-BE11-EE7DF7F509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11B00F1-59FD-8F45-ABFD-623F90C3CC2C}"/>
              </a:ext>
            </a:extLst>
          </p:cNvPr>
          <p:cNvSpPr>
            <a:spLocks noGrp="1"/>
          </p:cNvSpPr>
          <p:nvPr>
            <p:ph type="sldNum" sz="quarter" idx="12"/>
          </p:nvPr>
        </p:nvSpPr>
        <p:spPr/>
        <p:txBody>
          <a:bodyPr/>
          <a:lstStyle/>
          <a:p>
            <a:fld id="{D30475A0-B5E3-654C-B9BF-11BD243F12D8}" type="slidenum">
              <a:rPr kumimoji="1" lang="ja-JP" altLang="en-US" smtClean="0"/>
              <a:t>‹#›</a:t>
            </a:fld>
            <a:endParaRPr kumimoji="1" lang="ja-JP" altLang="en-US"/>
          </a:p>
        </p:txBody>
      </p:sp>
    </p:spTree>
    <p:extLst>
      <p:ext uri="{BB962C8B-B14F-4D97-AF65-F5344CB8AC3E}">
        <p14:creationId xmlns:p14="http://schemas.microsoft.com/office/powerpoint/2010/main" val="3492144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B2D936B-D358-B14F-A0C7-4826689D7D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2B5DCFA-45D6-534C-BA43-0D05D06B3C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C8947EC-F360-AB41-A8A5-39CCFB18C1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06AAA-3416-BB4A-B40D-FE30AFBD0C52}"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0296ACA2-C03C-E643-AADB-6DFF497EC4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425DCC4-9B27-CC48-ADD4-C0A893D6D3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475A0-B5E3-654C-B9BF-11BD243F12D8}" type="slidenum">
              <a:rPr kumimoji="1" lang="ja-JP" altLang="en-US" smtClean="0"/>
              <a:t>‹#›</a:t>
            </a:fld>
            <a:endParaRPr kumimoji="1" lang="ja-JP" altLang="en-US"/>
          </a:p>
        </p:txBody>
      </p:sp>
    </p:spTree>
    <p:extLst>
      <p:ext uri="{BB962C8B-B14F-4D97-AF65-F5344CB8AC3E}">
        <p14:creationId xmlns:p14="http://schemas.microsoft.com/office/powerpoint/2010/main" val="3011854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3AB643-6664-B945-8FFF-35EC8D8D5052}"/>
              </a:ext>
            </a:extLst>
          </p:cNvPr>
          <p:cNvSpPr>
            <a:spLocks noGrp="1"/>
          </p:cNvSpPr>
          <p:nvPr>
            <p:ph type="ctrTitle"/>
          </p:nvPr>
        </p:nvSpPr>
        <p:spPr>
          <a:xfrm>
            <a:off x="1524000" y="1137471"/>
            <a:ext cx="9144000" cy="2387600"/>
          </a:xfrm>
        </p:spPr>
        <p:txBody>
          <a:bodyPr/>
          <a:lstStyle/>
          <a:p>
            <a:r>
              <a:rPr lang="ja-JP" altLang="en-US" sz="4000"/>
              <a:t>第</a:t>
            </a:r>
            <a:r>
              <a:rPr lang="en-US" altLang="ja-JP" sz="4000" dirty="0"/>
              <a:t>4</a:t>
            </a:r>
            <a:r>
              <a:rPr lang="ja-JP" altLang="en-US" sz="4000"/>
              <a:t>章　行列演算と</a:t>
            </a:r>
            <a:r>
              <a:rPr lang="en-US" altLang="ja-JP" sz="4000" dirty="0"/>
              <a:t>Python</a:t>
            </a:r>
            <a:r>
              <a:rPr lang="ja-JP" altLang="en-US" sz="4000"/>
              <a:t>スクリプト</a:t>
            </a:r>
            <a:br>
              <a:rPr lang="en-US" altLang="ja-JP" sz="3600" dirty="0"/>
            </a:br>
            <a:br>
              <a:rPr lang="en-US" altLang="ja-JP" sz="3600" dirty="0"/>
            </a:br>
            <a:r>
              <a:rPr lang="ja-JP" altLang="en-US" sz="3600"/>
              <a:t>第三節　トレース・階数・ノルム</a:t>
            </a:r>
            <a:endParaRPr kumimoji="1" lang="ja-JP" altLang="en-US"/>
          </a:p>
        </p:txBody>
      </p:sp>
    </p:spTree>
    <p:extLst>
      <p:ext uri="{BB962C8B-B14F-4D97-AF65-F5344CB8AC3E}">
        <p14:creationId xmlns:p14="http://schemas.microsoft.com/office/powerpoint/2010/main" val="3388782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91397-49A8-264D-A5B0-2C3112CDE143}"/>
              </a:ext>
            </a:extLst>
          </p:cNvPr>
          <p:cNvSpPr>
            <a:spLocks noGrp="1"/>
          </p:cNvSpPr>
          <p:nvPr>
            <p:ph type="title"/>
          </p:nvPr>
        </p:nvSpPr>
        <p:spPr>
          <a:xfrm>
            <a:off x="0" y="0"/>
            <a:ext cx="10515600" cy="1325563"/>
          </a:xfrm>
        </p:spPr>
        <p:txBody>
          <a:bodyPr>
            <a:normAutofit/>
          </a:bodyPr>
          <a:lstStyle/>
          <a:p>
            <a:r>
              <a:rPr kumimoji="1" lang="ja-JP" altLang="en-US" sz="2800"/>
              <a:t>第三節　トレース・階数・ノルム</a:t>
            </a:r>
            <a:endParaRPr kumimoji="1" lang="ja-JP" altLang="en-US" sz="320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02695A3-2632-7F46-AD2C-DC825BF08D96}"/>
                  </a:ext>
                </a:extLst>
              </p:cNvPr>
              <p:cNvSpPr>
                <a:spLocks noGrp="1"/>
              </p:cNvSpPr>
              <p:nvPr>
                <p:ph idx="1"/>
              </p:nvPr>
            </p:nvSpPr>
            <p:spPr>
              <a:xfrm>
                <a:off x="838200" y="1325562"/>
                <a:ext cx="10515600" cy="5148809"/>
              </a:xfrm>
            </p:spPr>
            <p:txBody>
              <a:bodyPr>
                <a:normAutofit/>
              </a:bodyPr>
              <a:lstStyle/>
              <a:p>
                <a:pPr marL="0" indent="0">
                  <a:buNone/>
                </a:pPr>
                <a:r>
                  <a:rPr lang="en-US" altLang="ja-JP" sz="4000" dirty="0"/>
                  <a:t>	</a:t>
                </a:r>
                <a:r>
                  <a:rPr lang="en-US" altLang="ja-JP" sz="2400" dirty="0"/>
                  <a:t>	</a:t>
                </a:r>
                <a:r>
                  <a:rPr lang="ja-JP" altLang="en-US" sz="2400"/>
                  <a:t>行列の場合、要素の二乗和の平方根は、自身の転置行列との</a:t>
                </a:r>
                <a:r>
                  <a:rPr lang="en-US" altLang="ja-JP" sz="2400" dirty="0"/>
                  <a:t>		</a:t>
                </a:r>
                <a:r>
                  <a:rPr lang="ja-JP" altLang="en-US" sz="2400"/>
                  <a:t>積のトレースの平方根である。したがって</a:t>
                </a:r>
                <a:endParaRPr lang="en-US" altLang="ja-JP" sz="2400" dirty="0"/>
              </a:p>
              <a:p>
                <a:pPr marL="0" indent="0">
                  <a:buNone/>
                </a:pPr>
                <a:r>
                  <a:rPr kumimoji="1" lang="en-US" altLang="ja-JP" sz="2400" dirty="0"/>
                  <a:t>		</a:t>
                </a:r>
                <a:r>
                  <a:rPr kumimoji="1" lang="ja-JP" altLang="en-US" sz="2400"/>
                  <a:t>行列</a:t>
                </a:r>
                <a:endParaRPr kumimoji="1" lang="en-US" altLang="ja-JP" sz="2400" dirty="0"/>
              </a:p>
              <a:p>
                <a:pPr marL="0" indent="0">
                  <a:buNone/>
                </a:pPr>
                <a:r>
                  <a:rPr lang="en-US" altLang="ja-JP" sz="2400" dirty="0"/>
                  <a:t>			</a:t>
                </a:r>
                <a14:m>
                  <m:oMath xmlns:m="http://schemas.openxmlformats.org/officeDocument/2006/math">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3"/>
                                  <m:mcJc m:val="center"/>
                                </m:mcPr>
                              </m:mc>
                            </m:mcs>
                            <m:ctrlPr>
                              <a:rPr lang="en-US" altLang="ja-JP" sz="2400" b="0" i="1" smtClean="0">
                                <a:latin typeface="Cambria Math" panose="02040503050406030204" pitchFamily="18" charset="0"/>
                              </a:rPr>
                            </m:ctrlPr>
                          </m:mPr>
                          <m:m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11</m:t>
                                  </m:r>
                                </m:sub>
                              </m:sSub>
                            </m:e>
                            <m:e>
                              <m:r>
                                <a:rPr lang="en-US" altLang="ja-JP" sz="2400" b="0" i="1" smtClean="0">
                                  <a:latin typeface="Cambria Math" panose="02040503050406030204" pitchFamily="18" charset="0"/>
                                </a:rPr>
                                <m:t>⋯</m:t>
                              </m:r>
                            </m:e>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𝑛</m:t>
                                  </m:r>
                                </m:sub>
                              </m:sSub>
                            </m:e>
                          </m:mr>
                          <m:mr>
                            <m:e>
                              <m:r>
                                <a:rPr lang="en-US" altLang="ja-JP" sz="2400" b="0" i="1" smtClean="0">
                                  <a:latin typeface="Cambria Math" panose="02040503050406030204" pitchFamily="18" charset="0"/>
                                </a:rPr>
                                <m:t>⋮</m:t>
                              </m:r>
                            </m:e>
                            <m:e>
                              <m:r>
                                <a:rPr lang="en-US" altLang="ja-JP" sz="2400" b="0" i="1" smtClean="0">
                                  <a:latin typeface="Cambria Math" panose="02040503050406030204" pitchFamily="18" charset="0"/>
                                </a:rPr>
                                <m:t>⋱</m:t>
                              </m:r>
                            </m:e>
                            <m:e>
                              <m:r>
                                <a:rPr lang="en-US" altLang="ja-JP" sz="2400" b="0" i="1" smtClean="0">
                                  <a:latin typeface="Cambria Math" panose="02040503050406030204" pitchFamily="18" charset="0"/>
                                </a:rPr>
                                <m:t>⋮</m:t>
                              </m:r>
                            </m:e>
                          </m:mr>
                          <m:m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𝑚</m:t>
                                  </m:r>
                                  <m:r>
                                    <a:rPr lang="en-US" altLang="ja-JP" sz="2400" b="0" i="1" smtClean="0">
                                      <a:latin typeface="Cambria Math" panose="02040503050406030204" pitchFamily="18" charset="0"/>
                                    </a:rPr>
                                    <m:t>1</m:t>
                                  </m:r>
                                </m:sub>
                              </m:sSub>
                            </m:e>
                            <m:e>
                              <m:r>
                                <a:rPr lang="en-US" altLang="ja-JP" sz="2400" b="0" i="1" smtClean="0">
                                  <a:latin typeface="Cambria Math" panose="02040503050406030204" pitchFamily="18" charset="0"/>
                                </a:rPr>
                                <m:t>⋯</m:t>
                              </m:r>
                            </m:e>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𝑚𝑛</m:t>
                                  </m:r>
                                </m:sub>
                              </m:sSub>
                            </m:e>
                          </m:mr>
                        </m:m>
                      </m:e>
                    </m:d>
                  </m:oMath>
                </a14:m>
                <a:r>
                  <a:rPr kumimoji="1" lang="en-US" altLang="ja-JP" sz="2400" dirty="0"/>
                  <a:t>	</a:t>
                </a:r>
              </a:p>
              <a:p>
                <a:pPr marL="0" indent="0">
                  <a:buNone/>
                </a:pPr>
                <a:r>
                  <a:rPr lang="en-US" altLang="ja-JP" sz="2400" dirty="0"/>
                  <a:t>		</a:t>
                </a:r>
                <a:r>
                  <a:rPr lang="ja-JP" altLang="en-US" sz="2400"/>
                  <a:t>に対して、</a:t>
                </a:r>
                <a:endParaRPr lang="en-US" altLang="ja-JP" sz="2400" dirty="0"/>
              </a:p>
              <a:p>
                <a:pPr marL="0" indent="0">
                  <a:buNone/>
                </a:pPr>
                <a:endParaRPr lang="en-US" altLang="ja-JP" sz="2400" dirty="0"/>
              </a:p>
              <a:p>
                <a:pPr marL="0" indent="0">
                  <a:buNone/>
                </a:pPr>
                <a:r>
                  <a:rPr kumimoji="1" lang="en-US" altLang="ja-JP" sz="2400" dirty="0"/>
                  <a:t>			</a:t>
                </a:r>
                <a14:m>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𝐴</m:t>
                        </m:r>
                      </m:e>
                    </m:d>
                    <m:r>
                      <a:rPr kumimoji="1" lang="en-US" altLang="ja-JP" sz="2400" b="0" i="1" smtClean="0">
                        <a:latin typeface="Cambria Math" panose="02040503050406030204" pitchFamily="18" charset="0"/>
                      </a:rPr>
                      <m:t>=</m:t>
                    </m:r>
                    <m:rad>
                      <m:radPr>
                        <m:degHide m:val="on"/>
                        <m:ctrlPr>
                          <a:rPr kumimoji="1" lang="en-US" altLang="ja-JP" sz="2400" b="0" i="1" smtClean="0">
                            <a:latin typeface="Cambria Math" panose="02040503050406030204" pitchFamily="18" charset="0"/>
                          </a:rPr>
                        </m:ctrlPr>
                      </m:radPr>
                      <m:deg/>
                      <m:e>
                        <m:r>
                          <a:rPr kumimoji="1" lang="en-US" altLang="ja-JP" sz="2400" b="0" i="1" smtClean="0">
                            <a:latin typeface="Cambria Math" panose="02040503050406030204" pitchFamily="18" charset="0"/>
                          </a:rPr>
                          <m:t>𝑡𝑟</m:t>
                        </m:r>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𝐴</m:t>
                            </m:r>
                          </m:e>
                          <m:sup>
                            <m:r>
                              <a:rPr kumimoji="1" lang="en-US" altLang="ja-JP" sz="2400" b="0" i="1" smtClean="0">
                                <a:latin typeface="Cambria Math" panose="02040503050406030204" pitchFamily="18" charset="0"/>
                              </a:rPr>
                              <m:t>𝑇</m:t>
                            </m:r>
                          </m:sup>
                        </m:sSup>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e>
                    </m:rad>
                    <m:r>
                      <a:rPr kumimoji="1" lang="en-US" altLang="ja-JP" sz="2400" b="0" i="1" smtClean="0">
                        <a:latin typeface="Cambria Math" panose="02040503050406030204" pitchFamily="18" charset="0"/>
                      </a:rPr>
                      <m:t>=</m:t>
                    </m:r>
                    <m:rad>
                      <m:radPr>
                        <m:degHide m:val="on"/>
                        <m:ctrlPr>
                          <a:rPr kumimoji="1" lang="en-US" altLang="ja-JP" sz="2400" b="0" i="1" smtClean="0">
                            <a:latin typeface="Cambria Math" panose="02040503050406030204" pitchFamily="18" charset="0"/>
                          </a:rPr>
                        </m:ctrlPr>
                      </m:radPr>
                      <m:deg/>
                      <m:e>
                        <m:r>
                          <a:rPr kumimoji="1" lang="en-US" altLang="ja-JP" sz="2400" b="0" i="1" smtClean="0">
                            <a:latin typeface="Cambria Math" panose="02040503050406030204" pitchFamily="18" charset="0"/>
                          </a:rPr>
                          <m:t>𝑡𝑟</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𝐴</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𝐴</m:t>
                            </m:r>
                          </m:e>
                          <m:sup>
                            <m:r>
                              <a:rPr kumimoji="1" lang="en-US" altLang="ja-JP" sz="2400" b="0" i="1" smtClean="0">
                                <a:latin typeface="Cambria Math" panose="02040503050406030204" pitchFamily="18" charset="0"/>
                              </a:rPr>
                              <m:t>𝑇</m:t>
                            </m:r>
                          </m:sup>
                        </m:sSup>
                        <m:r>
                          <a:rPr kumimoji="1" lang="en-US" altLang="ja-JP" sz="2400" b="0" i="1" smtClean="0">
                            <a:latin typeface="Cambria Math" panose="02040503050406030204" pitchFamily="18" charset="0"/>
                          </a:rPr>
                          <m:t>)</m:t>
                        </m:r>
                      </m:e>
                    </m:rad>
                  </m:oMath>
                </a14:m>
                <a:endParaRPr kumimoji="1" lang="en-US" altLang="ja-JP" sz="2400" dirty="0"/>
              </a:p>
              <a:p>
                <a:pPr marL="0" indent="0">
                  <a:buNone/>
                </a:pPr>
                <a:r>
                  <a:rPr lang="en-US" altLang="ja-JP" sz="2400" dirty="0"/>
                  <a:t>		</a:t>
                </a:r>
              </a:p>
              <a:p>
                <a:pPr marL="0" indent="0">
                  <a:buNone/>
                </a:pPr>
                <a:r>
                  <a:rPr lang="en-US" altLang="ja-JP" sz="2400" dirty="0"/>
                  <a:t>		</a:t>
                </a:r>
                <a:r>
                  <a:rPr lang="ja-JP" altLang="en-US" sz="2400"/>
                  <a:t>である。</a:t>
                </a: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902695A3-2632-7F46-AD2C-DC825BF08D96}"/>
                  </a:ext>
                </a:extLst>
              </p:cNvPr>
              <p:cNvSpPr>
                <a:spLocks noGrp="1" noRot="1" noChangeAspect="1" noMove="1" noResize="1" noEditPoints="1" noAdjustHandles="1" noChangeArrowheads="1" noChangeShapeType="1" noTextEdit="1"/>
              </p:cNvSpPr>
              <p:nvPr>
                <p:ph idx="1"/>
              </p:nvPr>
            </p:nvSpPr>
            <p:spPr>
              <a:xfrm>
                <a:off x="838200" y="1325562"/>
                <a:ext cx="10515600" cy="5148809"/>
              </a:xfr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5475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91397-49A8-264D-A5B0-2C3112CDE143}"/>
              </a:ext>
            </a:extLst>
          </p:cNvPr>
          <p:cNvSpPr>
            <a:spLocks noGrp="1"/>
          </p:cNvSpPr>
          <p:nvPr>
            <p:ph type="title"/>
          </p:nvPr>
        </p:nvSpPr>
        <p:spPr>
          <a:xfrm>
            <a:off x="0" y="0"/>
            <a:ext cx="10515600" cy="1325563"/>
          </a:xfrm>
        </p:spPr>
        <p:txBody>
          <a:bodyPr>
            <a:normAutofit/>
          </a:bodyPr>
          <a:lstStyle/>
          <a:p>
            <a:r>
              <a:rPr kumimoji="1" lang="ja-JP" altLang="en-US" sz="2800"/>
              <a:t>第三節　トレース・階数・ノルム</a:t>
            </a:r>
            <a:endParaRPr kumimoji="1" lang="ja-JP" altLang="en-US" sz="320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02695A3-2632-7F46-AD2C-DC825BF08D96}"/>
                  </a:ext>
                </a:extLst>
              </p:cNvPr>
              <p:cNvSpPr>
                <a:spLocks noGrp="1"/>
              </p:cNvSpPr>
              <p:nvPr>
                <p:ph idx="1"/>
              </p:nvPr>
            </p:nvSpPr>
            <p:spPr>
              <a:xfrm>
                <a:off x="838200" y="1325562"/>
                <a:ext cx="10515600" cy="5148809"/>
              </a:xfrm>
            </p:spPr>
            <p:txBody>
              <a:bodyPr>
                <a:normAutofit fontScale="92500" lnSpcReduction="10000"/>
              </a:bodyPr>
              <a:lstStyle/>
              <a:p>
                <a:pPr marL="0" indent="0">
                  <a:buNone/>
                </a:pPr>
                <a:r>
                  <a:rPr lang="en-US" altLang="ja-JP" sz="4000" dirty="0"/>
                  <a:t>	</a:t>
                </a:r>
                <a:r>
                  <a:rPr lang="en-US" altLang="ja-JP" sz="2400" dirty="0"/>
                  <a:t>		</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𝐴</m:t>
                        </m:r>
                      </m:e>
                      <m:sup>
                        <m:r>
                          <a:rPr lang="en-US" altLang="ja-JP" sz="2400" b="0" i="1" smtClean="0">
                            <a:latin typeface="Cambria Math" panose="02040503050406030204" pitchFamily="18" charset="0"/>
                          </a:rPr>
                          <m:t>𝑇</m:t>
                        </m:r>
                      </m:sup>
                    </m:sSup>
                    <m:r>
                      <a:rPr lang="en-US" altLang="ja-JP" sz="2400" b="0" i="1" smtClean="0">
                        <a:latin typeface="Cambria Math" panose="02040503050406030204" pitchFamily="18" charset="0"/>
                      </a:rPr>
                      <m:t>𝐴</m:t>
                    </m:r>
                    <m:r>
                      <a:rPr lang="ja-JP" altLang="en-US" sz="2400" i="1">
                        <a:latin typeface="Cambria Math" panose="02040503050406030204" pitchFamily="18" charset="0"/>
                      </a:rPr>
                      <m:t>の</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e>
                    </m:d>
                    <m:r>
                      <a:rPr lang="ja-JP" altLang="en-US" sz="2400" i="1">
                        <a:latin typeface="Cambria Math" panose="02040503050406030204" pitchFamily="18" charset="0"/>
                      </a:rPr>
                      <m:t>要素</m:t>
                    </m:r>
                    <m:r>
                      <a:rPr lang="en-US" altLang="ja-JP" sz="2400" b="0" i="1"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𝑚</m:t>
                        </m:r>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𝑗𝑖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𝑗𝑖</m:t>
                            </m:r>
                          </m:sub>
                        </m:sSub>
                      </m:e>
                    </m:nary>
                    <m:r>
                      <a:rPr lang="en-US" altLang="ja-JP" sz="2400" b="0" i="1"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𝑚</m:t>
                        </m:r>
                      </m:sup>
                      <m:e>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𝑗𝑖</m:t>
                            </m:r>
                          </m:sub>
                          <m:sup>
                            <m:r>
                              <a:rPr lang="en-US" altLang="ja-JP" sz="2400" b="0" i="1" smtClean="0">
                                <a:latin typeface="Cambria Math" panose="02040503050406030204" pitchFamily="18" charset="0"/>
                              </a:rPr>
                              <m:t>2</m:t>
                            </m:r>
                          </m:sup>
                        </m:sSubSup>
                      </m:e>
                    </m:nary>
                  </m:oMath>
                </a14:m>
                <a:endParaRPr lang="en-US" altLang="ja-JP" sz="2400" b="0" dirty="0"/>
              </a:p>
              <a:p>
                <a:pPr marL="0" indent="0">
                  <a:buNone/>
                </a:pPr>
                <a:r>
                  <a:rPr lang="en-US" altLang="ja-JP" sz="2400" dirty="0"/>
                  <a:t>			</a:t>
                </a:r>
                <a14:m>
                  <m:oMath xmlns:m="http://schemas.openxmlformats.org/officeDocument/2006/math">
                    <m:r>
                      <a:rPr lang="en-US" altLang="ja-JP" sz="2400" b="0" i="1" smtClean="0">
                        <a:latin typeface="Cambria Math" panose="02040503050406030204" pitchFamily="18" charset="0"/>
                      </a:rPr>
                      <m:t>𝑡𝑟</m:t>
                    </m:r>
                    <m:d>
                      <m:dPr>
                        <m:ctrlPr>
                          <a:rPr lang="en-US" altLang="ja-JP" sz="2400" b="0" i="1" smtClean="0">
                            <a:latin typeface="Cambria Math" panose="02040503050406030204" pitchFamily="18" charset="0"/>
                          </a:rPr>
                        </m:ctrlPr>
                      </m:dPr>
                      <m:e>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𝐴</m:t>
                            </m:r>
                          </m:e>
                          <m:sup>
                            <m:r>
                              <a:rPr lang="en-US" altLang="ja-JP" sz="2400" b="0" i="1" smtClean="0">
                                <a:latin typeface="Cambria Math" panose="02040503050406030204" pitchFamily="18" charset="0"/>
                              </a:rPr>
                              <m:t>𝑇</m:t>
                            </m:r>
                          </m:sup>
                        </m:sSup>
                        <m:r>
                          <a:rPr lang="en-US" altLang="ja-JP" sz="2400" b="0" i="1" smtClean="0">
                            <a:latin typeface="Cambria Math" panose="02040503050406030204" pitchFamily="18" charset="0"/>
                          </a:rPr>
                          <m:t>𝐴</m:t>
                        </m:r>
                      </m:e>
                    </m:d>
                    <m:r>
                      <a:rPr lang="en-US" altLang="ja-JP" sz="2400" b="0" i="1"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𝑚</m:t>
                        </m:r>
                      </m:sup>
                      <m:e>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𝐴</m:t>
                            </m:r>
                          </m:e>
                          <m:sup>
                            <m:r>
                              <a:rPr lang="en-US" altLang="ja-JP" sz="2400" b="0" i="1" smtClean="0">
                                <a:latin typeface="Cambria Math" panose="02040503050406030204" pitchFamily="18" charset="0"/>
                              </a:rPr>
                              <m:t>𝑇</m:t>
                            </m:r>
                          </m:sup>
                        </m:sSup>
                        <m:r>
                          <a:rPr lang="en-US" altLang="ja-JP" sz="2400" b="0" i="1" smtClean="0">
                            <a:latin typeface="Cambria Math" panose="02040503050406030204" pitchFamily="18" charset="0"/>
                          </a:rPr>
                          <m:t>𝐴</m:t>
                        </m:r>
                        <m:r>
                          <a:rPr lang="ja-JP" altLang="en-US" sz="2400" i="1">
                            <a:latin typeface="Cambria Math" panose="02040503050406030204" pitchFamily="18" charset="0"/>
                          </a:rPr>
                          <m:t>の</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e>
                        </m:d>
                        <m:r>
                          <a:rPr lang="ja-JP" altLang="en-US" sz="2400" i="1">
                            <a:latin typeface="Cambria Math" panose="02040503050406030204" pitchFamily="18" charset="0"/>
                          </a:rPr>
                          <m:t>要素</m:t>
                        </m:r>
                        <m:r>
                          <a:rPr lang="en-US" altLang="ja-JP" sz="2400" b="0" i="1"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𝑛</m:t>
                            </m:r>
                          </m:sup>
                          <m:e>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𝑚</m:t>
                                </m:r>
                              </m:sup>
                              <m:e>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𝑗𝑖</m:t>
                                    </m:r>
                                  </m:sub>
                                  <m:sup>
                                    <m:r>
                                      <a:rPr lang="en-US" altLang="ja-JP" sz="2400" b="0" i="1" smtClean="0">
                                        <a:latin typeface="Cambria Math" panose="02040503050406030204" pitchFamily="18" charset="0"/>
                                      </a:rPr>
                                      <m:t>2</m:t>
                                    </m:r>
                                  </m:sup>
                                </m:sSubSup>
                              </m:e>
                            </m:nary>
                          </m:e>
                        </m:nary>
                      </m:e>
                    </m:nary>
                  </m:oMath>
                </a14:m>
                <a:endParaRPr lang="en-US" altLang="ja-JP" sz="2400" dirty="0"/>
              </a:p>
              <a:p>
                <a:pPr marL="0" indent="0">
                  <a:buNone/>
                </a:pPr>
                <a:r>
                  <a:rPr lang="en-US" altLang="ja-JP" sz="2400" dirty="0"/>
                  <a:t>		</a:t>
                </a:r>
                <a:r>
                  <a:rPr lang="ja-JP" altLang="en-US" sz="2400"/>
                  <a:t>からわかる。</a:t>
                </a:r>
                <a:endParaRPr lang="en-US" altLang="ja-JP" sz="2400" dirty="0"/>
              </a:p>
              <a:p>
                <a:pPr marL="0" indent="0">
                  <a:buNone/>
                </a:pPr>
                <a:r>
                  <a:rPr lang="en-US" altLang="ja-JP" sz="2400" dirty="0"/>
                  <a:t>		</a:t>
                </a:r>
                <a:r>
                  <a:rPr lang="ja-JP" altLang="en-US" sz="2400"/>
                  <a:t>簡単な具体例として</a:t>
                </a:r>
                <a:endParaRPr lang="en-US" altLang="ja-JP" sz="2400" dirty="0"/>
              </a:p>
              <a:p>
                <a:pPr marL="0" indent="0">
                  <a:buNone/>
                </a:pPr>
                <a:r>
                  <a:rPr lang="en-US" altLang="ja-JP" sz="2400" dirty="0"/>
                  <a:t>		</a:t>
                </a:r>
                <a:r>
                  <a:rPr lang="ja-JP" altLang="en-US" sz="2400"/>
                  <a:t>左辺</a:t>
                </a:r>
                <a:endParaRPr lang="en-US" altLang="ja-JP" sz="2400" dirty="0"/>
              </a:p>
              <a:p>
                <a:pPr marL="0" indent="0">
                  <a:buNone/>
                </a:pPr>
                <a:r>
                  <a:rPr lang="en-US" altLang="ja-JP" sz="2400" dirty="0"/>
                  <a:t>			</a:t>
                </a:r>
                <a14:m>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𝐴</m:t>
                        </m:r>
                      </m:e>
                    </m:d>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11</m:t>
                            </m:r>
                          </m:sub>
                          <m:sup>
                            <m:r>
                              <a:rPr lang="en-US" altLang="ja-JP" sz="2400" b="0" i="1" smtClean="0">
                                <a:latin typeface="Cambria Math" panose="02040503050406030204" pitchFamily="18" charset="0"/>
                              </a:rPr>
                              <m:t>2</m:t>
                            </m:r>
                          </m:sup>
                        </m:sSubSup>
                        <m:r>
                          <a:rPr lang="en-US" altLang="ja-JP" sz="2400" b="0" i="1" smtClean="0">
                            <a:latin typeface="Cambria Math" panose="02040503050406030204" pitchFamily="18" charset="0"/>
                          </a:rPr>
                          <m:t>+</m:t>
                        </m:r>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12</m:t>
                            </m:r>
                          </m:sub>
                          <m:sup>
                            <m:r>
                              <a:rPr lang="en-US" altLang="ja-JP" sz="2400" b="0" i="1" smtClean="0">
                                <a:latin typeface="Cambria Math" panose="02040503050406030204" pitchFamily="18" charset="0"/>
                              </a:rPr>
                              <m:t>2</m:t>
                            </m:r>
                          </m:sup>
                        </m:sSubSup>
                        <m:r>
                          <a:rPr lang="en-US" altLang="ja-JP" sz="2400" b="0" i="1" smtClean="0">
                            <a:latin typeface="Cambria Math" panose="02040503050406030204" pitchFamily="18" charset="0"/>
                          </a:rPr>
                          <m:t>+</m:t>
                        </m:r>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21</m:t>
                            </m:r>
                          </m:sub>
                          <m:sup>
                            <m:r>
                              <a:rPr lang="en-US" altLang="ja-JP" sz="2400" b="0" i="1" smtClean="0">
                                <a:latin typeface="Cambria Math" panose="02040503050406030204" pitchFamily="18" charset="0"/>
                              </a:rPr>
                              <m:t>2</m:t>
                            </m:r>
                          </m:sup>
                        </m:sSubSup>
                        <m:r>
                          <a:rPr lang="en-US" altLang="ja-JP" sz="2400" b="0" i="1" smtClean="0">
                            <a:latin typeface="Cambria Math" panose="02040503050406030204" pitchFamily="18" charset="0"/>
                          </a:rPr>
                          <m:t>+</m:t>
                        </m:r>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22</m:t>
                            </m:r>
                          </m:sub>
                          <m:sup>
                            <m:r>
                              <a:rPr lang="en-US" altLang="ja-JP" sz="2400" b="0" i="1" smtClean="0">
                                <a:latin typeface="Cambria Math" panose="02040503050406030204" pitchFamily="18" charset="0"/>
                              </a:rPr>
                              <m:t>2</m:t>
                            </m:r>
                          </m:sup>
                        </m:sSubSup>
                      </m:e>
                    </m:rad>
                  </m:oMath>
                </a14:m>
                <a:br>
                  <a:rPr lang="ja-JP" altLang="en-US" sz="2400"/>
                </a:br>
                <a:r>
                  <a:rPr lang="en-US" altLang="ja-JP" sz="2400" dirty="0"/>
                  <a:t>		</a:t>
                </a:r>
                <a:r>
                  <a:rPr lang="ja-JP" altLang="en-US" sz="2400"/>
                  <a:t>右辺</a:t>
                </a:r>
                <a:endParaRPr lang="en-US" altLang="ja-JP" sz="2400" dirty="0"/>
              </a:p>
              <a:p>
                <a:pPr marL="0" indent="0">
                  <a:buNone/>
                </a:pPr>
                <a:r>
                  <a:rPr lang="en-US" altLang="ja-JP" sz="2400" dirty="0"/>
                  <a:t>			</a:t>
                </a:r>
                <a14:m>
                  <m:oMath xmlns:m="http://schemas.openxmlformats.org/officeDocument/2006/math">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𝐴</m:t>
                        </m:r>
                      </m:e>
                      <m:sup>
                        <m:r>
                          <a:rPr lang="en-US" altLang="ja-JP" sz="2400" b="0" i="1" smtClean="0">
                            <a:latin typeface="Cambria Math" panose="02040503050406030204" pitchFamily="18" charset="0"/>
                          </a:rPr>
                          <m:t>𝑇</m:t>
                        </m:r>
                      </m:sup>
                    </m:sSup>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 </m:t>
                    </m:r>
                    <m:d>
                      <m:dPr>
                        <m:ctrlPr>
                          <a:rPr lang="en-US" altLang="ja-JP" sz="2400" b="0" i="1" smtClean="0">
                            <a:latin typeface="Cambria Math" panose="02040503050406030204" pitchFamily="18" charset="0"/>
                          </a:rPr>
                        </m:ctrlPr>
                      </m:dPr>
                      <m:e>
                        <m:m>
                          <m:mPr>
                            <m:mcs>
                              <m:mc>
                                <m:mcPr>
                                  <m:count m:val="2"/>
                                  <m:mcJc m:val="center"/>
                                </m:mcPr>
                              </m:mc>
                            </m:mcs>
                            <m:ctrlPr>
                              <a:rPr lang="en-US" altLang="ja-JP" sz="2400" b="0" i="1" smtClean="0">
                                <a:latin typeface="Cambria Math" panose="02040503050406030204" pitchFamily="18" charset="0"/>
                              </a:rPr>
                            </m:ctrlPr>
                          </m:mPr>
                          <m:m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11</m:t>
                                  </m:r>
                                </m:sub>
                              </m:sSub>
                            </m:e>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21</m:t>
                                  </m:r>
                                </m:sub>
                              </m:sSub>
                            </m:e>
                          </m:mr>
                          <m:m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12</m:t>
                                  </m:r>
                                </m:sub>
                              </m:sSub>
                            </m:e>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22</m:t>
                                  </m:r>
                                </m:sub>
                              </m:sSub>
                            </m:e>
                          </m:mr>
                        </m:m>
                      </m:e>
                    </m:d>
                    <m:d>
                      <m:dPr>
                        <m:ctrlPr>
                          <a:rPr lang="en-US" altLang="ja-JP" sz="2400" b="0" i="1" smtClean="0">
                            <a:latin typeface="Cambria Math" panose="02040503050406030204" pitchFamily="18" charset="0"/>
                          </a:rPr>
                        </m:ctrlPr>
                      </m:dPr>
                      <m:e>
                        <m:m>
                          <m:mPr>
                            <m:mcs>
                              <m:mc>
                                <m:mcPr>
                                  <m:count m:val="2"/>
                                  <m:mcJc m:val="center"/>
                                </m:mcPr>
                              </m:mc>
                            </m:mcs>
                            <m:ctrlPr>
                              <a:rPr lang="en-US" altLang="ja-JP" sz="2400" b="0" i="1" smtClean="0">
                                <a:latin typeface="Cambria Math" panose="02040503050406030204" pitchFamily="18" charset="0"/>
                              </a:rPr>
                            </m:ctrlPr>
                          </m:mPr>
                          <m:m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11</m:t>
                                  </m:r>
                                </m:sub>
                              </m:sSub>
                            </m:e>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12</m:t>
                                  </m:r>
                                </m:sub>
                              </m:sSub>
                            </m:e>
                          </m:mr>
                          <m:m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21</m:t>
                                  </m:r>
                                </m:sub>
                              </m:sSub>
                            </m:e>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22</m:t>
                                  </m:r>
                                </m:sub>
                              </m:sSub>
                            </m:e>
                          </m:mr>
                        </m:m>
                      </m:e>
                    </m:d>
                  </m:oMath>
                </a14:m>
                <a:endParaRPr lang="en-US" altLang="ja-JP" sz="2400" b="0" dirty="0"/>
              </a:p>
              <a:p>
                <a:pPr marL="0" indent="0">
                  <a:buNone/>
                </a:pPr>
                <a:r>
                  <a:rPr lang="en-US" altLang="ja-JP" sz="2400" b="0" dirty="0"/>
                  <a:t>			</a:t>
                </a:r>
                <a14:m>
                  <m:oMath xmlns:m="http://schemas.openxmlformats.org/officeDocument/2006/math">
                    <m:r>
                      <a:rPr lang="ja-JP" altLang="en-US" sz="2400" b="0" i="1" smtClean="0">
                        <a:latin typeface="Cambria Math" panose="02040503050406030204" pitchFamily="18" charset="0"/>
                      </a:rPr>
                      <m:t>　</m:t>
                    </m:r>
                    <m:r>
                      <a:rPr lang="en-US" altLang="ja-JP" sz="2400" b="0" i="1" smtClean="0">
                        <a:latin typeface="Cambria Math" panose="02040503050406030204" pitchFamily="18" charset="0"/>
                      </a:rPr>
                      <m:t>    =</m:t>
                    </m:r>
                    <m:d>
                      <m:dPr>
                        <m:ctrlPr>
                          <a:rPr lang="en-US" altLang="ja-JP" sz="2400" b="0" i="1" smtClean="0">
                            <a:latin typeface="Cambria Math" panose="02040503050406030204" pitchFamily="18" charset="0"/>
                          </a:rPr>
                        </m:ctrlPr>
                      </m:dPr>
                      <m:e>
                        <m:m>
                          <m:mPr>
                            <m:mcs>
                              <m:mc>
                                <m:mcPr>
                                  <m:count m:val="2"/>
                                  <m:mcJc m:val="center"/>
                                </m:mcPr>
                              </m:mc>
                            </m:mcs>
                            <m:ctrlPr>
                              <a:rPr lang="en-US" altLang="ja-JP" sz="2400" b="0" i="1" smtClean="0">
                                <a:latin typeface="Cambria Math" panose="02040503050406030204" pitchFamily="18" charset="0"/>
                              </a:rPr>
                            </m:ctrlPr>
                          </m:mPr>
                          <m:mr>
                            <m:e>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11</m:t>
                                  </m:r>
                                </m:sub>
                                <m:sup>
                                  <m:r>
                                    <a:rPr lang="en-US" altLang="ja-JP" sz="2400" b="0" i="1" smtClean="0">
                                      <a:latin typeface="Cambria Math" panose="02040503050406030204" pitchFamily="18" charset="0"/>
                                    </a:rPr>
                                    <m:t>2</m:t>
                                  </m:r>
                                </m:sup>
                              </m:sSubSup>
                              <m:r>
                                <m:rPr>
                                  <m:brk m:alnAt="7"/>
                                </m:rPr>
                                <a:rPr lang="en-US" altLang="ja-JP" sz="2400" b="0" i="1" smtClean="0">
                                  <a:latin typeface="Cambria Math" panose="02040503050406030204" pitchFamily="18" charset="0"/>
                                </a:rPr>
                                <m:t>+</m:t>
                              </m:r>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12</m:t>
                                  </m:r>
                                </m:sub>
                                <m:sup>
                                  <m:r>
                                    <a:rPr lang="en-US" altLang="ja-JP" sz="2400" b="0" i="1" smtClean="0">
                                      <a:latin typeface="Cambria Math" panose="02040503050406030204" pitchFamily="18" charset="0"/>
                                    </a:rPr>
                                    <m:t>2</m:t>
                                  </m:r>
                                </m:sup>
                              </m:sSubSup>
                            </m:e>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11</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21</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12</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22</m:t>
                                  </m:r>
                                </m:sub>
                              </m:sSub>
                            </m:e>
                          </m:mr>
                          <m:m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11</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21</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12</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22</m:t>
                                  </m:r>
                                </m:sub>
                              </m:sSub>
                            </m:e>
                            <m:e>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21</m:t>
                                  </m:r>
                                </m:sub>
                                <m:sup>
                                  <m:r>
                                    <a:rPr lang="en-US" altLang="ja-JP" sz="2400" b="0" i="1" smtClean="0">
                                      <a:latin typeface="Cambria Math" panose="02040503050406030204" pitchFamily="18" charset="0"/>
                                    </a:rPr>
                                    <m:t>2</m:t>
                                  </m:r>
                                </m:sup>
                              </m:sSubSup>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22</m:t>
                                  </m:r>
                                </m:sub>
                                <m:sup>
                                  <m:r>
                                    <a:rPr lang="en-US" altLang="ja-JP" sz="2400" b="0" i="1" smtClean="0">
                                      <a:latin typeface="Cambria Math" panose="02040503050406030204" pitchFamily="18" charset="0"/>
                                    </a:rPr>
                                    <m:t>2</m:t>
                                  </m:r>
                                </m:sup>
                              </m:sSubSup>
                            </m:e>
                          </m:mr>
                        </m:m>
                      </m:e>
                    </m:d>
                  </m:oMath>
                </a14:m>
                <a:endParaRPr lang="en-US" altLang="ja-JP" sz="2400" b="0" dirty="0"/>
              </a:p>
              <a:p>
                <a:pPr marL="0" indent="0">
                  <a:buNone/>
                </a:pPr>
                <a:r>
                  <a:rPr lang="en-US" altLang="ja-JP" sz="2400" dirty="0"/>
                  <a:t>			</a:t>
                </a:r>
                <a14:m>
                  <m:oMath xmlns:m="http://schemas.openxmlformats.org/officeDocument/2006/math">
                    <m:r>
                      <a:rPr lang="en-US" altLang="ja-JP" sz="2400" b="0" i="1" smtClean="0">
                        <a:latin typeface="Cambria Math" panose="02040503050406030204" pitchFamily="18" charset="0"/>
                      </a:rPr>
                      <m:t>𝑡𝑟</m:t>
                    </m:r>
                    <m:d>
                      <m:dPr>
                        <m:ctrlPr>
                          <a:rPr lang="en-US" altLang="ja-JP" sz="2400" b="0" i="1" smtClean="0">
                            <a:latin typeface="Cambria Math" panose="02040503050406030204" pitchFamily="18" charset="0"/>
                          </a:rPr>
                        </m:ctrlPr>
                      </m:dPr>
                      <m:e>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𝐴</m:t>
                            </m:r>
                          </m:e>
                          <m:sup>
                            <m:r>
                              <a:rPr lang="en-US" altLang="ja-JP" sz="2400" b="0" i="1" smtClean="0">
                                <a:latin typeface="Cambria Math" panose="02040503050406030204" pitchFamily="18" charset="0"/>
                              </a:rPr>
                              <m:t>𝑇</m:t>
                            </m:r>
                          </m:sup>
                        </m:sSup>
                        <m:r>
                          <a:rPr lang="en-US" altLang="ja-JP" sz="2400" b="0" i="1" smtClean="0">
                            <a:latin typeface="Cambria Math" panose="02040503050406030204" pitchFamily="18" charset="0"/>
                          </a:rPr>
                          <m:t>𝐴</m:t>
                        </m:r>
                      </m:e>
                    </m:d>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11</m:t>
                            </m:r>
                          </m:sub>
                          <m:sup>
                            <m:r>
                              <a:rPr lang="en-US" altLang="ja-JP" sz="2400" b="0" i="1" smtClean="0">
                                <a:latin typeface="Cambria Math" panose="02040503050406030204" pitchFamily="18" charset="0"/>
                              </a:rPr>
                              <m:t>2</m:t>
                            </m:r>
                          </m:sup>
                        </m:sSubSup>
                        <m:r>
                          <a:rPr lang="en-US" altLang="ja-JP" sz="2400" b="0" i="1" smtClean="0">
                            <a:latin typeface="Cambria Math" panose="02040503050406030204" pitchFamily="18" charset="0"/>
                          </a:rPr>
                          <m:t>+</m:t>
                        </m:r>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12</m:t>
                            </m:r>
                          </m:sub>
                          <m:sup>
                            <m:r>
                              <a:rPr lang="en-US" altLang="ja-JP" sz="2400" b="0" i="1" smtClean="0">
                                <a:latin typeface="Cambria Math" panose="02040503050406030204" pitchFamily="18" charset="0"/>
                              </a:rPr>
                              <m:t>2</m:t>
                            </m:r>
                          </m:sup>
                        </m:sSubSup>
                      </m:e>
                    </m:d>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21</m:t>
                            </m:r>
                          </m:sub>
                          <m:sup>
                            <m:r>
                              <a:rPr lang="en-US" altLang="ja-JP" sz="2400" b="0" i="1" smtClean="0">
                                <a:latin typeface="Cambria Math" panose="02040503050406030204" pitchFamily="18" charset="0"/>
                              </a:rPr>
                              <m:t>2</m:t>
                            </m:r>
                          </m:sup>
                        </m:sSubSup>
                        <m:r>
                          <a:rPr lang="en-US" altLang="ja-JP" sz="2400" b="0" i="1" smtClean="0">
                            <a:latin typeface="Cambria Math" panose="02040503050406030204" pitchFamily="18" charset="0"/>
                          </a:rPr>
                          <m:t>+</m:t>
                        </m:r>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22</m:t>
                            </m:r>
                          </m:sub>
                          <m:sup>
                            <m:r>
                              <a:rPr lang="en-US" altLang="ja-JP" sz="2400" b="0" i="1" smtClean="0">
                                <a:latin typeface="Cambria Math" panose="02040503050406030204" pitchFamily="18" charset="0"/>
                              </a:rPr>
                              <m:t>2</m:t>
                            </m:r>
                          </m:sup>
                        </m:sSubSup>
                      </m:e>
                    </m:d>
                  </m:oMath>
                </a14:m>
                <a:endParaRPr lang="en-US" altLang="ja-JP" sz="2400" b="0" dirty="0"/>
              </a:p>
              <a:p>
                <a:pPr marL="0" indent="0">
                  <a:buNone/>
                </a:pPr>
                <a:r>
                  <a:rPr lang="en-US" altLang="ja-JP" sz="2400" dirty="0"/>
                  <a:t>		</a:t>
                </a:r>
                <a:r>
                  <a:rPr lang="ja-JP" altLang="en-US" sz="2400"/>
                  <a:t>左辺と右辺が等しいため上記の式が成り立つことがわかる。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902695A3-2632-7F46-AD2C-DC825BF08D96}"/>
                  </a:ext>
                </a:extLst>
              </p:cNvPr>
              <p:cNvSpPr>
                <a:spLocks noGrp="1" noRot="1" noChangeAspect="1" noMove="1" noResize="1" noEditPoints="1" noAdjustHandles="1" noChangeArrowheads="1" noChangeShapeType="1" noTextEdit="1"/>
              </p:cNvSpPr>
              <p:nvPr>
                <p:ph idx="1"/>
              </p:nvPr>
            </p:nvSpPr>
            <p:spPr>
              <a:xfrm>
                <a:off x="838200" y="1325562"/>
                <a:ext cx="10515600" cy="5148809"/>
              </a:xfrm>
              <a:blipFill>
                <a:blip r:embed="rId2"/>
                <a:stretch>
                  <a:fillRect t="-88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96725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91397-49A8-264D-A5B0-2C3112CDE143}"/>
              </a:ext>
            </a:extLst>
          </p:cNvPr>
          <p:cNvSpPr>
            <a:spLocks noGrp="1"/>
          </p:cNvSpPr>
          <p:nvPr>
            <p:ph type="title"/>
          </p:nvPr>
        </p:nvSpPr>
        <p:spPr>
          <a:xfrm>
            <a:off x="0" y="0"/>
            <a:ext cx="10515600" cy="1325563"/>
          </a:xfrm>
        </p:spPr>
        <p:txBody>
          <a:bodyPr>
            <a:normAutofit/>
          </a:bodyPr>
          <a:lstStyle/>
          <a:p>
            <a:r>
              <a:rPr kumimoji="1" lang="ja-JP" altLang="en-US" sz="2800"/>
              <a:t>第三節　トレース・階数・ノルム</a:t>
            </a:r>
            <a:endParaRPr kumimoji="1" lang="ja-JP" altLang="en-US" sz="3200"/>
          </a:p>
        </p:txBody>
      </p:sp>
      <p:sp>
        <p:nvSpPr>
          <p:cNvPr id="3" name="コンテンツ プレースホルダー 2">
            <a:extLst>
              <a:ext uri="{FF2B5EF4-FFF2-40B4-BE49-F238E27FC236}">
                <a16:creationId xmlns:a16="http://schemas.microsoft.com/office/drawing/2014/main" id="{902695A3-2632-7F46-AD2C-DC825BF08D96}"/>
              </a:ext>
            </a:extLst>
          </p:cNvPr>
          <p:cNvSpPr>
            <a:spLocks noGrp="1"/>
          </p:cNvSpPr>
          <p:nvPr>
            <p:ph idx="1"/>
          </p:nvPr>
        </p:nvSpPr>
        <p:spPr>
          <a:xfrm>
            <a:off x="838200" y="1325562"/>
            <a:ext cx="10515600" cy="5148809"/>
          </a:xfrm>
        </p:spPr>
        <p:txBody>
          <a:bodyPr>
            <a:normAutofit fontScale="92500" lnSpcReduction="20000"/>
          </a:bodyPr>
          <a:lstStyle/>
          <a:p>
            <a:pPr marL="0" indent="0">
              <a:buNone/>
            </a:pPr>
            <a:r>
              <a:rPr lang="ja-JP" altLang="en-US" sz="2400"/>
              <a:t>ノルムは関数</a:t>
            </a:r>
            <a:r>
              <a:rPr lang="en-US" altLang="ja-JP" sz="2400" dirty="0" err="1"/>
              <a:t>numpy.linalg.norm</a:t>
            </a:r>
            <a:r>
              <a:rPr lang="ja-JP" altLang="en-US" sz="2400"/>
              <a:t>によって求めることができる。</a:t>
            </a:r>
            <a:endParaRPr lang="en-US" altLang="ja-JP" sz="2400" dirty="0"/>
          </a:p>
          <a:p>
            <a:pPr marL="0" indent="0">
              <a:buNone/>
            </a:pPr>
            <a:r>
              <a:rPr lang="en-US" altLang="ja-JP" sz="2400" dirty="0"/>
              <a:t>list4_3_3</a:t>
            </a:r>
            <a:r>
              <a:rPr lang="ja-JP" altLang="en-US" sz="2400"/>
              <a:t>はノルムを求めるスクリプト例である。</a:t>
            </a:r>
            <a:endParaRPr lang="en-US" altLang="ja-JP" sz="2400" dirty="0"/>
          </a:p>
          <a:p>
            <a:pPr marL="0" indent="0">
              <a:buNone/>
            </a:pPr>
            <a:endParaRPr lang="en-US" altLang="ja-JP" sz="2400" dirty="0"/>
          </a:p>
          <a:p>
            <a:pPr marL="0" indent="0">
              <a:buNone/>
            </a:pPr>
            <a:r>
              <a:rPr lang="ja-JP" altLang="en-US" sz="2400"/>
              <a:t>実行結果は以下のようになる。</a:t>
            </a:r>
            <a:endParaRPr lang="en-US" altLang="ja-JP" sz="2400" dirty="0"/>
          </a:p>
          <a:p>
            <a:pPr marL="0" indent="0">
              <a:buNone/>
            </a:pPr>
            <a:endParaRPr lang="en-US" altLang="ja-JP" sz="2400" dirty="0"/>
          </a:p>
          <a:p>
            <a:pPr marL="0" indent="0">
              <a:buNone/>
            </a:pPr>
            <a:r>
              <a:rPr lang="en-US" altLang="ja-JP" sz="2400" dirty="0"/>
              <a:t>	a =  [1 2 3]</a:t>
            </a:r>
          </a:p>
          <a:p>
            <a:pPr marL="0" indent="0">
              <a:buNone/>
            </a:pPr>
            <a:r>
              <a:rPr lang="en-US" altLang="ja-JP" sz="2400" dirty="0"/>
              <a:t>	norm =  3.7416573867739413</a:t>
            </a:r>
          </a:p>
          <a:p>
            <a:pPr marL="0" indent="0">
              <a:buNone/>
            </a:pPr>
            <a:r>
              <a:rPr lang="en-US" altLang="ja-JP" sz="2400" dirty="0"/>
              <a:t>	A =  [[1 2 3]]</a:t>
            </a:r>
          </a:p>
          <a:p>
            <a:pPr marL="0" indent="0">
              <a:buNone/>
            </a:pPr>
            <a:r>
              <a:rPr lang="en-US" altLang="ja-JP" sz="2400" dirty="0"/>
              <a:t>	norm =  3.7416573867739413</a:t>
            </a:r>
          </a:p>
          <a:p>
            <a:pPr marL="0" indent="0">
              <a:buNone/>
            </a:pPr>
            <a:r>
              <a:rPr lang="en-US" altLang="ja-JP" sz="2400" dirty="0"/>
              <a:t>	</a:t>
            </a:r>
            <a:r>
              <a:rPr lang="en-US" altLang="ja-JP" sz="2400" dirty="0" err="1"/>
              <a:t>normAA</a:t>
            </a:r>
            <a:r>
              <a:rPr lang="en-US" altLang="ja-JP" sz="2400" dirty="0"/>
              <a:t> = 3.7416573867739413</a:t>
            </a:r>
          </a:p>
          <a:p>
            <a:pPr marL="0" indent="0">
              <a:buNone/>
            </a:pPr>
            <a:r>
              <a:rPr lang="en-US" altLang="ja-JP" sz="2400" dirty="0"/>
              <a:t>	B = </a:t>
            </a:r>
          </a:p>
          <a:p>
            <a:pPr marL="0" indent="0">
              <a:buNone/>
            </a:pPr>
            <a:r>
              <a:rPr lang="en-US" altLang="ja-JP" sz="2400" dirty="0"/>
              <a:t>	 [[1 2]</a:t>
            </a:r>
          </a:p>
          <a:p>
            <a:pPr marL="0" indent="0">
              <a:buNone/>
            </a:pPr>
            <a:r>
              <a:rPr lang="en-US" altLang="ja-JP" sz="2400" dirty="0"/>
              <a:t>	 [2 1]]</a:t>
            </a:r>
          </a:p>
          <a:p>
            <a:pPr marL="0" indent="0">
              <a:buNone/>
            </a:pPr>
            <a:r>
              <a:rPr lang="en-US" altLang="ja-JP" sz="2400" dirty="0"/>
              <a:t>	</a:t>
            </a:r>
            <a:r>
              <a:rPr lang="en-US" altLang="ja-JP" sz="2400" dirty="0" err="1"/>
              <a:t>normB</a:t>
            </a:r>
            <a:r>
              <a:rPr lang="en-US" altLang="ja-JP" sz="2400" dirty="0"/>
              <a:t> =  3.1622776601683795</a:t>
            </a:r>
          </a:p>
        </p:txBody>
      </p:sp>
    </p:spTree>
    <p:extLst>
      <p:ext uri="{BB962C8B-B14F-4D97-AF65-F5344CB8AC3E}">
        <p14:creationId xmlns:p14="http://schemas.microsoft.com/office/powerpoint/2010/main" val="254063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91397-49A8-264D-A5B0-2C3112CDE143}"/>
              </a:ext>
            </a:extLst>
          </p:cNvPr>
          <p:cNvSpPr>
            <a:spLocks noGrp="1"/>
          </p:cNvSpPr>
          <p:nvPr>
            <p:ph type="title"/>
          </p:nvPr>
        </p:nvSpPr>
        <p:spPr>
          <a:xfrm>
            <a:off x="0" y="0"/>
            <a:ext cx="10515600" cy="1325563"/>
          </a:xfrm>
        </p:spPr>
        <p:txBody>
          <a:bodyPr>
            <a:normAutofit/>
          </a:bodyPr>
          <a:lstStyle/>
          <a:p>
            <a:r>
              <a:rPr kumimoji="1" lang="ja-JP" altLang="en-US" sz="2800"/>
              <a:t>第三節　トレース・階数・ノルム</a:t>
            </a:r>
            <a:endParaRPr kumimoji="1" lang="ja-JP" altLang="en-US" sz="320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02695A3-2632-7F46-AD2C-DC825BF08D96}"/>
                  </a:ext>
                </a:extLst>
              </p:cNvPr>
              <p:cNvSpPr>
                <a:spLocks noGrp="1"/>
              </p:cNvSpPr>
              <p:nvPr>
                <p:ph idx="1"/>
              </p:nvPr>
            </p:nvSpPr>
            <p:spPr>
              <a:xfrm>
                <a:off x="838200" y="1325562"/>
                <a:ext cx="10515600" cy="5148809"/>
              </a:xfrm>
            </p:spPr>
            <p:txBody>
              <a:bodyPr>
                <a:normAutofit/>
              </a:bodyPr>
              <a:lstStyle/>
              <a:p>
                <a:pPr marL="0" indent="0">
                  <a:buNone/>
                </a:pPr>
                <a:r>
                  <a:rPr lang="ja-JP" altLang="en-US" sz="4000"/>
                  <a:t>ベクトルのなす角</a:t>
                </a:r>
                <a:endParaRPr lang="en-US" altLang="ja-JP" sz="4000" dirty="0"/>
              </a:p>
              <a:p>
                <a:pPr marL="0" indent="0">
                  <a:buNone/>
                </a:pPr>
                <a:r>
                  <a:rPr lang="en-US" altLang="ja-JP" sz="3200" dirty="0"/>
                  <a:t>	</a:t>
                </a:r>
                <a:r>
                  <a:rPr lang="ja-JP" altLang="en-US" sz="2400"/>
                  <a:t>・・・二つの横ベクトル</a:t>
                </a:r>
                <a14:m>
                  <m:oMath xmlns:m="http://schemas.openxmlformats.org/officeDocument/2006/math">
                    <m:r>
                      <a:rPr lang="en-US" altLang="ja-JP" sz="2400" b="0" i="1" smtClean="0">
                        <a:latin typeface="Cambria Math" panose="02040503050406030204" pitchFamily="18" charset="0"/>
                      </a:rPr>
                      <m:t>𝑎</m:t>
                    </m:r>
                    <m:r>
                      <a:rPr lang="ja-JP" altLang="en-US" sz="2400" i="1">
                        <a:latin typeface="Cambria Math" panose="02040503050406030204" pitchFamily="18" charset="0"/>
                      </a:rPr>
                      <m:t>と</m:t>
                    </m:r>
                    <m:r>
                      <a:rPr lang="en-US" altLang="ja-JP" sz="2400" b="0" i="1" smtClean="0">
                        <a:latin typeface="Cambria Math" panose="02040503050406030204" pitchFamily="18" charset="0"/>
                      </a:rPr>
                      <m:t>𝑏</m:t>
                    </m:r>
                    <m:r>
                      <a:rPr lang="ja-JP" altLang="en-US" sz="2400" i="1">
                        <a:latin typeface="Cambria Math" panose="02040503050406030204" pitchFamily="18" charset="0"/>
                      </a:rPr>
                      <m:t>のなす角</m:t>
                    </m:r>
                    <m:r>
                      <a:rPr lang="ja-JP" altLang="en-US" sz="2400" i="1" smtClean="0">
                        <a:latin typeface="Cambria Math" panose="02040503050406030204" pitchFamily="18" charset="0"/>
                      </a:rPr>
                      <m:t>を</m:t>
                    </m:r>
                    <m:r>
                      <a:rPr lang="ja-JP" altLang="en-US" sz="2400" i="1" smtClean="0">
                        <a:latin typeface="Cambria Math" panose="02040503050406030204" pitchFamily="18" charset="0"/>
                      </a:rPr>
                      <m:t>𝜃</m:t>
                    </m:r>
                    <m:r>
                      <a:rPr lang="ja-JP" altLang="en-US" sz="2400" i="1">
                        <a:latin typeface="Cambria Math" panose="02040503050406030204" pitchFamily="18" charset="0"/>
                      </a:rPr>
                      <m:t>と置いた</m:t>
                    </m:r>
                    <m:r>
                      <a:rPr lang="ja-JP" altLang="en-US" sz="2400" i="1" smtClean="0">
                        <a:latin typeface="Cambria Math" panose="02040503050406030204" pitchFamily="18" charset="0"/>
                      </a:rPr>
                      <m:t>とき</m:t>
                    </m:r>
                    <m:r>
                      <a:rPr lang="ja-JP" altLang="en-US" sz="2400" i="1">
                        <a:latin typeface="Cambria Math" panose="02040503050406030204" pitchFamily="18" charset="0"/>
                      </a:rPr>
                      <m:t>、</m:t>
                    </m:r>
                  </m:oMath>
                </a14:m>
                <a:endParaRPr lang="en-US" altLang="ja-JP" sz="2400" dirty="0"/>
              </a:p>
              <a:p>
                <a:pPr marL="0" indent="0">
                  <a:buNone/>
                </a:pPr>
                <a:r>
                  <a:rPr lang="en-US" altLang="ja-JP" sz="2400" dirty="0"/>
                  <a:t>			</a:t>
                </a:r>
                <a14:m>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𝑎</m:t>
                        </m:r>
                      </m:e>
                    </m:d>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𝑏</m:t>
                        </m:r>
                      </m:e>
                    </m:d>
                    <m:func>
                      <m:funcPr>
                        <m:ctrlPr>
                          <a:rPr lang="en-US" altLang="ja-JP" sz="2400" i="1" smtClean="0">
                            <a:latin typeface="Cambria Math" panose="02040503050406030204" pitchFamily="18" charset="0"/>
                          </a:rPr>
                        </m:ctrlPr>
                      </m:funcPr>
                      <m:fName>
                        <m:r>
                          <m:rPr>
                            <m:sty m:val="p"/>
                          </m:rPr>
                          <a:rPr lang="en-US" altLang="ja-JP" sz="2400" i="0" smtClean="0">
                            <a:latin typeface="Cambria Math" panose="02040503050406030204" pitchFamily="18" charset="0"/>
                          </a:rPr>
                          <m:t>cos</m:t>
                        </m:r>
                      </m:fName>
                      <m:e>
                        <m:r>
                          <a:rPr lang="en-US" altLang="ja-JP" sz="2400" i="1" smtClean="0">
                            <a:latin typeface="Cambria Math" panose="02040503050406030204" pitchFamily="18" charset="0"/>
                            <a:ea typeface="Cambria Math" panose="02040503050406030204" pitchFamily="18" charset="0"/>
                          </a:rPr>
                          <m:t>𝜃</m:t>
                        </m:r>
                      </m:e>
                    </m:func>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𝑎</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𝑏</m:t>
                        </m:r>
                      </m:e>
                      <m:sup>
                        <m:r>
                          <a:rPr lang="en-US" altLang="ja-JP" sz="2400" b="0" i="1" smtClean="0">
                            <a:latin typeface="Cambria Math" panose="02040503050406030204" pitchFamily="18" charset="0"/>
                          </a:rPr>
                          <m:t>𝑇</m:t>
                        </m:r>
                      </m:sup>
                    </m:sSup>
                  </m:oMath>
                </a14:m>
                <a:endParaRPr lang="en-US" altLang="ja-JP" sz="2400" dirty="0"/>
              </a:p>
              <a:p>
                <a:pPr marL="0" indent="0">
                  <a:buNone/>
                </a:pPr>
                <a:r>
                  <a:rPr lang="en-US" altLang="ja-JP" sz="2400" dirty="0"/>
                  <a:t>		</a:t>
                </a:r>
                <a:r>
                  <a:rPr lang="ja-JP" altLang="en-US" sz="2400"/>
                  <a:t>が成り立つ。</a:t>
                </a:r>
                <a:endParaRPr lang="en-US" altLang="ja-JP" sz="2400" dirty="0"/>
              </a:p>
              <a:p>
                <a:pPr marL="0" indent="0">
                  <a:buNone/>
                </a:pPr>
                <a:r>
                  <a:rPr lang="en-US" altLang="ja-JP" sz="2400" dirty="0"/>
                  <a:t>		</a:t>
                </a:r>
                <a:r>
                  <a:rPr lang="ja-JP" altLang="en-US" sz="2400"/>
                  <a:t>縦ベクトルの場合は</a:t>
                </a:r>
                <a:endParaRPr lang="en-US" altLang="ja-JP" sz="2400" dirty="0"/>
              </a:p>
              <a:p>
                <a:pPr marL="0" indent="0">
                  <a:buNone/>
                </a:pPr>
                <a:r>
                  <a:rPr lang="en-US" altLang="ja-JP" sz="2400" dirty="0"/>
                  <a:t>			</a:t>
                </a:r>
                <a14:m>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𝑎</m:t>
                        </m:r>
                      </m:e>
                    </m:d>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𝑏</m:t>
                        </m:r>
                      </m:e>
                    </m:d>
                    <m:func>
                      <m:funcPr>
                        <m:ctrlPr>
                          <a:rPr lang="en-US" altLang="ja-JP" sz="2400" i="1" smtClean="0">
                            <a:latin typeface="Cambria Math" panose="02040503050406030204" pitchFamily="18" charset="0"/>
                          </a:rPr>
                        </m:ctrlPr>
                      </m:funcPr>
                      <m:fName>
                        <m:r>
                          <m:rPr>
                            <m:sty m:val="p"/>
                          </m:rPr>
                          <a:rPr lang="en-US" altLang="ja-JP" sz="2400" i="0" smtClean="0">
                            <a:latin typeface="Cambria Math" panose="02040503050406030204" pitchFamily="18" charset="0"/>
                          </a:rPr>
                          <m:t>cos</m:t>
                        </m:r>
                      </m:fName>
                      <m:e>
                        <m:r>
                          <a:rPr lang="en-US" altLang="ja-JP" sz="2400" i="1" smtClean="0">
                            <a:latin typeface="Cambria Math" panose="02040503050406030204" pitchFamily="18" charset="0"/>
                            <a:ea typeface="Cambria Math" panose="02040503050406030204" pitchFamily="18" charset="0"/>
                          </a:rPr>
                          <m:t>𝜃</m:t>
                        </m:r>
                      </m:e>
                    </m:func>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𝑎</m:t>
                        </m:r>
                      </m:e>
                      <m:sup>
                        <m:r>
                          <a:rPr lang="en-US" altLang="ja-JP" sz="2400" b="0" i="1" smtClean="0">
                            <a:latin typeface="Cambria Math" panose="02040503050406030204" pitchFamily="18" charset="0"/>
                          </a:rPr>
                          <m:t>𝑇</m:t>
                        </m:r>
                      </m:sup>
                    </m:sSup>
                    <m:r>
                      <a:rPr lang="en-US" altLang="ja-JP" sz="2400" b="0" i="1" smtClean="0">
                        <a:latin typeface="Cambria Math" panose="02040503050406030204" pitchFamily="18" charset="0"/>
                      </a:rPr>
                      <m:t>𝑏</m:t>
                    </m:r>
                  </m:oMath>
                </a14:m>
                <a:endParaRPr lang="en-US" altLang="ja-JP" sz="2400" dirty="0"/>
              </a:p>
              <a:p>
                <a:pPr marL="0" indent="0">
                  <a:buNone/>
                </a:pPr>
                <a:r>
                  <a:rPr lang="en-US" altLang="ja-JP" sz="2400" dirty="0"/>
                  <a:t>		</a:t>
                </a:r>
                <a:r>
                  <a:rPr lang="ja-JP" altLang="en-US" sz="2400"/>
                  <a:t>となる。</a:t>
                </a:r>
                <a:endParaRPr lang="en-US" altLang="ja-JP" sz="2400" dirty="0"/>
              </a:p>
              <a:p>
                <a:pPr marL="0" indent="0">
                  <a:buNone/>
                </a:pPr>
                <a:r>
                  <a:rPr lang="en-US" altLang="ja-JP" sz="2400" dirty="0"/>
                  <a:t>		</a:t>
                </a:r>
                <a:r>
                  <a:rPr lang="ja-JP" altLang="en-US" sz="2400"/>
                  <a:t>一般に、内積が</a:t>
                </a:r>
                <a:r>
                  <a:rPr lang="en-US" altLang="ja-JP" sz="2400" dirty="0"/>
                  <a:t>0</a:t>
                </a:r>
                <a:r>
                  <a:rPr lang="ja-JP" altLang="en-US" sz="2400"/>
                  <a:t>であるベクトルは直交している。</a:t>
                </a:r>
                <a:endParaRPr lang="en-US" altLang="ja-JP" sz="2400" dirty="0"/>
              </a:p>
              <a:p>
                <a:pPr marL="0" indent="0">
                  <a:buNone/>
                </a:pPr>
                <a:r>
                  <a:rPr lang="en-US" altLang="ja-JP" sz="2400" dirty="0"/>
                  <a:t>		</a:t>
                </a:r>
                <a14:m>
                  <m:oMath xmlns:m="http://schemas.openxmlformats.org/officeDocument/2006/math">
                    <m:r>
                      <a:rPr lang="ja-JP" altLang="en-US" sz="2400" i="1" dirty="0" smtClean="0">
                        <a:latin typeface="Cambria Math" panose="02040503050406030204" pitchFamily="18" charset="0"/>
                      </a:rPr>
                      <m:t>ベクトル</m:t>
                    </m:r>
                    <m:r>
                      <a:rPr lang="en-US" altLang="ja-JP" sz="2400" b="0" i="1" dirty="0" smtClean="0">
                        <a:latin typeface="Cambria Math" panose="02040503050406030204" pitchFamily="18" charset="0"/>
                      </a:rPr>
                      <m:t>𝑎</m:t>
                    </m:r>
                    <m:r>
                      <a:rPr lang="ja-JP" altLang="en-US" sz="2400" i="1" dirty="0">
                        <a:latin typeface="Cambria Math" panose="02040503050406030204" pitchFamily="18" charset="0"/>
                      </a:rPr>
                      <m:t>と</m:t>
                    </m:r>
                    <m:r>
                      <a:rPr lang="en-US" altLang="ja-JP" sz="2400" b="0" i="1" dirty="0" smtClean="0">
                        <a:latin typeface="Cambria Math" panose="02040503050406030204" pitchFamily="18" charset="0"/>
                      </a:rPr>
                      <m:t>𝑏</m:t>
                    </m:r>
                    <m:r>
                      <a:rPr lang="ja-JP" altLang="en-US" sz="2400" i="1" dirty="0">
                        <a:latin typeface="Cambria Math" panose="02040503050406030204" pitchFamily="18" charset="0"/>
                      </a:rPr>
                      <m:t>が</m:t>
                    </m:r>
                    <m:r>
                      <a:rPr lang="ja-JP" altLang="en-US" sz="2400" i="1" dirty="0" smtClean="0">
                        <a:latin typeface="Cambria Math" panose="02040503050406030204" pitchFamily="18" charset="0"/>
                      </a:rPr>
                      <m:t>直行していることを</m:t>
                    </m:r>
                  </m:oMath>
                </a14:m>
                <a:r>
                  <a:rPr lang="ja-JP" altLang="en-US" sz="2400" dirty="0"/>
                  <a:t>以下のよう</a:t>
                </a:r>
                <a:r>
                  <a:rPr lang="ja-JP" altLang="en-US" sz="2400"/>
                  <a:t>に表す。</a:t>
                </a:r>
                <a:endParaRPr lang="en-US" altLang="ja-JP" sz="2400" dirty="0"/>
              </a:p>
              <a:p>
                <a:pPr marL="0" indent="0">
                  <a:buNone/>
                </a:pPr>
                <a:r>
                  <a:rPr lang="en-US" altLang="ja-JP" sz="2400" dirty="0"/>
                  <a:t>			</a:t>
                </a:r>
                <a14:m>
                  <m:oMath xmlns:m="http://schemas.openxmlformats.org/officeDocument/2006/math">
                    <m:r>
                      <a:rPr lang="en-US" altLang="ja-JP" sz="2400" b="0" i="1" smtClean="0">
                        <a:latin typeface="Cambria Math" panose="02040503050406030204" pitchFamily="18" charset="0"/>
                      </a:rPr>
                      <m:t>𝑎</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𝑏</m:t>
                    </m:r>
                  </m:oMath>
                </a14:m>
                <a:endParaRPr lang="en-US" altLang="ja-JP" sz="2400" dirty="0"/>
              </a:p>
            </p:txBody>
          </p:sp>
        </mc:Choice>
        <mc:Fallback xmlns="">
          <p:sp>
            <p:nvSpPr>
              <p:cNvPr id="3" name="コンテンツ プレースホルダー 2">
                <a:extLst>
                  <a:ext uri="{FF2B5EF4-FFF2-40B4-BE49-F238E27FC236}">
                    <a16:creationId xmlns:a16="http://schemas.microsoft.com/office/drawing/2014/main" id="{902695A3-2632-7F46-AD2C-DC825BF08D96}"/>
                  </a:ext>
                </a:extLst>
              </p:cNvPr>
              <p:cNvSpPr>
                <a:spLocks noGrp="1" noRot="1" noChangeAspect="1" noMove="1" noResize="1" noEditPoints="1" noAdjustHandles="1" noChangeArrowheads="1" noChangeShapeType="1" noTextEdit="1"/>
              </p:cNvSpPr>
              <p:nvPr>
                <p:ph idx="1"/>
              </p:nvPr>
            </p:nvSpPr>
            <p:spPr>
              <a:xfrm>
                <a:off x="838200" y="1325562"/>
                <a:ext cx="10515600" cy="5148809"/>
              </a:xfrm>
              <a:blipFill>
                <a:blip r:embed="rId2"/>
                <a:stretch>
                  <a:fillRect l="-2171" t="-344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79583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91397-49A8-264D-A5B0-2C3112CDE143}"/>
              </a:ext>
            </a:extLst>
          </p:cNvPr>
          <p:cNvSpPr>
            <a:spLocks noGrp="1"/>
          </p:cNvSpPr>
          <p:nvPr>
            <p:ph type="title"/>
          </p:nvPr>
        </p:nvSpPr>
        <p:spPr>
          <a:xfrm>
            <a:off x="0" y="0"/>
            <a:ext cx="10515600" cy="1325563"/>
          </a:xfrm>
        </p:spPr>
        <p:txBody>
          <a:bodyPr>
            <a:normAutofit/>
          </a:bodyPr>
          <a:lstStyle/>
          <a:p>
            <a:r>
              <a:rPr kumimoji="1" lang="ja-JP" altLang="en-US" sz="2800"/>
              <a:t>第三節　トレース・階数・ノルム</a:t>
            </a:r>
            <a:endParaRPr kumimoji="1" lang="ja-JP" altLang="en-US" sz="320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02695A3-2632-7F46-AD2C-DC825BF08D96}"/>
                  </a:ext>
                </a:extLst>
              </p:cNvPr>
              <p:cNvSpPr>
                <a:spLocks noGrp="1"/>
              </p:cNvSpPr>
              <p:nvPr>
                <p:ph idx="1"/>
              </p:nvPr>
            </p:nvSpPr>
            <p:spPr>
              <a:xfrm>
                <a:off x="838200" y="1325562"/>
                <a:ext cx="10515600" cy="5148809"/>
              </a:xfrm>
            </p:spPr>
            <p:txBody>
              <a:bodyPr>
                <a:normAutofit lnSpcReduction="10000"/>
              </a:bodyPr>
              <a:lstStyle/>
              <a:p>
                <a:pPr marL="0" indent="0">
                  <a:buNone/>
                </a:pPr>
                <a:r>
                  <a:rPr lang="en-US" altLang="ja-JP" sz="2400" dirty="0"/>
                  <a:t>list4_3_5</a:t>
                </a:r>
                <a:r>
                  <a:rPr lang="ja-JP" altLang="en-US" sz="2400"/>
                  <a:t>はベクトルのなす角を求めるスクリプト例である。</a:t>
                </a:r>
                <a:endParaRPr lang="en-US" altLang="ja-JP" sz="2400" dirty="0"/>
              </a:p>
              <a:p>
                <a:pPr marL="0" indent="0">
                  <a:buNone/>
                </a:pPr>
                <a:r>
                  <a:rPr lang="ja-JP" altLang="en-US" sz="2400"/>
                  <a:t>角度を求める計算は</a:t>
                </a:r>
                <a:r>
                  <a:rPr lang="en-US" altLang="ja-JP" sz="2400" dirty="0" err="1"/>
                  <a:t>numpy</a:t>
                </a:r>
                <a:r>
                  <a:rPr lang="ja-JP" altLang="en-US" sz="2400"/>
                  <a:t>に実装されていないため、自分で関数を作成する必要がある。</a:t>
                </a:r>
                <a:endParaRPr lang="en-US" altLang="ja-JP" sz="2400" dirty="0"/>
              </a:p>
              <a:p>
                <a:pPr marL="0" indent="0">
                  <a:buNone/>
                </a:pPr>
                <a:r>
                  <a:rPr lang="ja-JP" altLang="en-US" sz="2400"/>
                  <a:t>ベクトルのなす角を求める計算は</a:t>
                </a:r>
                <a:endParaRPr lang="en-US" altLang="ja-JP" sz="2400" dirty="0"/>
              </a:p>
              <a:p>
                <a:pPr marL="0" indent="0">
                  <a:buNone/>
                </a:pPr>
                <a:r>
                  <a:rPr lang="en-US" altLang="ja-JP" sz="2400" dirty="0"/>
                  <a:t>	</a:t>
                </a:r>
                <a14:m>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𝑎</m:t>
                        </m:r>
                      </m:e>
                    </m:d>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𝑏</m:t>
                        </m:r>
                      </m:e>
                    </m:d>
                    <m:func>
                      <m:funcPr>
                        <m:ctrlPr>
                          <a:rPr lang="en-US" altLang="ja-JP" sz="2400" i="1" smtClean="0">
                            <a:latin typeface="Cambria Math" panose="02040503050406030204" pitchFamily="18" charset="0"/>
                          </a:rPr>
                        </m:ctrlPr>
                      </m:funcPr>
                      <m:fName>
                        <m:r>
                          <m:rPr>
                            <m:sty m:val="p"/>
                          </m:rPr>
                          <a:rPr lang="en-US" altLang="ja-JP" sz="2400" i="0" smtClean="0">
                            <a:latin typeface="Cambria Math" panose="02040503050406030204" pitchFamily="18" charset="0"/>
                          </a:rPr>
                          <m:t>cos</m:t>
                        </m:r>
                      </m:fName>
                      <m:e>
                        <m:r>
                          <a:rPr lang="en-US" altLang="ja-JP" sz="2400" i="1" smtClean="0">
                            <a:latin typeface="Cambria Math" panose="02040503050406030204" pitchFamily="18" charset="0"/>
                            <a:ea typeface="Cambria Math" panose="02040503050406030204" pitchFamily="18" charset="0"/>
                          </a:rPr>
                          <m:t>𝜃</m:t>
                        </m:r>
                      </m:e>
                    </m:func>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𝑎</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𝑏</m:t>
                        </m:r>
                      </m:e>
                      <m:sup>
                        <m:r>
                          <a:rPr lang="en-US" altLang="ja-JP" sz="2400" b="0" i="1" smtClean="0">
                            <a:latin typeface="Cambria Math" panose="02040503050406030204" pitchFamily="18" charset="0"/>
                          </a:rPr>
                          <m:t>𝑇</m:t>
                        </m:r>
                      </m:sup>
                    </m:sSup>
                  </m:oMath>
                </a14:m>
                <a:endParaRPr lang="en-US" altLang="ja-JP" sz="2400" dirty="0"/>
              </a:p>
              <a:p>
                <a:pPr marL="0" indent="0">
                  <a:buNone/>
                </a:pPr>
                <a:r>
                  <a:rPr lang="ja-JP" altLang="en-US" sz="2400"/>
                  <a:t>を変形して</a:t>
                </a:r>
                <a:endParaRPr lang="en-US" altLang="ja-JP" sz="2400" dirty="0"/>
              </a:p>
              <a:p>
                <a:pPr marL="0" indent="0">
                  <a:buNone/>
                </a:pPr>
                <a:r>
                  <a:rPr lang="en-US" altLang="ja-JP" sz="2400" dirty="0"/>
                  <a:t>	</a:t>
                </a:r>
                <a14:m>
                  <m:oMath xmlns:m="http://schemas.openxmlformats.org/officeDocument/2006/math">
                    <m:func>
                      <m:funcPr>
                        <m:ctrlPr>
                          <a:rPr lang="en-US" altLang="ja-JP" sz="2400" i="1" smtClean="0">
                            <a:latin typeface="Cambria Math" panose="02040503050406030204" pitchFamily="18" charset="0"/>
                          </a:rPr>
                        </m:ctrlPr>
                      </m:funcPr>
                      <m:fName>
                        <m:r>
                          <m:rPr>
                            <m:sty m:val="p"/>
                          </m:rPr>
                          <a:rPr lang="en-US" altLang="ja-JP" sz="2400" i="0" smtClean="0">
                            <a:latin typeface="Cambria Math" panose="02040503050406030204" pitchFamily="18" charset="0"/>
                          </a:rPr>
                          <m:t>cos</m:t>
                        </m:r>
                      </m:fName>
                      <m:e>
                        <m:r>
                          <a:rPr lang="en-US" altLang="ja-JP" sz="2400" i="1" smtClean="0">
                            <a:latin typeface="Cambria Math" panose="02040503050406030204" pitchFamily="18" charset="0"/>
                            <a:ea typeface="Cambria Math" panose="02040503050406030204" pitchFamily="18" charset="0"/>
                          </a:rPr>
                          <m:t>𝜃</m:t>
                        </m:r>
                        <m:r>
                          <a:rPr lang="en-US" altLang="ja-JP" sz="2400" b="0" i="1" smtClean="0">
                            <a:latin typeface="Cambria Math" panose="02040503050406030204" pitchFamily="18" charset="0"/>
                            <a:ea typeface="Cambria Math" panose="02040503050406030204" pitchFamily="18" charset="0"/>
                          </a:rPr>
                          <m:t>=</m:t>
                        </m:r>
                      </m:e>
                    </m:func>
                    <m:f>
                      <m:fPr>
                        <m:ctrlPr>
                          <a:rPr lang="en-US" altLang="ja-JP" sz="2400" i="1" smtClean="0">
                            <a:latin typeface="Cambria Math" panose="02040503050406030204" pitchFamily="18" charset="0"/>
                          </a:rPr>
                        </m:ctrlPr>
                      </m:fPr>
                      <m:num>
                        <m:r>
                          <a:rPr lang="en-US" altLang="ja-JP" sz="2400" b="0" i="1" smtClean="0">
                            <a:latin typeface="Cambria Math" panose="02040503050406030204" pitchFamily="18" charset="0"/>
                          </a:rPr>
                          <m:t>𝑎</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𝑏</m:t>
                            </m:r>
                          </m:e>
                          <m:sup>
                            <m:r>
                              <a:rPr lang="en-US" altLang="ja-JP" sz="2400" b="0" i="1" smtClean="0">
                                <a:latin typeface="Cambria Math" panose="02040503050406030204" pitchFamily="18" charset="0"/>
                              </a:rPr>
                              <m:t>𝑇</m:t>
                            </m:r>
                          </m:sup>
                        </m:sSup>
                      </m:num>
                      <m:den>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𝑎</m:t>
                            </m:r>
                          </m:e>
                        </m:d>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𝑏</m:t>
                            </m:r>
                          </m:e>
                        </m:d>
                      </m:den>
                    </m:f>
                  </m:oMath>
                </a14:m>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cos</m:t>
                        </m:r>
                      </m:fName>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func>
                          <m:funcPr>
                            <m:ctrlPr>
                              <a:rPr lang="en-US" altLang="ja-JP" sz="2400" b="0" i="1" smtClean="0">
                                <a:latin typeface="Cambria Math" panose="02040503050406030204" pitchFamily="18" charset="0"/>
                                <a:ea typeface="Cambria Math" panose="02040503050406030204" pitchFamily="18" charset="0"/>
                              </a:rPr>
                            </m:ctrlPr>
                          </m:funcPr>
                          <m:fName>
                            <m:r>
                              <m:rPr>
                                <m:sty m:val="p"/>
                              </m:rPr>
                              <a:rPr lang="en-US" altLang="ja-JP" sz="2400" b="0" i="0" smtClean="0">
                                <a:latin typeface="Cambria Math" panose="02040503050406030204" pitchFamily="18" charset="0"/>
                                <a:ea typeface="Cambria Math" panose="02040503050406030204" pitchFamily="18" charset="0"/>
                              </a:rPr>
                              <m:t>arccos</m:t>
                            </m:r>
                          </m:fName>
                          <m:e>
                            <m:r>
                              <a:rPr lang="en-US" altLang="ja-JP" sz="2400" b="0" i="1" smtClean="0">
                                <a:latin typeface="Cambria Math" panose="02040503050406030204" pitchFamily="18" charset="0"/>
                                <a:ea typeface="Cambria Math" panose="02040503050406030204" pitchFamily="18" charset="0"/>
                              </a:rPr>
                              <m:t>𝑦</m:t>
                            </m:r>
                          </m:e>
                        </m:func>
                      </m:e>
                    </m:func>
                  </m:oMath>
                </a14:m>
                <a:r>
                  <a:rPr lang="ja-JP" altLang="en-US" sz="2400" dirty="0"/>
                  <a:t>から</a:t>
                </a:r>
                <a:endParaRPr lang="en-US" altLang="ja-JP" sz="2400" dirty="0"/>
              </a:p>
              <a:p>
                <a:pPr marL="0" indent="0">
                  <a:buNone/>
                </a:pPr>
                <a:r>
                  <a:rPr lang="en-US" altLang="ja-JP" sz="2400" dirty="0"/>
                  <a:t>	</a:t>
                </a:r>
                <a14:m>
                  <m:oMath xmlns:m="http://schemas.openxmlformats.org/officeDocument/2006/math">
                    <m:r>
                      <a:rPr lang="en-US" altLang="ja-JP" sz="2400" i="1" smtClean="0">
                        <a:latin typeface="Cambria Math" panose="02040503050406030204" pitchFamily="18" charset="0"/>
                        <a:ea typeface="Cambria Math" panose="02040503050406030204" pitchFamily="18" charset="0"/>
                      </a:rPr>
                      <m:t>𝜃</m:t>
                    </m:r>
                    <m:r>
                      <a:rPr lang="en-US" altLang="ja-JP" sz="2400" b="0" i="1" smtClean="0">
                        <a:latin typeface="Cambria Math" panose="02040503050406030204" pitchFamily="18" charset="0"/>
                        <a:ea typeface="Cambria Math" panose="02040503050406030204" pitchFamily="18" charset="0"/>
                      </a:rPr>
                      <m:t>=</m:t>
                    </m:r>
                    <m:func>
                      <m:funcPr>
                        <m:ctrlPr>
                          <a:rPr lang="en-US" altLang="ja-JP" sz="2400" b="0" i="1" smtClean="0">
                            <a:latin typeface="Cambria Math" panose="02040503050406030204" pitchFamily="18" charset="0"/>
                            <a:ea typeface="Cambria Math" panose="02040503050406030204" pitchFamily="18" charset="0"/>
                          </a:rPr>
                        </m:ctrlPr>
                      </m:funcPr>
                      <m:fName>
                        <m:sSup>
                          <m:sSupPr>
                            <m:ctrlPr>
                              <a:rPr lang="en-US" altLang="ja-JP" sz="2400" b="0" i="1" smtClean="0">
                                <a:latin typeface="Cambria Math" panose="02040503050406030204" pitchFamily="18" charset="0"/>
                                <a:ea typeface="Cambria Math" panose="02040503050406030204" pitchFamily="18" charset="0"/>
                              </a:rPr>
                            </m:ctrlPr>
                          </m:sSupPr>
                          <m:e>
                            <m:r>
                              <m:rPr>
                                <m:sty m:val="p"/>
                              </m:rPr>
                              <a:rPr lang="en-US" altLang="ja-JP" sz="2400" b="0" i="0" smtClean="0">
                                <a:latin typeface="Cambria Math" panose="02040503050406030204" pitchFamily="18" charset="0"/>
                                <a:ea typeface="Cambria Math" panose="02040503050406030204" pitchFamily="18" charset="0"/>
                              </a:rPr>
                              <m:t>cos</m:t>
                            </m:r>
                          </m:e>
                          <m:sup>
                            <m:r>
                              <a:rPr lang="en-US" altLang="ja-JP" sz="2400" b="0" i="1" smtClean="0">
                                <a:latin typeface="Cambria Math" panose="02040503050406030204" pitchFamily="18" charset="0"/>
                                <a:ea typeface="Cambria Math" panose="02040503050406030204" pitchFamily="18" charset="0"/>
                              </a:rPr>
                              <m:t>−1</m:t>
                            </m:r>
                          </m:sup>
                        </m:sSup>
                      </m:fName>
                      <m:e>
                        <m:f>
                          <m:fPr>
                            <m:ctrlPr>
                              <a:rPr lang="en-US" altLang="ja-JP" sz="2400" i="1" smtClean="0">
                                <a:latin typeface="Cambria Math" panose="02040503050406030204" pitchFamily="18" charset="0"/>
                              </a:rPr>
                            </m:ctrlPr>
                          </m:fPr>
                          <m:num>
                            <m:r>
                              <a:rPr lang="en-US" altLang="ja-JP" sz="2400" b="0" i="1" smtClean="0">
                                <a:latin typeface="Cambria Math" panose="02040503050406030204" pitchFamily="18" charset="0"/>
                              </a:rPr>
                              <m:t>𝑎</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𝑏</m:t>
                                </m:r>
                              </m:e>
                              <m:sup>
                                <m:r>
                                  <a:rPr lang="en-US" altLang="ja-JP" sz="2400" b="0" i="1" smtClean="0">
                                    <a:latin typeface="Cambria Math" panose="02040503050406030204" pitchFamily="18" charset="0"/>
                                  </a:rPr>
                                  <m:t>𝑇</m:t>
                                </m:r>
                              </m:sup>
                            </m:sSup>
                          </m:num>
                          <m:den>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𝑎</m:t>
                                </m:r>
                              </m:e>
                            </m:d>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𝑏</m:t>
                                </m:r>
                              </m:e>
                            </m:d>
                          </m:den>
                        </m:f>
                      </m:e>
                    </m:func>
                  </m:oMath>
                </a14:m>
                <a:endParaRPr lang="en-US" altLang="ja-JP" sz="2400" dirty="0"/>
              </a:p>
              <a:p>
                <a:pPr marL="0" indent="0">
                  <a:buNone/>
                </a:pPr>
                <a:r>
                  <a:rPr lang="ja-JP" altLang="en-US" sz="2400"/>
                  <a:t>この式によって求めることができる。</a:t>
                </a:r>
                <a:endParaRPr lang="en-US" altLang="ja-JP" sz="2400" dirty="0"/>
              </a:p>
              <a:p>
                <a:pPr marL="0" indent="0">
                  <a:buNone/>
                </a:pPr>
                <a:r>
                  <a:rPr lang="en-US" altLang="ja-JP" sz="2400" dirty="0"/>
                  <a:t>	</a:t>
                </a:r>
              </a:p>
            </p:txBody>
          </p:sp>
        </mc:Choice>
        <mc:Fallback>
          <p:sp>
            <p:nvSpPr>
              <p:cNvPr id="3" name="コンテンツ プレースホルダー 2">
                <a:extLst>
                  <a:ext uri="{FF2B5EF4-FFF2-40B4-BE49-F238E27FC236}">
                    <a16:creationId xmlns:a16="http://schemas.microsoft.com/office/drawing/2014/main" id="{902695A3-2632-7F46-AD2C-DC825BF08D96}"/>
                  </a:ext>
                </a:extLst>
              </p:cNvPr>
              <p:cNvSpPr>
                <a:spLocks noGrp="1" noRot="1" noChangeAspect="1" noMove="1" noResize="1" noEditPoints="1" noAdjustHandles="1" noChangeArrowheads="1" noChangeShapeType="1" noTextEdit="1"/>
              </p:cNvSpPr>
              <p:nvPr>
                <p:ph idx="1"/>
              </p:nvPr>
            </p:nvSpPr>
            <p:spPr>
              <a:xfrm>
                <a:off x="838200" y="1325562"/>
                <a:ext cx="10515600" cy="5148809"/>
              </a:xfrm>
              <a:blipFill>
                <a:blip r:embed="rId2"/>
                <a:stretch>
                  <a:fillRect l="-965" t="-221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47829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91397-49A8-264D-A5B0-2C3112CDE143}"/>
              </a:ext>
            </a:extLst>
          </p:cNvPr>
          <p:cNvSpPr>
            <a:spLocks noGrp="1"/>
          </p:cNvSpPr>
          <p:nvPr>
            <p:ph type="title"/>
          </p:nvPr>
        </p:nvSpPr>
        <p:spPr>
          <a:xfrm>
            <a:off x="0" y="0"/>
            <a:ext cx="10515600" cy="1325563"/>
          </a:xfrm>
        </p:spPr>
        <p:txBody>
          <a:bodyPr>
            <a:normAutofit/>
          </a:bodyPr>
          <a:lstStyle/>
          <a:p>
            <a:r>
              <a:rPr kumimoji="1" lang="ja-JP" altLang="en-US" sz="2800"/>
              <a:t>第三節　トレース・階数・ノルム</a:t>
            </a:r>
            <a:endParaRPr kumimoji="1" lang="ja-JP" altLang="en-US" sz="3200"/>
          </a:p>
        </p:txBody>
      </p:sp>
      <p:sp>
        <p:nvSpPr>
          <p:cNvPr id="3" name="コンテンツ プレースホルダー 2">
            <a:extLst>
              <a:ext uri="{FF2B5EF4-FFF2-40B4-BE49-F238E27FC236}">
                <a16:creationId xmlns:a16="http://schemas.microsoft.com/office/drawing/2014/main" id="{902695A3-2632-7F46-AD2C-DC825BF08D96}"/>
              </a:ext>
            </a:extLst>
          </p:cNvPr>
          <p:cNvSpPr>
            <a:spLocks noGrp="1"/>
          </p:cNvSpPr>
          <p:nvPr>
            <p:ph idx="1"/>
          </p:nvPr>
        </p:nvSpPr>
        <p:spPr>
          <a:xfrm>
            <a:off x="838200" y="1325562"/>
            <a:ext cx="10515600" cy="5148809"/>
          </a:xfrm>
        </p:spPr>
        <p:txBody>
          <a:bodyPr>
            <a:normAutofit lnSpcReduction="10000"/>
          </a:bodyPr>
          <a:lstStyle/>
          <a:p>
            <a:pPr marL="0" indent="0">
              <a:buNone/>
            </a:pPr>
            <a:r>
              <a:rPr lang="ja-JP" altLang="en-US" sz="2400"/>
              <a:t>実行結果は以下のようになる。</a:t>
            </a:r>
            <a:endParaRPr lang="en-US" altLang="ja-JP" sz="2400" dirty="0"/>
          </a:p>
          <a:p>
            <a:pPr marL="0" indent="0">
              <a:buNone/>
            </a:pPr>
            <a:r>
              <a:rPr lang="en-US" altLang="ja-JP" sz="2400" dirty="0"/>
              <a:t>	</a:t>
            </a:r>
          </a:p>
          <a:p>
            <a:pPr marL="0" indent="0">
              <a:buNone/>
            </a:pPr>
            <a:r>
              <a:rPr lang="en-US" altLang="ja-JP" sz="2400" dirty="0"/>
              <a:t>	a = </a:t>
            </a:r>
          </a:p>
          <a:p>
            <a:pPr marL="0" indent="0">
              <a:buNone/>
            </a:pPr>
            <a:r>
              <a:rPr lang="en-US" altLang="ja-JP" sz="2400" dirty="0"/>
              <a:t> 	[[1 0]]</a:t>
            </a:r>
          </a:p>
          <a:p>
            <a:pPr marL="0" indent="0">
              <a:buNone/>
            </a:pPr>
            <a:r>
              <a:rPr lang="en-US" altLang="ja-JP" sz="2400" dirty="0"/>
              <a:t>	b = </a:t>
            </a:r>
          </a:p>
          <a:p>
            <a:pPr marL="0" indent="0">
              <a:buNone/>
            </a:pPr>
            <a:r>
              <a:rPr lang="en-US" altLang="ja-JP" sz="2400" dirty="0"/>
              <a:t>	 [[0 1]]</a:t>
            </a:r>
          </a:p>
          <a:p>
            <a:pPr marL="0" indent="0">
              <a:buNone/>
            </a:pPr>
            <a:r>
              <a:rPr lang="en-US" altLang="ja-JP" sz="2400" dirty="0"/>
              <a:t>	theta =  90.0</a:t>
            </a:r>
          </a:p>
          <a:p>
            <a:pPr marL="0" indent="0">
              <a:buNone/>
            </a:pPr>
            <a:r>
              <a:rPr lang="en-US" altLang="ja-JP" sz="2400" dirty="0"/>
              <a:t>	c = </a:t>
            </a:r>
          </a:p>
          <a:p>
            <a:pPr marL="0" indent="0">
              <a:buNone/>
            </a:pPr>
            <a:r>
              <a:rPr lang="en-US" altLang="ja-JP" sz="2400" dirty="0"/>
              <a:t>	 [[1 1]]</a:t>
            </a:r>
          </a:p>
          <a:p>
            <a:pPr marL="0" indent="0">
              <a:buNone/>
            </a:pPr>
            <a:r>
              <a:rPr lang="en-US" altLang="ja-JP" sz="2400" dirty="0"/>
              <a:t>	theta =  45.00000000000001</a:t>
            </a:r>
          </a:p>
          <a:p>
            <a:pPr marL="0" indent="0">
              <a:buNone/>
            </a:pPr>
            <a:endParaRPr lang="en-US" altLang="ja-JP" sz="2400" dirty="0"/>
          </a:p>
          <a:p>
            <a:pPr marL="0" indent="0">
              <a:buNone/>
            </a:pPr>
            <a:r>
              <a:rPr lang="ja-JP" altLang="en-US" sz="2400"/>
              <a:t>また浮動小数点型の誤差により実際の値と異なる数値が出る場合がある。</a:t>
            </a:r>
            <a:endParaRPr lang="en-US" altLang="ja-JP" sz="2400" dirty="0"/>
          </a:p>
          <a:p>
            <a:pPr marL="0" indent="0">
              <a:buNone/>
            </a:pPr>
            <a:endParaRPr lang="en-US" altLang="ja-JP" sz="2400" dirty="0"/>
          </a:p>
          <a:p>
            <a:pPr marL="0" indent="0">
              <a:buNone/>
            </a:pPr>
            <a:endParaRPr lang="en-US" altLang="ja-JP" sz="2400" dirty="0"/>
          </a:p>
        </p:txBody>
      </p:sp>
    </p:spTree>
    <p:extLst>
      <p:ext uri="{BB962C8B-B14F-4D97-AF65-F5344CB8AC3E}">
        <p14:creationId xmlns:p14="http://schemas.microsoft.com/office/powerpoint/2010/main" val="2855065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3AB643-6664-B945-8FFF-35EC8D8D5052}"/>
              </a:ext>
            </a:extLst>
          </p:cNvPr>
          <p:cNvSpPr>
            <a:spLocks noGrp="1"/>
          </p:cNvSpPr>
          <p:nvPr>
            <p:ph type="ctrTitle"/>
          </p:nvPr>
        </p:nvSpPr>
        <p:spPr>
          <a:xfrm>
            <a:off x="1524000" y="1137471"/>
            <a:ext cx="9144000" cy="2387600"/>
          </a:xfrm>
        </p:spPr>
        <p:txBody>
          <a:bodyPr/>
          <a:lstStyle/>
          <a:p>
            <a:r>
              <a:rPr lang="ja-JP" altLang="en-US" sz="4000"/>
              <a:t>第</a:t>
            </a:r>
            <a:r>
              <a:rPr lang="en-US" altLang="ja-JP" sz="4000" dirty="0"/>
              <a:t>4</a:t>
            </a:r>
            <a:r>
              <a:rPr lang="ja-JP" altLang="en-US" sz="4000"/>
              <a:t>章　行列演算と</a:t>
            </a:r>
            <a:r>
              <a:rPr lang="en-US" altLang="ja-JP" sz="4000" dirty="0"/>
              <a:t>Python</a:t>
            </a:r>
            <a:r>
              <a:rPr lang="ja-JP" altLang="en-US" sz="4000"/>
              <a:t>スクリプト</a:t>
            </a:r>
            <a:br>
              <a:rPr lang="en-US" altLang="ja-JP" sz="3600" dirty="0"/>
            </a:br>
            <a:br>
              <a:rPr lang="en-US" altLang="ja-JP" sz="3600" dirty="0"/>
            </a:br>
            <a:r>
              <a:rPr lang="ja-JP" altLang="en-US" sz="3600"/>
              <a:t>第三節　固有値と固有ベクトル</a:t>
            </a:r>
            <a:endParaRPr kumimoji="1" lang="ja-JP" altLang="en-US"/>
          </a:p>
        </p:txBody>
      </p:sp>
      <p:sp>
        <p:nvSpPr>
          <p:cNvPr id="3" name="字幕 2">
            <a:extLst>
              <a:ext uri="{FF2B5EF4-FFF2-40B4-BE49-F238E27FC236}">
                <a16:creationId xmlns:a16="http://schemas.microsoft.com/office/drawing/2014/main" id="{6A830612-D0B5-1947-AEF6-54BFDF5557B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068730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91397-49A8-264D-A5B0-2C3112CDE143}"/>
              </a:ext>
            </a:extLst>
          </p:cNvPr>
          <p:cNvSpPr>
            <a:spLocks noGrp="1"/>
          </p:cNvSpPr>
          <p:nvPr>
            <p:ph type="title"/>
          </p:nvPr>
        </p:nvSpPr>
        <p:spPr>
          <a:xfrm>
            <a:off x="0" y="0"/>
            <a:ext cx="10515600" cy="1325563"/>
          </a:xfrm>
        </p:spPr>
        <p:txBody>
          <a:bodyPr>
            <a:normAutofit/>
          </a:bodyPr>
          <a:lstStyle/>
          <a:p>
            <a:r>
              <a:rPr kumimoji="1" lang="ja-JP" altLang="en-US" sz="2800"/>
              <a:t>第</a:t>
            </a:r>
            <a:r>
              <a:rPr lang="ja-JP" altLang="en-US" sz="2800"/>
              <a:t>四</a:t>
            </a:r>
            <a:r>
              <a:rPr kumimoji="1" lang="ja-JP" altLang="en-US" sz="2800"/>
              <a:t>節　固有値と固有ベクトル</a:t>
            </a:r>
            <a:endParaRPr kumimoji="1" lang="ja-JP" altLang="en-US" sz="320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02695A3-2632-7F46-AD2C-DC825BF08D96}"/>
                  </a:ext>
                </a:extLst>
              </p:cNvPr>
              <p:cNvSpPr>
                <a:spLocks noGrp="1"/>
              </p:cNvSpPr>
              <p:nvPr>
                <p:ph idx="1"/>
              </p:nvPr>
            </p:nvSpPr>
            <p:spPr>
              <a:xfrm>
                <a:off x="838200" y="1325562"/>
                <a:ext cx="10515600" cy="5148809"/>
              </a:xfrm>
            </p:spPr>
            <p:txBody>
              <a:bodyPr>
                <a:normAutofit/>
              </a:bodyPr>
              <a:lstStyle/>
              <a:p>
                <a:pPr marL="0" indent="0">
                  <a:buNone/>
                </a:pPr>
                <a:r>
                  <a:rPr lang="ja-JP" altLang="en-US" sz="4000"/>
                  <a:t>固有値と固有ベクトル</a:t>
                </a:r>
                <a:endParaRPr lang="en-US" altLang="ja-JP" sz="4000" dirty="0"/>
              </a:p>
              <a:p>
                <a:pPr marL="0" indent="0">
                  <a:buNone/>
                </a:pPr>
                <a:r>
                  <a:rPr lang="en-US" altLang="ja-JP" sz="3200" dirty="0"/>
                  <a:t>	</a:t>
                </a:r>
                <a:r>
                  <a:rPr lang="ja-JP" altLang="en-US" sz="2400"/>
                  <a:t>・・・行列</a:t>
                </a:r>
                <a14:m>
                  <m:oMath xmlns:m="http://schemas.openxmlformats.org/officeDocument/2006/math">
                    <m:r>
                      <a:rPr lang="en-US" altLang="ja-JP" sz="2400" b="0" i="1" smtClean="0">
                        <a:latin typeface="Cambria Math" panose="02040503050406030204" pitchFamily="18" charset="0"/>
                      </a:rPr>
                      <m:t>𝐴</m:t>
                    </m:r>
                    <m:r>
                      <a:rPr lang="ja-JP" altLang="en-US" sz="2400" i="1">
                        <a:latin typeface="Cambria Math" panose="02040503050406030204" pitchFamily="18" charset="0"/>
                      </a:rPr>
                      <m:t>とベクトル</m:t>
                    </m:r>
                    <m:r>
                      <a:rPr lang="en-US" altLang="ja-JP" sz="2400" b="0" i="1" smtClean="0">
                        <a:latin typeface="Cambria Math" panose="02040503050406030204" pitchFamily="18" charset="0"/>
                      </a:rPr>
                      <m:t>𝑢</m:t>
                    </m:r>
                    <m:r>
                      <a:rPr lang="ja-JP" altLang="en-US" sz="2400" i="1">
                        <a:latin typeface="Cambria Math" panose="02040503050406030204" pitchFamily="18" charset="0"/>
                      </a:rPr>
                      <m:t>及びスカラー</m:t>
                    </m:r>
                    <m:r>
                      <a:rPr lang="ja-JP" altLang="en-US" sz="2400" i="1" smtClean="0">
                        <a:latin typeface="Cambria Math" panose="02040503050406030204" pitchFamily="18" charset="0"/>
                      </a:rPr>
                      <m:t>𝜆</m:t>
                    </m:r>
                  </m:oMath>
                </a14:m>
                <a:r>
                  <a:rPr lang="ja-JP" altLang="en-US" sz="2400" dirty="0"/>
                  <a:t>が</a:t>
                </a:r>
                <a:endParaRPr lang="en-US" altLang="ja-JP" sz="2400" dirty="0"/>
              </a:p>
              <a:p>
                <a:pPr marL="0" indent="0">
                  <a:buNone/>
                </a:pPr>
                <a:r>
                  <a:rPr lang="en-US" altLang="ja-JP" sz="2400" dirty="0"/>
                  <a:t>			</a:t>
                </a:r>
                <a14:m>
                  <m:oMath xmlns:m="http://schemas.openxmlformats.org/officeDocument/2006/math">
                    <m:r>
                      <a:rPr lang="en-US" altLang="ja-JP" sz="2400" b="0" i="1" smtClean="0">
                        <a:latin typeface="Cambria Math" panose="02040503050406030204" pitchFamily="18" charset="0"/>
                      </a:rPr>
                      <m:t>𝐴𝑢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𝜆</m:t>
                    </m:r>
                    <m:r>
                      <a:rPr lang="en-US" altLang="ja-JP" sz="2400" b="0" i="1" smtClean="0">
                        <a:latin typeface="Cambria Math" panose="02040503050406030204" pitchFamily="18" charset="0"/>
                      </a:rPr>
                      <m:t>𝑢</m:t>
                    </m:r>
                  </m:oMath>
                </a14:m>
                <a:endParaRPr lang="en-US" altLang="ja-JP" sz="2400" dirty="0"/>
              </a:p>
              <a:p>
                <a:pPr marL="0" indent="0">
                  <a:buNone/>
                </a:pPr>
                <a:r>
                  <a:rPr lang="en-US" altLang="ja-JP" sz="2400" dirty="0"/>
                  <a:t>		</a:t>
                </a:r>
                <a:r>
                  <a:rPr lang="ja-JP" altLang="en-US" sz="2400"/>
                  <a:t>を満たすとき数値</a:t>
                </a:r>
                <a14:m>
                  <m:oMath xmlns:m="http://schemas.openxmlformats.org/officeDocument/2006/math">
                    <m:r>
                      <a:rPr lang="ja-JP" altLang="en-US" sz="2400" i="1" smtClean="0">
                        <a:latin typeface="Cambria Math" panose="02040503050406030204" pitchFamily="18" charset="0"/>
                      </a:rPr>
                      <m:t>𝜆</m:t>
                    </m:r>
                    <m:r>
                      <a:rPr lang="ja-JP" altLang="en-US" sz="2400" i="1">
                        <a:latin typeface="Cambria Math" panose="02040503050406030204" pitchFamily="18" charset="0"/>
                      </a:rPr>
                      <m:t>を</m:t>
                    </m:r>
                  </m:oMath>
                </a14:m>
                <a:r>
                  <a:rPr lang="ja-JP" altLang="en-US" sz="2400" dirty="0"/>
                  <a:t>行列</a:t>
                </a:r>
                <a14:m>
                  <m:oMath xmlns:m="http://schemas.openxmlformats.org/officeDocument/2006/math">
                    <m:r>
                      <a:rPr lang="en-US" altLang="ja-JP" sz="2400" b="0" i="1" dirty="0" smtClean="0">
                        <a:latin typeface="Cambria Math" panose="02040503050406030204" pitchFamily="18" charset="0"/>
                      </a:rPr>
                      <m:t>𝐴</m:t>
                    </m:r>
                  </m:oMath>
                </a14:m>
                <a:r>
                  <a:rPr lang="ja-JP" altLang="en-US" sz="2400"/>
                  <a:t>の固有値と呼び、</a:t>
                </a:r>
                <a:endParaRPr lang="en-US" altLang="ja-JP" sz="2400" dirty="0"/>
              </a:p>
              <a:p>
                <a:pPr marL="0" indent="0">
                  <a:buNone/>
                </a:pPr>
                <a:r>
                  <a:rPr lang="en-US" altLang="ja-JP" sz="2400" dirty="0"/>
                  <a:t>		</a:t>
                </a:r>
                <a:r>
                  <a:rPr lang="ja-JP" altLang="en-US" sz="2400"/>
                  <a:t>ベクトル</a:t>
                </a:r>
                <a14:m>
                  <m:oMath xmlns:m="http://schemas.openxmlformats.org/officeDocument/2006/math">
                    <m:r>
                      <a:rPr lang="en-US" altLang="ja-JP" sz="2400" b="0" i="1" smtClean="0">
                        <a:latin typeface="Cambria Math" panose="02040503050406030204" pitchFamily="18" charset="0"/>
                      </a:rPr>
                      <m:t>𝑢</m:t>
                    </m:r>
                    <m:r>
                      <a:rPr lang="ja-JP" altLang="en-US" sz="2400" i="1">
                        <a:latin typeface="Cambria Math" panose="02040503050406030204" pitchFamily="18" charset="0"/>
                      </a:rPr>
                      <m:t>を</m:t>
                    </m:r>
                    <m:r>
                      <a:rPr lang="ja-JP" altLang="en-US" sz="2400" i="1" smtClean="0">
                        <a:latin typeface="Cambria Math" panose="02040503050406030204" pitchFamily="18" charset="0"/>
                      </a:rPr>
                      <m:t>固有値</m:t>
                    </m:r>
                    <m:r>
                      <a:rPr lang="en-US" altLang="ja-JP" sz="2400" i="1">
                        <a:latin typeface="Cambria Math" panose="02040503050406030204" pitchFamily="18" charset="0"/>
                        <a:ea typeface="Cambria Math" panose="02040503050406030204" pitchFamily="18" charset="0"/>
                      </a:rPr>
                      <m:t>𝜆</m:t>
                    </m:r>
                  </m:oMath>
                </a14:m>
                <a:r>
                  <a:rPr lang="ja-JP" altLang="en-US" sz="2400"/>
                  <a:t>に対する固有ベクトルと呼ぶ。</a:t>
                </a:r>
                <a:endParaRPr lang="en-US" altLang="ja-JP" sz="2400" dirty="0"/>
              </a:p>
              <a:p>
                <a:pPr marL="0" indent="0">
                  <a:buNone/>
                </a:pPr>
                <a:r>
                  <a:rPr lang="en-US" altLang="ja-JP" sz="4000" dirty="0"/>
                  <a:t>n</a:t>
                </a:r>
                <a:r>
                  <a:rPr lang="ja-JP" altLang="en-US" sz="4000"/>
                  <a:t>次実対称行列</a:t>
                </a:r>
                <a:endParaRPr lang="en-US" altLang="ja-JP" sz="4000" dirty="0"/>
              </a:p>
              <a:p>
                <a:pPr marL="0" indent="0">
                  <a:buNone/>
                </a:pPr>
                <a:r>
                  <a:rPr lang="en-US" altLang="ja-JP" sz="2400" dirty="0"/>
                  <a:t>	</a:t>
                </a:r>
                <a:r>
                  <a:rPr lang="ja-JP" altLang="en-US" sz="2400"/>
                  <a:t>・・・行列</a:t>
                </a:r>
                <a14:m>
                  <m:oMath xmlns:m="http://schemas.openxmlformats.org/officeDocument/2006/math">
                    <m:r>
                      <a:rPr lang="en-US" altLang="ja-JP" sz="2400" b="0" i="1" smtClean="0">
                        <a:latin typeface="Cambria Math" panose="02040503050406030204" pitchFamily="18" charset="0"/>
                      </a:rPr>
                      <m:t>𝐴</m:t>
                    </m:r>
                    <m:r>
                      <a:rPr lang="ja-JP" altLang="en-US" sz="2400" i="1">
                        <a:latin typeface="Cambria Math" panose="02040503050406030204" pitchFamily="18" charset="0"/>
                      </a:rPr>
                      <m:t>が</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𝑛</m:t>
                        </m:r>
                      </m:e>
                    </m:d>
                  </m:oMath>
                </a14:m>
                <a:r>
                  <a:rPr lang="ja-JP" altLang="en-US" sz="2400" dirty="0"/>
                  <a:t>型</a:t>
                </a:r>
                <a:r>
                  <a:rPr lang="ja-JP" altLang="en-US" sz="2400"/>
                  <a:t>行列でその要素が全て実数であり、転置行列</a:t>
                </a:r>
                <a:r>
                  <a:rPr lang="en-US" altLang="ja-JP" sz="2400" dirty="0"/>
                  <a:t>		</a:t>
                </a:r>
                <a:r>
                  <a:rPr lang="ja-JP" altLang="en-US" sz="2400"/>
                  <a:t>が自分自身と等しいとき</a:t>
                </a:r>
                <a:endParaRPr lang="en-US" altLang="ja-JP" sz="2400" dirty="0"/>
              </a:p>
              <a:p>
                <a:pPr marL="0" indent="0">
                  <a:buNone/>
                </a:pPr>
                <a:r>
                  <a:rPr lang="en-US" altLang="ja-JP" sz="2400" dirty="0"/>
                  <a:t>			</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𝑖𝑗</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𝑗𝑖</m:t>
                        </m:r>
                      </m:sub>
                    </m:sSub>
                  </m:oMath>
                </a14:m>
                <a:endParaRPr lang="en-US" altLang="ja-JP" sz="2400" dirty="0"/>
              </a:p>
              <a:p>
                <a:pPr marL="0" indent="0">
                  <a:buNone/>
                </a:pPr>
                <a:r>
                  <a:rPr lang="en-US" altLang="ja-JP" sz="2400" dirty="0"/>
                  <a:t>		</a:t>
                </a:r>
                <a:r>
                  <a:rPr lang="ja-JP" altLang="en-US" sz="2400"/>
                  <a:t>であるとき</a:t>
                </a:r>
                <a:r>
                  <a:rPr lang="en-US" altLang="ja-JP" sz="2400" dirty="0"/>
                  <a:t>n</a:t>
                </a:r>
                <a:r>
                  <a:rPr lang="ja-JP" altLang="en-US" sz="2400"/>
                  <a:t>次対称行列と呼ぶ。</a:t>
                </a:r>
                <a:endParaRPr lang="en-US" altLang="ja-JP" sz="2400" dirty="0"/>
              </a:p>
              <a:p>
                <a:pPr marL="0" indent="0">
                  <a:buNone/>
                </a:pPr>
                <a:endParaRPr lang="en-US" altLang="ja-JP" sz="2400" dirty="0"/>
              </a:p>
            </p:txBody>
          </p:sp>
        </mc:Choice>
        <mc:Fallback xmlns="">
          <p:sp>
            <p:nvSpPr>
              <p:cNvPr id="3" name="コンテンツ プレースホルダー 2">
                <a:extLst>
                  <a:ext uri="{FF2B5EF4-FFF2-40B4-BE49-F238E27FC236}">
                    <a16:creationId xmlns:a16="http://schemas.microsoft.com/office/drawing/2014/main" id="{902695A3-2632-7F46-AD2C-DC825BF08D96}"/>
                  </a:ext>
                </a:extLst>
              </p:cNvPr>
              <p:cNvSpPr>
                <a:spLocks noGrp="1" noRot="1" noChangeAspect="1" noMove="1" noResize="1" noEditPoints="1" noAdjustHandles="1" noChangeArrowheads="1" noChangeShapeType="1" noTextEdit="1"/>
              </p:cNvSpPr>
              <p:nvPr>
                <p:ph idx="1"/>
              </p:nvPr>
            </p:nvSpPr>
            <p:spPr>
              <a:xfrm>
                <a:off x="838200" y="1325562"/>
                <a:ext cx="10515600" cy="5148809"/>
              </a:xfrm>
              <a:blipFill>
                <a:blip r:embed="rId2"/>
                <a:stretch>
                  <a:fillRect l="-2171" t="-344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9310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91397-49A8-264D-A5B0-2C3112CDE143}"/>
              </a:ext>
            </a:extLst>
          </p:cNvPr>
          <p:cNvSpPr>
            <a:spLocks noGrp="1"/>
          </p:cNvSpPr>
          <p:nvPr>
            <p:ph type="title"/>
          </p:nvPr>
        </p:nvSpPr>
        <p:spPr>
          <a:xfrm>
            <a:off x="0" y="0"/>
            <a:ext cx="10515600" cy="1325563"/>
          </a:xfrm>
        </p:spPr>
        <p:txBody>
          <a:bodyPr>
            <a:normAutofit/>
          </a:bodyPr>
          <a:lstStyle/>
          <a:p>
            <a:r>
              <a:rPr lang="ja-JP" altLang="en-US" sz="2800"/>
              <a:t>第四節　固有値と固有ベクトル</a:t>
            </a:r>
            <a:endParaRPr kumimoji="1" lang="ja-JP" altLang="en-US" sz="280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02695A3-2632-7F46-AD2C-DC825BF08D96}"/>
                  </a:ext>
                </a:extLst>
              </p:cNvPr>
              <p:cNvSpPr>
                <a:spLocks noGrp="1"/>
              </p:cNvSpPr>
              <p:nvPr>
                <p:ph idx="1"/>
              </p:nvPr>
            </p:nvSpPr>
            <p:spPr>
              <a:xfrm>
                <a:off x="838200" y="1325562"/>
                <a:ext cx="10515600" cy="5148809"/>
              </a:xfrm>
            </p:spPr>
            <p:txBody>
              <a:bodyPr>
                <a:normAutofit lnSpcReduction="10000"/>
              </a:bodyPr>
              <a:lstStyle/>
              <a:p>
                <a:pPr marL="0" indent="0">
                  <a:buNone/>
                </a:pPr>
                <a:r>
                  <a:rPr lang="ja-JP" altLang="en-US" sz="4000"/>
                  <a:t>直交行列と固有分解</a:t>
                </a:r>
                <a:r>
                  <a:rPr lang="en-US" altLang="ja-JP" sz="4000" dirty="0"/>
                  <a:t>	</a:t>
                </a:r>
                <a:r>
                  <a:rPr lang="en-US" altLang="ja-JP" sz="2400" dirty="0"/>
                  <a:t>	</a:t>
                </a:r>
              </a:p>
              <a:p>
                <a:pPr marL="0" indent="0">
                  <a:buNone/>
                </a:pPr>
                <a:r>
                  <a:rPr lang="en-US" altLang="ja-JP" sz="2400" dirty="0"/>
                  <a:t>	</a:t>
                </a:r>
                <a:r>
                  <a:rPr lang="ja-JP" altLang="en-US" sz="2400"/>
                  <a:t>・・・</a:t>
                </a:r>
                <a:r>
                  <a:rPr lang="en-US" altLang="ja-JP" sz="2400" dirty="0"/>
                  <a:t>n</a:t>
                </a:r>
                <a:r>
                  <a:rPr lang="ja-JP" altLang="en-US" sz="2400"/>
                  <a:t>次実対称行列は、</a:t>
                </a:r>
                <a:r>
                  <a:rPr lang="en-US" altLang="ja-JP" sz="2400" dirty="0"/>
                  <a:t>n</a:t>
                </a:r>
                <a:r>
                  <a:rPr lang="ja-JP" altLang="en-US" sz="2400"/>
                  <a:t>個の実数である固有値と固有ベクトルを</a:t>
                </a:r>
                <a:r>
                  <a:rPr lang="en-US" altLang="ja-JP" sz="2400" dirty="0"/>
                  <a:t>		</a:t>
                </a:r>
                <a:r>
                  <a:rPr lang="ja-JP" altLang="en-US" sz="2400"/>
                  <a:t>もち、固有ベクトルは互いに直交する。</a:t>
                </a:r>
                <a:endParaRPr lang="en-US" altLang="ja-JP" sz="2400" dirty="0"/>
              </a:p>
              <a:p>
                <a:pPr marL="0" indent="0">
                  <a:buNone/>
                </a:pP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𝑛</m:t>
                    </m:r>
                    <m:r>
                      <a:rPr lang="ja-JP" altLang="en-US" sz="2400" i="1">
                        <a:latin typeface="Cambria Math" panose="02040503050406030204" pitchFamily="18" charset="0"/>
                      </a:rPr>
                      <m:t>個の</m:t>
                    </m:r>
                    <m:r>
                      <a:rPr lang="ja-JP" altLang="en-US" sz="2400" i="1" smtClean="0">
                        <a:latin typeface="Cambria Math" panose="02040503050406030204" pitchFamily="18" charset="0"/>
                      </a:rPr>
                      <m:t>固有値を</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𝜆</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𝜆</m:t>
                        </m:r>
                      </m:e>
                      <m:sub>
                        <m:r>
                          <a:rPr lang="en-US" altLang="ja-JP" sz="2400" b="0" i="1" smtClean="0">
                            <a:latin typeface="Cambria Math" panose="02040503050406030204" pitchFamily="18" charset="0"/>
                          </a:rPr>
                          <m:t>𝑛</m:t>
                        </m:r>
                      </m:sub>
                    </m:sSub>
                    <m:r>
                      <a:rPr lang="ja-JP" altLang="en-US" sz="2400" i="1">
                        <a:latin typeface="Cambria Math" panose="02040503050406030204" pitchFamily="18" charset="0"/>
                      </a:rPr>
                      <m:t>とおき</m:t>
                    </m:r>
                    <m:r>
                      <a:rPr lang="ja-JP" altLang="en-US" sz="2400" i="1" smtClean="0">
                        <a:latin typeface="Cambria Math" panose="02040503050406030204" pitchFamily="18" charset="0"/>
                      </a:rPr>
                      <m:t>、</m:t>
                    </m:r>
                    <m:r>
                      <a:rPr lang="ja-JP" altLang="en-US" sz="2400" i="1">
                        <a:latin typeface="Cambria Math" panose="02040503050406030204" pitchFamily="18" charset="0"/>
                      </a:rPr>
                      <m:t>固有値</m:t>
                    </m:r>
                    <m:sSub>
                      <m:sSubPr>
                        <m:ctrlPr>
                          <a:rPr lang="en-US" altLang="ja-JP" sz="2400" i="1" smtClean="0">
                            <a:latin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𝜆</m:t>
                        </m:r>
                      </m:e>
                      <m:sub>
                        <m:r>
                          <a:rPr lang="en-US" altLang="ja-JP" sz="2400" b="0" i="1" smtClean="0">
                            <a:latin typeface="Cambria Math" panose="02040503050406030204" pitchFamily="18" charset="0"/>
                          </a:rPr>
                          <m:t>𝑖</m:t>
                        </m:r>
                      </m:sub>
                    </m:sSub>
                  </m:oMath>
                </a14:m>
                <a:r>
                  <a:rPr kumimoji="1" lang="ja-JP" altLang="en-US" sz="2400"/>
                  <a:t>に対する</a:t>
                </a:r>
                <a:endParaRPr kumimoji="1" lang="en-US" altLang="ja-JP" sz="2400" dirty="0"/>
              </a:p>
              <a:p>
                <a:pPr marL="0" indent="0">
                  <a:buNone/>
                </a:pPr>
                <a:r>
                  <a:rPr lang="en-US" altLang="ja-JP" sz="2400" dirty="0"/>
                  <a:t>		</a:t>
                </a:r>
                <a:r>
                  <a:rPr kumimoji="1" lang="ja-JP" altLang="en-US" sz="2400"/>
                  <a:t>固有ベクトルを長さが</a:t>
                </a:r>
                <a:r>
                  <a:rPr kumimoji="1" lang="en-US" altLang="ja-JP" sz="2400" dirty="0"/>
                  <a:t>1</a:t>
                </a:r>
                <a:r>
                  <a:rPr kumimoji="1" lang="ja-JP" altLang="en-US" sz="2400"/>
                  <a:t>であるように調整したものを</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𝑢</m:t>
                        </m:r>
                      </m:e>
                      <m:sub>
                        <m:r>
                          <a:rPr kumimoji="1" lang="en-US" altLang="ja-JP" sz="2400" b="0" i="1" smtClean="0">
                            <a:latin typeface="Cambria Math" panose="02040503050406030204" pitchFamily="18" charset="0"/>
                          </a:rPr>
                          <m:t>𝑖</m:t>
                        </m:r>
                      </m:sub>
                    </m:sSub>
                    <m:r>
                      <a:rPr lang="ja-JP" altLang="en-US" sz="2400" i="1">
                        <a:latin typeface="Cambria Math" panose="02040503050406030204" pitchFamily="18" charset="0"/>
                      </a:rPr>
                      <m:t>と</m:t>
                    </m:r>
                  </m:oMath>
                </a14:m>
                <a:endParaRPr kumimoji="1" lang="en-US" altLang="ja-JP" sz="2400" dirty="0"/>
              </a:p>
              <a:p>
                <a:pPr marL="0" indent="0">
                  <a:buNone/>
                </a:pPr>
                <a:r>
                  <a:rPr lang="en-US" altLang="ja-JP" sz="2400" dirty="0"/>
                  <a:t>		</a:t>
                </a:r>
                <a:r>
                  <a:rPr lang="ja-JP" altLang="en-US" sz="2400"/>
                  <a:t>置くと以下の式が成り立つ。</a:t>
                </a:r>
                <a:endParaRPr lang="en-US" altLang="ja-JP" sz="2400" dirty="0"/>
              </a:p>
              <a:p>
                <a:pPr marL="0" indent="0">
                  <a:buNone/>
                </a:pP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𝜆</m:t>
                        </m:r>
                      </m:e>
                      <m:sub>
                        <m:r>
                          <a:rPr kumimoji="1" lang="en-US" altLang="ja-JP" sz="2400" b="0" i="1" smtClean="0">
                            <a:latin typeface="Cambria Math" panose="02040503050406030204" pitchFamily="18" charset="0"/>
                          </a:rPr>
                          <m:t>1</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𝑢</m:t>
                        </m:r>
                      </m:e>
                      <m:sub>
                        <m:r>
                          <a:rPr kumimoji="1" lang="en-US" altLang="ja-JP" sz="2400" b="0" i="1" smtClean="0">
                            <a:latin typeface="Cambria Math" panose="02040503050406030204" pitchFamily="18" charset="0"/>
                          </a:rPr>
                          <m:t>1</m:t>
                        </m:r>
                      </m:sub>
                    </m:sSub>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𝑢</m:t>
                        </m:r>
                      </m:e>
                      <m:sub>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𝑇</m:t>
                        </m:r>
                      </m:sup>
                    </m:sSubSup>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𝜆</m:t>
                        </m:r>
                      </m:e>
                      <m:sub>
                        <m:r>
                          <a:rPr kumimoji="1" lang="en-US" altLang="ja-JP" sz="2400" b="0" i="1" smtClean="0">
                            <a:latin typeface="Cambria Math" panose="02040503050406030204" pitchFamily="18" charset="0"/>
                          </a:rPr>
                          <m:t>𝑛</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𝑢</m:t>
                        </m:r>
                      </m:e>
                      <m:sub>
                        <m:r>
                          <a:rPr kumimoji="1" lang="en-US" altLang="ja-JP" sz="2400" b="0" i="1" smtClean="0">
                            <a:latin typeface="Cambria Math" panose="02040503050406030204" pitchFamily="18" charset="0"/>
                          </a:rPr>
                          <m:t>𝑛</m:t>
                        </m:r>
                      </m:sub>
                    </m:sSub>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𝑢</m:t>
                        </m:r>
                      </m:e>
                      <m:sub>
                        <m:r>
                          <a:rPr kumimoji="1" lang="en-US" altLang="ja-JP" sz="2400" b="0" i="1" smtClean="0">
                            <a:latin typeface="Cambria Math" panose="02040503050406030204" pitchFamily="18" charset="0"/>
                          </a:rPr>
                          <m:t>𝑛</m:t>
                        </m:r>
                      </m:sub>
                      <m:sup>
                        <m:r>
                          <a:rPr kumimoji="1" lang="en-US" altLang="ja-JP" sz="2400" b="0" i="1" smtClean="0">
                            <a:latin typeface="Cambria Math" panose="02040503050406030204" pitchFamily="18" charset="0"/>
                          </a:rPr>
                          <m:t>𝑇</m:t>
                        </m:r>
                      </m:sup>
                    </m:sSubSup>
                  </m:oMath>
                </a14:m>
                <a:endParaRPr kumimoji="1" lang="en-US" altLang="ja-JP" sz="2400" dirty="0"/>
              </a:p>
              <a:p>
                <a:pPr marL="0" indent="0">
                  <a:buNone/>
                </a:pPr>
                <a:r>
                  <a:rPr lang="en-US" altLang="ja-JP" sz="2400" dirty="0"/>
                  <a:t>		</a:t>
                </a:r>
                <a:r>
                  <a:rPr lang="ja-JP" altLang="en-US" sz="2400"/>
                  <a:t>ここで、</a:t>
                </a:r>
                <a:endParaRPr lang="en-US" altLang="ja-JP" sz="2400" dirty="0"/>
              </a:p>
              <a:p>
                <a:pPr marL="0" indent="0">
                  <a:buNone/>
                </a:pPr>
                <a:r>
                  <a:rPr kumimoji="1" lang="en-US" altLang="ja-JP" sz="2400" dirty="0"/>
                  <a:t>			</a:t>
                </a:r>
                <a14:m>
                  <m:oMath xmlns:m="http://schemas.openxmlformats.org/officeDocument/2006/math">
                    <m:sSubSup>
                      <m:sSubSupPr>
                        <m:ctrlPr>
                          <a:rPr kumimoji="1" lang="en-US" altLang="ja-JP" sz="2400" i="1" smtClean="0">
                            <a:latin typeface="Cambria Math" panose="02040503050406030204" pitchFamily="18" charset="0"/>
                          </a:rPr>
                        </m:ctrlPr>
                      </m:sSubSupPr>
                      <m:e>
                        <m:r>
                          <a:rPr kumimoji="1" lang="en-US" altLang="ja-JP" sz="2400" b="0" i="1" smtClean="0">
                            <a:latin typeface="Cambria Math" panose="02040503050406030204" pitchFamily="18" charset="0"/>
                          </a:rPr>
                          <m:t>𝑢</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𝑇</m:t>
                        </m:r>
                      </m:sup>
                    </m:sSubSup>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𝑢</m:t>
                        </m:r>
                      </m:e>
                      <m:sub>
                        <m:r>
                          <a:rPr kumimoji="1" lang="en-US" altLang="ja-JP" sz="2400" b="0" i="1" smtClean="0">
                            <a:latin typeface="Cambria Math" panose="02040503050406030204" pitchFamily="18" charset="0"/>
                          </a:rPr>
                          <m:t>𝑗</m:t>
                        </m:r>
                      </m:sub>
                    </m:sSub>
                    <m:d>
                      <m:dPr>
                        <m:begChr m:val="{"/>
                        <m:endChr m:val=""/>
                        <m:ctrlPr>
                          <a:rPr kumimoji="1" lang="en-US" altLang="ja-JP" sz="2400" i="1" smtClean="0">
                            <a:latin typeface="Cambria Math" panose="02040503050406030204" pitchFamily="18" charset="0"/>
                          </a:rPr>
                        </m:ctrlPr>
                      </m:dPr>
                      <m:e>
                        <m:eqArr>
                          <m:eqArrPr>
                            <m:ctrlPr>
                              <a:rPr kumimoji="1" lang="en-US" altLang="ja-JP" sz="2400" i="1" smtClean="0">
                                <a:latin typeface="Cambria Math" panose="02040503050406030204" pitchFamily="18" charset="0"/>
                              </a:rPr>
                            </m:ctrlPr>
                          </m:eqArrPr>
                          <m:e>
                            <m:r>
                              <a:rPr kumimoji="1" lang="en-US" altLang="ja-JP" sz="2400" b="0" i="1" smtClean="0">
                                <a:latin typeface="Cambria Math" panose="02040503050406030204" pitchFamily="18" charset="0"/>
                              </a:rPr>
                              <m:t>1 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 </m:t>
                            </m:r>
                            <m:r>
                              <a:rPr lang="ja-JP" altLang="en-US" sz="2400" i="1">
                                <a:latin typeface="Cambria Math" panose="02040503050406030204" pitchFamily="18" charset="0"/>
                              </a:rPr>
                              <m:t>のとき</m:t>
                            </m:r>
                          </m:e>
                          <m:e>
                            <m:r>
                              <a:rPr kumimoji="1" lang="en-US" altLang="ja-JP" sz="2400" b="0" i="1" smtClean="0">
                                <a:latin typeface="Cambria Math" panose="02040503050406030204" pitchFamily="18" charset="0"/>
                              </a:rPr>
                              <m:t>0 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𝑗</m:t>
                            </m:r>
                            <m:r>
                              <a:rPr lang="ja-JP" altLang="en-US" sz="2400" i="1">
                                <a:latin typeface="Cambria Math" panose="02040503050406030204" pitchFamily="18" charset="0"/>
                                <a:ea typeface="Cambria Math" panose="02040503050406030204" pitchFamily="18" charset="0"/>
                              </a:rPr>
                              <m:t>のとき</m:t>
                            </m:r>
                          </m:e>
                        </m:eqArr>
                      </m:e>
                    </m:d>
                  </m:oMath>
                </a14:m>
                <a:endParaRPr kumimoji="1" lang="en-US" altLang="ja-JP" sz="2400" dirty="0"/>
              </a:p>
              <a:p>
                <a:pPr marL="0" indent="0">
                  <a:buNone/>
                </a:pPr>
                <a:r>
                  <a:rPr lang="en-US" altLang="ja-JP" sz="2400" dirty="0"/>
                  <a:t>		</a:t>
                </a:r>
                <a:r>
                  <a:rPr lang="ja-JP" altLang="en-US" sz="2400"/>
                  <a:t>である。</a:t>
                </a: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902695A3-2632-7F46-AD2C-DC825BF08D96}"/>
                  </a:ext>
                </a:extLst>
              </p:cNvPr>
              <p:cNvSpPr>
                <a:spLocks noGrp="1" noRot="1" noChangeAspect="1" noMove="1" noResize="1" noEditPoints="1" noAdjustHandles="1" noChangeArrowheads="1" noChangeShapeType="1" noTextEdit="1"/>
              </p:cNvSpPr>
              <p:nvPr>
                <p:ph idx="1"/>
              </p:nvPr>
            </p:nvSpPr>
            <p:spPr>
              <a:xfrm>
                <a:off x="838200" y="1325562"/>
                <a:ext cx="10515600" cy="5148809"/>
              </a:xfrm>
              <a:blipFill>
                <a:blip r:embed="rId2"/>
                <a:stretch>
                  <a:fillRect l="-2171" t="-4187" b="-4458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6623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91397-49A8-264D-A5B0-2C3112CDE143}"/>
              </a:ext>
            </a:extLst>
          </p:cNvPr>
          <p:cNvSpPr>
            <a:spLocks noGrp="1"/>
          </p:cNvSpPr>
          <p:nvPr>
            <p:ph type="title"/>
          </p:nvPr>
        </p:nvSpPr>
        <p:spPr>
          <a:xfrm>
            <a:off x="0" y="0"/>
            <a:ext cx="10515600" cy="1325563"/>
          </a:xfrm>
        </p:spPr>
        <p:txBody>
          <a:bodyPr>
            <a:normAutofit/>
          </a:bodyPr>
          <a:lstStyle/>
          <a:p>
            <a:r>
              <a:rPr lang="ja-JP" altLang="en-US" sz="2800"/>
              <a:t>第四節　固有値と固有ベクトル</a:t>
            </a:r>
            <a:endParaRPr kumimoji="1" lang="ja-JP" altLang="en-US" sz="280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02695A3-2632-7F46-AD2C-DC825BF08D96}"/>
                  </a:ext>
                </a:extLst>
              </p:cNvPr>
              <p:cNvSpPr>
                <a:spLocks noGrp="1"/>
              </p:cNvSpPr>
              <p:nvPr>
                <p:ph idx="1"/>
              </p:nvPr>
            </p:nvSpPr>
            <p:spPr>
              <a:xfrm>
                <a:off x="838200" y="1325562"/>
                <a:ext cx="10515600" cy="5148809"/>
              </a:xfrm>
            </p:spPr>
            <p:txBody>
              <a:bodyPr>
                <a:normAutofit/>
              </a:bodyPr>
              <a:lstStyle/>
              <a:p>
                <a:pPr marL="0" indent="0">
                  <a:buNone/>
                </a:pPr>
                <a:r>
                  <a:rPr kumimoji="1" lang="en-US" altLang="ja-JP" sz="2400" dirty="0"/>
                  <a:t>		</a:t>
                </a:r>
                <a:r>
                  <a:rPr lang="en-US" altLang="ja-JP" sz="2400" dirty="0"/>
                  <a:t>	</a:t>
                </a:r>
                <a14:m>
                  <m:oMath xmlns:m="http://schemas.openxmlformats.org/officeDocument/2006/math">
                    <m:r>
                      <a:rPr lang="en-US" altLang="ja-JP" sz="2400" b="0" i="1" smtClean="0">
                        <a:latin typeface="Cambria Math" panose="02040503050406030204" pitchFamily="18" charset="0"/>
                      </a:rPr>
                      <m:t>𝑈</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𝑢</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𝑢</m:t>
                            </m:r>
                          </m:e>
                          <m:sub>
                            <m:r>
                              <a:rPr lang="en-US" altLang="ja-JP" sz="2400" b="0" i="1" smtClean="0">
                                <a:latin typeface="Cambria Math" panose="02040503050406030204" pitchFamily="18" charset="0"/>
                              </a:rPr>
                              <m:t>𝑛</m:t>
                            </m:r>
                          </m:sub>
                        </m:sSub>
                      </m:e>
                    </m:d>
                    <m:r>
                      <a:rPr lang="en-US" altLang="ja-JP" sz="2400" b="0" i="1" smtClean="0">
                        <a:latin typeface="Cambria Math" panose="02040503050406030204" pitchFamily="18" charset="0"/>
                      </a:rPr>
                      <m:t>,  </m:t>
                    </m:r>
                    <m:r>
                      <m:rPr>
                        <m:sty m:val="p"/>
                      </m:rPr>
                      <a:rPr lang="el-GR" altLang="ja-JP" sz="2400" b="0" i="1" smtClean="0">
                        <a:latin typeface="Cambria Math" panose="02040503050406030204" pitchFamily="18" charset="0"/>
                        <a:ea typeface="Cambria Math" panose="02040503050406030204" pitchFamily="18" charset="0"/>
                      </a:rPr>
                      <m:t>Λ</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3"/>
                                  <m:mcJc m:val="center"/>
                                </m:mcPr>
                              </m:mc>
                            </m:mcs>
                            <m:ctrlPr>
                              <a:rPr lang="en-US" altLang="ja-JP" sz="2400" b="0" i="1" smtClean="0">
                                <a:latin typeface="Cambria Math" panose="02040503050406030204" pitchFamily="18" charset="0"/>
                              </a:rPr>
                            </m:ctrlPr>
                          </m:mPr>
                          <m:m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𝜆</m:t>
                                  </m:r>
                                </m:e>
                                <m:sub>
                                  <m:r>
                                    <a:rPr lang="en-US" altLang="ja-JP" sz="2400" b="0" i="1" smtClean="0">
                                      <a:latin typeface="Cambria Math" panose="02040503050406030204" pitchFamily="18" charset="0"/>
                                    </a:rPr>
                                    <m:t>1</m:t>
                                  </m:r>
                                </m:sub>
                              </m:sSub>
                            </m:e>
                            <m:e>
                              <m:r>
                                <a:rPr lang="en-US" altLang="ja-JP" sz="2400" b="0" i="1" smtClean="0">
                                  <a:latin typeface="Cambria Math" panose="02040503050406030204" pitchFamily="18" charset="0"/>
                                </a:rPr>
                                <m:t>⋯</m:t>
                              </m:r>
                            </m:e>
                            <m:e>
                              <m:r>
                                <a:rPr lang="en-US" altLang="ja-JP" sz="2400" b="0" i="1" smtClean="0">
                                  <a:latin typeface="Cambria Math" panose="02040503050406030204" pitchFamily="18" charset="0"/>
                                </a:rPr>
                                <m:t>0</m:t>
                              </m:r>
                            </m:e>
                          </m:mr>
                          <m:mr>
                            <m:e>
                              <m:r>
                                <a:rPr lang="en-US" altLang="ja-JP" sz="2400" b="0" i="1" smtClean="0">
                                  <a:latin typeface="Cambria Math" panose="02040503050406030204" pitchFamily="18" charset="0"/>
                                </a:rPr>
                                <m:t>⋮</m:t>
                              </m:r>
                            </m:e>
                            <m:e>
                              <m:r>
                                <a:rPr lang="en-US" altLang="ja-JP" sz="2400" b="0" i="1" smtClean="0">
                                  <a:latin typeface="Cambria Math" panose="02040503050406030204" pitchFamily="18" charset="0"/>
                                </a:rPr>
                                <m:t>⋱</m:t>
                              </m:r>
                            </m:e>
                            <m:e>
                              <m:r>
                                <a:rPr lang="en-US" altLang="ja-JP" sz="2400" b="0" i="1" smtClean="0">
                                  <a:latin typeface="Cambria Math" panose="02040503050406030204" pitchFamily="18" charset="0"/>
                                </a:rPr>
                                <m:t>⋮</m:t>
                              </m:r>
                            </m:e>
                          </m:mr>
                          <m:mr>
                            <m:e>
                              <m: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m:t>
                              </m:r>
                            </m:e>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𝜆</m:t>
                                  </m:r>
                                </m:e>
                                <m:sub>
                                  <m:r>
                                    <a:rPr lang="en-US" altLang="ja-JP" sz="2400" b="0" i="1" smtClean="0">
                                      <a:latin typeface="Cambria Math" panose="02040503050406030204" pitchFamily="18" charset="0"/>
                                    </a:rPr>
                                    <m:t>𝑛</m:t>
                                  </m:r>
                                </m:sub>
                              </m:sSub>
                            </m:e>
                          </m:mr>
                        </m:m>
                      </m:e>
                    </m:d>
                  </m:oMath>
                </a14:m>
                <a:endParaRPr kumimoji="1" lang="en-US" altLang="ja-JP" sz="2400" dirty="0"/>
              </a:p>
              <a:p>
                <a:pPr marL="0" indent="0">
                  <a:buNone/>
                </a:pPr>
                <a:r>
                  <a:rPr lang="en-US" altLang="ja-JP" sz="2400" dirty="0"/>
                  <a:t>		</a:t>
                </a:r>
                <a:r>
                  <a:rPr lang="ja-JP" altLang="en-US" sz="2400"/>
                  <a:t>と置くと</a:t>
                </a:r>
                <a:endParaRPr lang="en-US" altLang="ja-JP" sz="2400" dirty="0"/>
              </a:p>
              <a:p>
                <a:pPr marL="0" indent="0">
                  <a:buNone/>
                </a:pP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m:rPr>
                        <m:sty m:val="p"/>
                      </m:rPr>
                      <a:rPr kumimoji="1" lang="el-GR" altLang="ja-JP" sz="2400" b="0" i="1" smtClean="0">
                        <a:latin typeface="Cambria Math" panose="02040503050406030204" pitchFamily="18" charset="0"/>
                        <a:ea typeface="Cambria Math" panose="02040503050406030204" pitchFamily="18" charset="0"/>
                      </a:rPr>
                      <m:t>Λ</m:t>
                    </m:r>
                    <m:sSup>
                      <m:sSupPr>
                        <m:ctrlPr>
                          <a:rPr kumimoji="1" lang="el-GR" altLang="ja-JP" sz="2400" b="0" i="1" smtClean="0">
                            <a:latin typeface="Cambria Math" panose="02040503050406030204" pitchFamily="18" charset="0"/>
                            <a:ea typeface="Cambria Math" panose="02040503050406030204" pitchFamily="18" charset="0"/>
                          </a:rPr>
                        </m:ctrlPr>
                      </m:sSupPr>
                      <m:e>
                        <m:r>
                          <a:rPr kumimoji="1" lang="en-US" altLang="ja-JP" sz="2400" b="0" i="1" smtClean="0">
                            <a:latin typeface="Cambria Math" panose="02040503050406030204" pitchFamily="18" charset="0"/>
                            <a:ea typeface="Cambria Math" panose="02040503050406030204" pitchFamily="18" charset="0"/>
                          </a:rPr>
                          <m:t>𝑈</m:t>
                        </m:r>
                      </m:e>
                      <m:sup>
                        <m:r>
                          <a:rPr kumimoji="1" lang="en-US" altLang="ja-JP" sz="2400" b="0" i="1" smtClean="0">
                            <a:latin typeface="Cambria Math" panose="02040503050406030204" pitchFamily="18" charset="0"/>
                            <a:ea typeface="Cambria Math" panose="02040503050406030204" pitchFamily="18" charset="0"/>
                          </a:rPr>
                          <m:t>𝑇</m:t>
                        </m:r>
                      </m:sup>
                    </m:sSup>
                  </m:oMath>
                </a14:m>
                <a:endParaRPr kumimoji="1" lang="en-US" altLang="ja-JP" sz="2400" dirty="0"/>
              </a:p>
              <a:p>
                <a:pPr marL="0" indent="0">
                  <a:buNone/>
                </a:pPr>
                <a:r>
                  <a:rPr lang="en-US" altLang="ja-JP" sz="2400" dirty="0"/>
                  <a:t>		</a:t>
                </a:r>
                <a:r>
                  <a:rPr lang="ja-JP" altLang="en-US" sz="2400"/>
                  <a:t>となる。ここで</a:t>
                </a:r>
                <a:endParaRPr lang="en-US" altLang="ja-JP" sz="2400" dirty="0"/>
              </a:p>
              <a:p>
                <a:pPr marL="0" indent="0">
                  <a:buNone/>
                </a:pPr>
                <a:r>
                  <a:rPr kumimoji="1" lang="en-US" altLang="ja-JP" sz="2400" dirty="0"/>
                  <a:t>			</a:t>
                </a:r>
                <a14:m>
                  <m:oMath xmlns:m="http://schemas.openxmlformats.org/officeDocument/2006/math">
                    <m:sSup>
                      <m:sSupPr>
                        <m:ctrlPr>
                          <a:rPr kumimoji="1" lang="en-US" altLang="ja-JP" sz="2400" i="1" smtClean="0">
                            <a:latin typeface="Cambria Math" panose="02040503050406030204" pitchFamily="18" charset="0"/>
                          </a:rPr>
                        </m:ctrlPr>
                      </m:sSupPr>
                      <m:e>
                        <m:r>
                          <a:rPr kumimoji="1" lang="en-US" altLang="ja-JP" sz="2400" b="0" i="1" smtClean="0">
                            <a:latin typeface="Cambria Math" panose="02040503050406030204" pitchFamily="18" charset="0"/>
                          </a:rPr>
                          <m:t>𝑈</m:t>
                        </m:r>
                      </m:e>
                      <m:sup>
                        <m:r>
                          <a:rPr kumimoji="1" lang="en-US" altLang="ja-JP" sz="2400" b="0" i="1" smtClean="0">
                            <a:latin typeface="Cambria Math" panose="02040503050406030204" pitchFamily="18" charset="0"/>
                          </a:rPr>
                          <m:t>𝑇</m:t>
                        </m:r>
                      </m:sup>
                    </m:sSup>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𝐼</m:t>
                    </m:r>
                  </m:oMath>
                </a14:m>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𝐼</m:t>
                    </m:r>
                    <m:r>
                      <a:rPr lang="ja-JP" altLang="en-US" sz="2400" i="1">
                        <a:latin typeface="Cambria Math" panose="02040503050406030204" pitchFamily="18" charset="0"/>
                      </a:rPr>
                      <m:t>は</m:t>
                    </m:r>
                    <m:r>
                      <a:rPr lang="en-US" altLang="ja-JP" sz="2400" b="0" i="1" smtClean="0">
                        <a:latin typeface="Cambria Math" panose="02040503050406030204" pitchFamily="18" charset="0"/>
                      </a:rPr>
                      <m:t>𝑛</m:t>
                    </m:r>
                    <m:r>
                      <a:rPr lang="ja-JP" altLang="en-US" sz="2400" i="1">
                        <a:latin typeface="Cambria Math" panose="02040503050406030204" pitchFamily="18" charset="0"/>
                      </a:rPr>
                      <m:t>次</m:t>
                    </m:r>
                    <m:r>
                      <a:rPr lang="ja-JP" altLang="en-US" sz="2400" i="1" smtClean="0">
                        <a:latin typeface="Cambria Math" panose="02040503050406030204" pitchFamily="18" charset="0"/>
                      </a:rPr>
                      <m:t>単位行列</m:t>
                    </m:r>
                  </m:oMath>
                </a14:m>
                <a:r>
                  <a:rPr kumimoji="1" lang="en-US" altLang="ja-JP" sz="2400" dirty="0"/>
                  <a:t>)</a:t>
                </a:r>
              </a:p>
              <a:p>
                <a:pPr marL="0" indent="0">
                  <a:buNone/>
                </a:pPr>
                <a:r>
                  <a:rPr lang="en-US" altLang="ja-JP" sz="2400" dirty="0"/>
                  <a:t>		</a:t>
                </a:r>
                <a:r>
                  <a:rPr lang="ja-JP" altLang="en-US" sz="2400"/>
                  <a:t>と書ける。したがって</a:t>
                </a:r>
                <a:endParaRPr lang="en-US" altLang="ja-JP" sz="2400" dirty="0"/>
              </a:p>
              <a:p>
                <a:pPr marL="0" indent="0">
                  <a:buNone/>
                </a:pPr>
                <a:r>
                  <a:rPr lang="en-US" altLang="ja-JP" sz="2400" dirty="0"/>
                  <a:t>			</a:t>
                </a:r>
                <a14:m>
                  <m:oMath xmlns:m="http://schemas.openxmlformats.org/officeDocument/2006/math">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𝑈</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𝑈</m:t>
                        </m:r>
                      </m:e>
                      <m:sup>
                        <m:r>
                          <a:rPr lang="en-US" altLang="ja-JP" sz="2400" b="0" i="1" smtClean="0">
                            <a:latin typeface="Cambria Math" panose="02040503050406030204" pitchFamily="18" charset="0"/>
                          </a:rPr>
                          <m:t>𝑇</m:t>
                        </m:r>
                      </m:sup>
                    </m:sSup>
                  </m:oMath>
                </a14:m>
                <a:endParaRPr lang="en-US" altLang="ja-JP" sz="2400" dirty="0"/>
              </a:p>
              <a:p>
                <a:pPr marL="0" indent="0">
                  <a:buNone/>
                </a:pPr>
                <a:r>
                  <a:rPr lang="en-US" altLang="ja-JP" sz="2400" dirty="0"/>
                  <a:t>		 </a:t>
                </a:r>
                <a:r>
                  <a:rPr lang="ja-JP" altLang="en-US" sz="2400"/>
                  <a:t>以上のことから</a:t>
                </a:r>
                <a:endParaRPr lang="en-US" altLang="ja-JP" sz="2400" dirty="0"/>
              </a:p>
              <a:p>
                <a:pPr marL="0" indent="0">
                  <a:buNone/>
                </a:pPr>
                <a:r>
                  <a:rPr lang="en-US" altLang="ja-JP" sz="2400" dirty="0"/>
                  <a:t>			</a:t>
                </a:r>
                <a14:m>
                  <m:oMath xmlns:m="http://schemas.openxmlformats.org/officeDocument/2006/math">
                    <m:r>
                      <a:rPr lang="en-US" altLang="ja-JP" sz="2400" b="0" i="1" smtClean="0">
                        <a:latin typeface="Cambria Math" panose="02040503050406030204" pitchFamily="18" charset="0"/>
                      </a:rPr>
                      <m:t>𝑈</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𝑈</m:t>
                        </m:r>
                      </m:e>
                      <m:sup>
                        <m:r>
                          <a:rPr lang="en-US" altLang="ja-JP" sz="2400" b="0" i="1" smtClean="0">
                            <a:latin typeface="Cambria Math" panose="02040503050406030204" pitchFamily="18" charset="0"/>
                          </a:rPr>
                          <m:t>𝑇</m:t>
                        </m:r>
                      </m:sup>
                    </m:s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𝑈</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𝑈</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𝐼</m:t>
                    </m:r>
                  </m:oMath>
                </a14:m>
                <a:endParaRPr lang="en-US" altLang="ja-JP" sz="2400" dirty="0"/>
              </a:p>
              <a:p>
                <a:pPr marL="0" indent="0">
                  <a:buNone/>
                </a:pPr>
                <a:r>
                  <a:rPr lang="en-US" altLang="ja-JP" sz="2400" dirty="0"/>
                  <a:t>		</a:t>
                </a:r>
                <a:r>
                  <a:rPr lang="ja-JP" altLang="en-US" sz="2400"/>
                  <a:t>が成り立つ。</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902695A3-2632-7F46-AD2C-DC825BF08D96}"/>
                  </a:ext>
                </a:extLst>
              </p:cNvPr>
              <p:cNvSpPr>
                <a:spLocks noGrp="1" noRot="1" noChangeAspect="1" noMove="1" noResize="1" noEditPoints="1" noAdjustHandles="1" noChangeArrowheads="1" noChangeShapeType="1" noTextEdit="1"/>
              </p:cNvSpPr>
              <p:nvPr>
                <p:ph idx="1"/>
              </p:nvPr>
            </p:nvSpPr>
            <p:spPr>
              <a:xfrm>
                <a:off x="838200" y="1325562"/>
                <a:ext cx="10515600" cy="5148809"/>
              </a:xfrm>
              <a:blipFill>
                <a:blip r:embed="rId2"/>
                <a:stretch>
                  <a:fillRect t="-985" b="-24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32097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91397-49A8-264D-A5B0-2C3112CDE143}"/>
              </a:ext>
            </a:extLst>
          </p:cNvPr>
          <p:cNvSpPr>
            <a:spLocks noGrp="1"/>
          </p:cNvSpPr>
          <p:nvPr>
            <p:ph type="title"/>
          </p:nvPr>
        </p:nvSpPr>
        <p:spPr>
          <a:xfrm>
            <a:off x="0" y="0"/>
            <a:ext cx="10515600" cy="1325563"/>
          </a:xfrm>
        </p:spPr>
        <p:txBody>
          <a:bodyPr>
            <a:normAutofit/>
          </a:bodyPr>
          <a:lstStyle/>
          <a:p>
            <a:r>
              <a:rPr kumimoji="1" lang="ja-JP" altLang="en-US" sz="2800"/>
              <a:t>第三節　トレース・階数・ノルム</a:t>
            </a:r>
            <a:endParaRPr kumimoji="1" lang="ja-JP" altLang="en-US" sz="320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02695A3-2632-7F46-AD2C-DC825BF08D96}"/>
                  </a:ext>
                </a:extLst>
              </p:cNvPr>
              <p:cNvSpPr>
                <a:spLocks noGrp="1"/>
              </p:cNvSpPr>
              <p:nvPr>
                <p:ph idx="1"/>
              </p:nvPr>
            </p:nvSpPr>
            <p:spPr>
              <a:xfrm>
                <a:off x="838200" y="1325562"/>
                <a:ext cx="10515600" cy="5148809"/>
              </a:xfrm>
            </p:spPr>
            <p:txBody>
              <a:bodyPr>
                <a:normAutofit fontScale="77500" lnSpcReduction="20000"/>
              </a:bodyPr>
              <a:lstStyle/>
              <a:p>
                <a:pPr marL="0" indent="0">
                  <a:buNone/>
                </a:pPr>
                <a:r>
                  <a:rPr kumimoji="1" lang="ja-JP" altLang="en-US" sz="4000"/>
                  <a:t>トレース</a:t>
                </a:r>
                <a:endParaRPr kumimoji="1" lang="en-US" altLang="ja-JP" sz="4000" dirty="0"/>
              </a:p>
              <a:p>
                <a:pPr marL="0" indent="0">
                  <a:buNone/>
                </a:pPr>
                <a:r>
                  <a:rPr lang="en-US" altLang="ja-JP" sz="2400" dirty="0"/>
                  <a:t>	</a:t>
                </a:r>
                <a:r>
                  <a:rPr lang="ja-JP" altLang="en-US" sz="2400"/>
                  <a:t>・・・</a:t>
                </a:r>
                <a14:m>
                  <m:oMath xmlns:m="http://schemas.openxmlformats.org/officeDocument/2006/math">
                    <m:r>
                      <a:rPr lang="en-US" altLang="ja-JP" sz="2400" i="1" smtClean="0">
                        <a:latin typeface="Cambria Math" panose="02040503050406030204" pitchFamily="18" charset="0"/>
                      </a:rPr>
                      <m:t>(</m:t>
                    </m:r>
                    <m:r>
                      <a:rPr lang="en-US" altLang="ja-JP" sz="2400" b="0" i="1" smtClean="0">
                        <a:latin typeface="Cambria Math" panose="02040503050406030204" pitchFamily="18" charset="0"/>
                      </a:rPr>
                      <m:t>𝑛</m:t>
                    </m:r>
                    <m:r>
                      <a:rPr lang="en-US" altLang="ja-JP" sz="2400" b="0" i="0" smtClean="0">
                        <a:latin typeface="Cambria Math" panose="02040503050406030204" pitchFamily="18" charset="0"/>
                      </a:rPr>
                      <m:t>,</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m:t>
                    </m:r>
                  </m:oMath>
                </a14:m>
                <a:r>
                  <a:rPr lang="ja-JP" altLang="en-US" sz="2400"/>
                  <a:t>型で構成される正方行列の主対角要素の和。</a:t>
                </a:r>
                <a:endParaRPr lang="en-US" altLang="ja-JP" sz="2400" dirty="0"/>
              </a:p>
              <a:p>
                <a:pPr marL="0" indent="0">
                  <a:buNone/>
                </a:pPr>
                <a:r>
                  <a:rPr lang="en-US" altLang="ja-JP" sz="2400" dirty="0"/>
                  <a:t>		</a:t>
                </a:r>
                <a14:m>
                  <m:oMath xmlns:m="http://schemas.openxmlformats.org/officeDocument/2006/math">
                    <m:r>
                      <a:rPr lang="en-US" altLang="ja-JP" sz="2400" b="0" i="1" smtClean="0">
                        <a:latin typeface="Cambria Math" panose="02040503050406030204" pitchFamily="18" charset="0"/>
                      </a:rPr>
                      <m:t>𝑡𝑟</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𝐴</m:t>
                        </m:r>
                      </m:e>
                    </m:d>
                    <m:r>
                      <a:rPr lang="ja-JP" altLang="en-US" sz="2400" i="1">
                        <a:latin typeface="Cambria Math" panose="02040503050406030204" pitchFamily="18" charset="0"/>
                      </a:rPr>
                      <m:t>で表され、</m:t>
                    </m:r>
                  </m:oMath>
                </a14:m>
                <a:endParaRPr lang="en-US" altLang="ja-JP" sz="2400" dirty="0"/>
              </a:p>
              <a:p>
                <a:pPr marL="0" indent="0">
                  <a:buNone/>
                </a:pPr>
                <a:endParaRPr lang="en-US" altLang="ja-JP" sz="2400" dirty="0"/>
              </a:p>
              <a:p>
                <a:pPr marL="0" indent="0">
                  <a:buNone/>
                </a:pPr>
                <a:r>
                  <a:rPr lang="en-US" altLang="ja-JP" sz="2400" dirty="0"/>
                  <a:t>			</a:t>
                </a:r>
                <a14:m>
                  <m:oMath xmlns:m="http://schemas.openxmlformats.org/officeDocument/2006/math">
                    <m:r>
                      <a:rPr lang="en-US" altLang="ja-JP" sz="3900" b="0" i="1" smtClean="0">
                        <a:latin typeface="Cambria Math" panose="02040503050406030204" pitchFamily="18" charset="0"/>
                      </a:rPr>
                      <m:t>𝑡𝑟</m:t>
                    </m:r>
                    <m:d>
                      <m:dPr>
                        <m:ctrlPr>
                          <a:rPr lang="en-US" altLang="ja-JP" sz="3900" b="0" i="1" smtClean="0">
                            <a:latin typeface="Cambria Math" panose="02040503050406030204" pitchFamily="18" charset="0"/>
                          </a:rPr>
                        </m:ctrlPr>
                      </m:dPr>
                      <m:e>
                        <m:r>
                          <a:rPr lang="en-US" altLang="ja-JP" sz="3900" b="0" i="1" smtClean="0">
                            <a:latin typeface="Cambria Math" panose="02040503050406030204" pitchFamily="18" charset="0"/>
                          </a:rPr>
                          <m:t>𝐴</m:t>
                        </m:r>
                      </m:e>
                    </m:d>
                    <m:r>
                      <a:rPr lang="en-US" altLang="ja-JP" sz="3900" b="0" i="1" smtClean="0">
                        <a:latin typeface="Cambria Math" panose="02040503050406030204" pitchFamily="18" charset="0"/>
                      </a:rPr>
                      <m:t>= </m:t>
                    </m:r>
                    <m:nary>
                      <m:naryPr>
                        <m:chr m:val="∑"/>
                        <m:ctrlPr>
                          <a:rPr lang="en-US" altLang="ja-JP" sz="3900" b="0" i="1" smtClean="0">
                            <a:latin typeface="Cambria Math" panose="02040503050406030204" pitchFamily="18" charset="0"/>
                          </a:rPr>
                        </m:ctrlPr>
                      </m:naryPr>
                      <m:sub>
                        <m:r>
                          <m:rPr>
                            <m:brk m:alnAt="23"/>
                          </m:rPr>
                          <a:rPr lang="en-US" altLang="ja-JP" sz="3900" b="0" i="1" smtClean="0">
                            <a:latin typeface="Cambria Math" panose="02040503050406030204" pitchFamily="18" charset="0"/>
                          </a:rPr>
                          <m:t>𝑖</m:t>
                        </m:r>
                        <m:r>
                          <a:rPr lang="en-US" altLang="ja-JP" sz="3900" b="0" i="1" smtClean="0">
                            <a:latin typeface="Cambria Math" panose="02040503050406030204" pitchFamily="18" charset="0"/>
                          </a:rPr>
                          <m:t>=1</m:t>
                        </m:r>
                      </m:sub>
                      <m:sup>
                        <m:r>
                          <a:rPr lang="en-US" altLang="ja-JP" sz="3900" b="0" i="1" smtClean="0">
                            <a:latin typeface="Cambria Math" panose="02040503050406030204" pitchFamily="18" charset="0"/>
                          </a:rPr>
                          <m:t>𝑛</m:t>
                        </m:r>
                      </m:sup>
                      <m:e>
                        <m:sSub>
                          <m:sSubPr>
                            <m:ctrlPr>
                              <a:rPr lang="en-US" altLang="ja-JP" sz="3900" b="0" i="1" smtClean="0">
                                <a:latin typeface="Cambria Math" panose="02040503050406030204" pitchFamily="18" charset="0"/>
                              </a:rPr>
                            </m:ctrlPr>
                          </m:sSubPr>
                          <m:e>
                            <m:r>
                              <a:rPr lang="en-US" altLang="ja-JP" sz="3900" b="0" i="1" smtClean="0">
                                <a:latin typeface="Cambria Math" panose="02040503050406030204" pitchFamily="18" charset="0"/>
                              </a:rPr>
                              <m:t>𝑎</m:t>
                            </m:r>
                          </m:e>
                          <m:sub>
                            <m:r>
                              <a:rPr lang="en-US" altLang="ja-JP" sz="3900" b="0" i="1" smtClean="0">
                                <a:latin typeface="Cambria Math" panose="02040503050406030204" pitchFamily="18" charset="0"/>
                              </a:rPr>
                              <m:t>𝑖𝑖</m:t>
                            </m:r>
                          </m:sub>
                        </m:sSub>
                      </m:e>
                    </m:nary>
                  </m:oMath>
                </a14:m>
                <a:endParaRPr lang="en-US" altLang="ja-JP" sz="3500" dirty="0"/>
              </a:p>
              <a:p>
                <a:pPr marL="0" indent="0">
                  <a:buNone/>
                </a:pPr>
                <a:r>
                  <a:rPr lang="en-US" altLang="ja-JP" dirty="0"/>
                  <a:t>		</a:t>
                </a:r>
              </a:p>
              <a:p>
                <a:pPr marL="0" indent="0">
                  <a:buNone/>
                </a:pPr>
                <a:r>
                  <a:rPr lang="en-US" altLang="ja-JP" dirty="0"/>
                  <a:t>		</a:t>
                </a:r>
                <a:r>
                  <a:rPr lang="ja-JP" altLang="en-US"/>
                  <a:t>である。</a:t>
                </a:r>
                <a:endParaRPr lang="en-US" altLang="ja-JP" dirty="0"/>
              </a:p>
              <a:p>
                <a:pPr marL="0" indent="0">
                  <a:buNone/>
                </a:pPr>
                <a:endParaRPr kumimoji="1" lang="en-US" altLang="ja-JP" sz="2400" dirty="0"/>
              </a:p>
              <a:p>
                <a:pPr marL="0" indent="0">
                  <a:buNone/>
                </a:pPr>
                <a:r>
                  <a:rPr kumimoji="1" lang="ja-JP" altLang="en-US" sz="3200"/>
                  <a:t>主対角要素</a:t>
                </a:r>
                <a:endParaRPr kumimoji="1" lang="en-US" altLang="ja-JP" sz="3200" dirty="0"/>
              </a:p>
              <a:p>
                <a:pPr marL="0" indent="0">
                  <a:buNone/>
                </a:pPr>
                <a:r>
                  <a:rPr lang="en-US" altLang="ja-JP" sz="3200" dirty="0"/>
                  <a:t>	</a:t>
                </a:r>
                <a:r>
                  <a:rPr lang="ja-JP" altLang="en-US" sz="2400"/>
                  <a:t>・・・正方行列　</a:t>
                </a:r>
                <a:endParaRPr lang="en-US" altLang="ja-JP" sz="2400" dirty="0"/>
              </a:p>
              <a:p>
                <a:pPr marL="0" indent="0">
                  <a:buNone/>
                </a:pPr>
                <a:r>
                  <a:rPr lang="en-US" altLang="ja-JP" sz="2400" dirty="0"/>
                  <a:t>			A =</a:t>
                </a:r>
                <a14:m>
                  <m:oMath xmlns:m="http://schemas.openxmlformats.org/officeDocument/2006/math">
                    <m:d>
                      <m:dPr>
                        <m:begChr m:val="["/>
                        <m:endChr m:val="]"/>
                        <m:ctrlPr>
                          <a:rPr lang="en-US" altLang="ja-JP" sz="2400" i="1" smtClean="0">
                            <a:latin typeface="Cambria Math" panose="02040503050406030204" pitchFamily="18" charset="0"/>
                          </a:rPr>
                        </m:ctrlPr>
                      </m:dPr>
                      <m:e>
                        <m:m>
                          <m:mPr>
                            <m:mcs>
                              <m:mc>
                                <m:mcPr>
                                  <m:count m:val="3"/>
                                  <m:mcJc m:val="center"/>
                                </m:mcPr>
                              </m:mc>
                            </m:mcs>
                            <m:ctrlPr>
                              <a:rPr lang="en-US" altLang="ja-JP" sz="2400" i="1" smtClean="0">
                                <a:latin typeface="Cambria Math" panose="02040503050406030204" pitchFamily="18" charset="0"/>
                              </a:rPr>
                            </m:ctrlPr>
                          </m:mPr>
                          <m:mr>
                            <m:e>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11</m:t>
                                  </m:r>
                                </m:sub>
                              </m:sSub>
                            </m:e>
                            <m:e>
                              <m:r>
                                <a:rPr lang="en-US" altLang="ja-JP" sz="2400" i="1" smtClean="0">
                                  <a:latin typeface="Cambria Math" panose="02040503050406030204" pitchFamily="18" charset="0"/>
                                </a:rPr>
                                <m:t>⋯</m:t>
                              </m:r>
                            </m:e>
                            <m:e>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𝑛</m:t>
                                  </m:r>
                                </m:sub>
                              </m:sSub>
                            </m:e>
                          </m:mr>
                          <m:mr>
                            <m:e>
                              <m:r>
                                <a:rPr lang="en-US" altLang="ja-JP" sz="2400" i="1" smtClean="0">
                                  <a:latin typeface="Cambria Math" panose="02040503050406030204" pitchFamily="18" charset="0"/>
                                </a:rPr>
                                <m:t>⋮</m:t>
                              </m:r>
                            </m:e>
                            <m:e>
                              <m:r>
                                <a:rPr lang="en-US" altLang="ja-JP" sz="2400" i="1" smtClean="0">
                                  <a:latin typeface="Cambria Math" panose="02040503050406030204" pitchFamily="18" charset="0"/>
                                </a:rPr>
                                <m:t>⋱</m:t>
                              </m:r>
                            </m:e>
                            <m:e>
                              <m:r>
                                <a:rPr lang="en-US" altLang="ja-JP" sz="2400" i="1" smtClean="0">
                                  <a:latin typeface="Cambria Math" panose="02040503050406030204" pitchFamily="18" charset="0"/>
                                </a:rPr>
                                <m:t>⋮</m:t>
                              </m:r>
                            </m:e>
                          </m:mr>
                          <m:mr>
                            <m:e>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m:t>
                                  </m:r>
                                </m:sub>
                              </m:sSub>
                            </m:e>
                            <m:e>
                              <m:r>
                                <a:rPr lang="en-US" altLang="ja-JP" sz="2400" i="1" smtClean="0">
                                  <a:latin typeface="Cambria Math" panose="02040503050406030204" pitchFamily="18" charset="0"/>
                                </a:rPr>
                                <m:t>⋯</m:t>
                              </m:r>
                            </m:e>
                            <m:e>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𝑛𝑛</m:t>
                                  </m:r>
                                </m:sub>
                              </m:sSub>
                            </m:e>
                          </m:mr>
                        </m:m>
                      </m:e>
                    </m:d>
                  </m:oMath>
                </a14:m>
                <a:endParaRPr lang="en-US" altLang="ja-JP" sz="2400" i="1" dirty="0">
                  <a:latin typeface="Cambria Math" panose="02040503050406030204" pitchFamily="18" charset="0"/>
                </a:endParaRPr>
              </a:p>
              <a:p>
                <a:pPr marL="0" indent="0">
                  <a:buNone/>
                </a:pPr>
                <a:endParaRPr lang="en-US" altLang="ja-JP" sz="2400" dirty="0"/>
              </a:p>
              <a:p>
                <a:pPr marL="0" indent="0">
                  <a:buNone/>
                </a:pPr>
                <a:r>
                  <a:rPr lang="en-US" altLang="ja-JP" sz="2400" dirty="0"/>
                  <a:t>		</a:t>
                </a:r>
                <a14:m>
                  <m:oMath xmlns:m="http://schemas.openxmlformats.org/officeDocument/2006/math">
                    <m:r>
                      <a:rPr lang="ja-JP" altLang="en-US" sz="2400" i="1">
                        <a:latin typeface="Cambria Math" panose="02040503050406030204" pitchFamily="18" charset="0"/>
                      </a:rPr>
                      <m:t>における</m:t>
                    </m:r>
                    <m:r>
                      <a:rPr lang="ja-JP" altLang="en-US" sz="2400" i="1" smtClean="0">
                        <a:latin typeface="Cambria Math" panose="02040503050406030204" pitchFamily="18" charset="0"/>
                      </a:rPr>
                      <m:t>、</m:t>
                    </m:r>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11,</m:t>
                        </m:r>
                      </m:sub>
                    </m:sSub>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22,</m:t>
                        </m:r>
                      </m:sub>
                    </m:sSub>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𝑛𝑛</m:t>
                        </m:r>
                      </m:sub>
                    </m:sSub>
                  </m:oMath>
                </a14:m>
                <a:r>
                  <a:rPr kumimoji="1" lang="ja-JP" altLang="en-US" sz="2400"/>
                  <a:t>を主対角要素と呼ぶ。</a:t>
                </a:r>
              </a:p>
            </p:txBody>
          </p:sp>
        </mc:Choice>
        <mc:Fallback xmlns="">
          <p:sp>
            <p:nvSpPr>
              <p:cNvPr id="3" name="コンテンツ プレースホルダー 2">
                <a:extLst>
                  <a:ext uri="{FF2B5EF4-FFF2-40B4-BE49-F238E27FC236}">
                    <a16:creationId xmlns:a16="http://schemas.microsoft.com/office/drawing/2014/main" id="{902695A3-2632-7F46-AD2C-DC825BF08D96}"/>
                  </a:ext>
                </a:extLst>
              </p:cNvPr>
              <p:cNvSpPr>
                <a:spLocks noGrp="1" noRot="1" noChangeAspect="1" noMove="1" noResize="1" noEditPoints="1" noAdjustHandles="1" noChangeArrowheads="1" noChangeShapeType="1" noTextEdit="1"/>
              </p:cNvSpPr>
              <p:nvPr>
                <p:ph idx="1"/>
              </p:nvPr>
            </p:nvSpPr>
            <p:spPr>
              <a:xfrm>
                <a:off x="838200" y="1325562"/>
                <a:ext cx="10515600" cy="5148809"/>
              </a:xfrm>
              <a:blipFill>
                <a:blip r:embed="rId2"/>
                <a:stretch>
                  <a:fillRect l="-1448" t="-344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69556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91397-49A8-264D-A5B0-2C3112CDE143}"/>
              </a:ext>
            </a:extLst>
          </p:cNvPr>
          <p:cNvSpPr>
            <a:spLocks noGrp="1"/>
          </p:cNvSpPr>
          <p:nvPr>
            <p:ph type="title"/>
          </p:nvPr>
        </p:nvSpPr>
        <p:spPr>
          <a:xfrm>
            <a:off x="0" y="0"/>
            <a:ext cx="10515600" cy="1325563"/>
          </a:xfrm>
        </p:spPr>
        <p:txBody>
          <a:bodyPr>
            <a:normAutofit/>
          </a:bodyPr>
          <a:lstStyle/>
          <a:p>
            <a:r>
              <a:rPr lang="ja-JP" altLang="en-US" sz="2800"/>
              <a:t>第四節　固有値と固有ベクトル</a:t>
            </a:r>
            <a:endParaRPr kumimoji="1" lang="ja-JP" altLang="en-US" sz="280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02695A3-2632-7F46-AD2C-DC825BF08D96}"/>
                  </a:ext>
                </a:extLst>
              </p:cNvPr>
              <p:cNvSpPr>
                <a:spLocks noGrp="1"/>
              </p:cNvSpPr>
              <p:nvPr>
                <p:ph idx="1"/>
              </p:nvPr>
            </p:nvSpPr>
            <p:spPr>
              <a:xfrm>
                <a:off x="838200" y="1325562"/>
                <a:ext cx="10515600" cy="5148809"/>
              </a:xfrm>
            </p:spPr>
            <p:txBody>
              <a:bodyPr>
                <a:normAutofit fontScale="92500" lnSpcReduction="10000"/>
              </a:bodyPr>
              <a:lstStyle/>
              <a:p>
                <a:pPr marL="0" indent="0">
                  <a:buNone/>
                </a:pPr>
                <a:r>
                  <a:rPr kumimoji="1" lang="en-US" altLang="ja-JP" sz="2400" dirty="0"/>
                  <a:t>		</a:t>
                </a:r>
                <a:r>
                  <a:rPr lang="en-US" altLang="ja-JP" sz="2400" dirty="0"/>
                  <a:t> </a:t>
                </a:r>
                <a14:m>
                  <m:oMath xmlns:m="http://schemas.openxmlformats.org/officeDocument/2006/math">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𝑈</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𝑈</m:t>
                        </m:r>
                      </m:e>
                      <m:sup>
                        <m:r>
                          <a:rPr lang="en-US" altLang="ja-JP" sz="2400" b="0" i="1" smtClean="0">
                            <a:latin typeface="Cambria Math" panose="02040503050406030204" pitchFamily="18" charset="0"/>
                          </a:rPr>
                          <m:t>𝑇</m:t>
                        </m:r>
                      </m:sup>
                    </m:sSup>
                  </m:oMath>
                </a14:m>
                <a:r>
                  <a:rPr lang="ja-JP" altLang="en-US" sz="2400"/>
                  <a:t>を満たす行列を直交行列と呼び、</a:t>
                </a:r>
                <a:endParaRPr lang="en-US" altLang="ja-JP" sz="2400" dirty="0"/>
              </a:p>
              <a:p>
                <a:pPr marL="0" indent="0">
                  <a:buNone/>
                </a:pPr>
                <a:r>
                  <a:rPr lang="en-US" altLang="ja-JP" sz="2400" dirty="0"/>
                  <a:t>		 </a:t>
                </a:r>
                <a14:m>
                  <m:oMath xmlns:m="http://schemas.openxmlformats.org/officeDocument/2006/math">
                    <m:r>
                      <a:rPr lang="en-US" altLang="ja-JP" sz="2400" i="1">
                        <a:latin typeface="Cambria Math" panose="02040503050406030204" pitchFamily="18" charset="0"/>
                      </a:rPr>
                      <m:t>𝐴</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𝜆</m:t>
                        </m:r>
                      </m:e>
                      <m:sub>
                        <m:r>
                          <a:rPr lang="en-US" altLang="ja-JP" sz="2400" i="1">
                            <a:latin typeface="Cambria Math" panose="02040503050406030204" pitchFamily="18" charset="0"/>
                          </a:rPr>
                          <m:t>1</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𝑢</m:t>
                        </m:r>
                      </m:e>
                      <m:sub>
                        <m:r>
                          <a:rPr lang="en-US" altLang="ja-JP" sz="2400" i="1">
                            <a:latin typeface="Cambria Math" panose="02040503050406030204" pitchFamily="18" charset="0"/>
                          </a:rPr>
                          <m:t>1</m:t>
                        </m:r>
                      </m:sub>
                    </m:sSub>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𝑢</m:t>
                        </m:r>
                      </m:e>
                      <m:sub>
                        <m:r>
                          <a:rPr lang="en-US" altLang="ja-JP" sz="2400" i="1">
                            <a:latin typeface="Cambria Math" panose="02040503050406030204" pitchFamily="18" charset="0"/>
                          </a:rPr>
                          <m:t>1</m:t>
                        </m:r>
                      </m:sub>
                      <m:sup>
                        <m:r>
                          <a:rPr lang="en-US" altLang="ja-JP" sz="2400" i="1">
                            <a:latin typeface="Cambria Math" panose="02040503050406030204" pitchFamily="18" charset="0"/>
                          </a:rPr>
                          <m:t>𝑇</m:t>
                        </m:r>
                      </m:sup>
                    </m:sSubSup>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𝜆</m:t>
                        </m:r>
                      </m:e>
                      <m:sub>
                        <m:r>
                          <a:rPr lang="en-US" altLang="ja-JP" sz="2400" i="1">
                            <a:latin typeface="Cambria Math" panose="02040503050406030204" pitchFamily="18" charset="0"/>
                          </a:rPr>
                          <m:t>𝑛</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𝑢</m:t>
                        </m:r>
                      </m:e>
                      <m:sub>
                        <m:r>
                          <a:rPr lang="en-US" altLang="ja-JP" sz="2400" i="1">
                            <a:latin typeface="Cambria Math" panose="02040503050406030204" pitchFamily="18" charset="0"/>
                          </a:rPr>
                          <m:t>𝑛</m:t>
                        </m:r>
                      </m:sub>
                    </m:sSub>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𝑢</m:t>
                        </m:r>
                      </m:e>
                      <m:sub>
                        <m:r>
                          <a:rPr lang="en-US" altLang="ja-JP" sz="2400" i="1">
                            <a:latin typeface="Cambria Math" panose="02040503050406030204" pitchFamily="18" charset="0"/>
                          </a:rPr>
                          <m:t>𝑛</m:t>
                        </m:r>
                      </m:sub>
                      <m:sup>
                        <m:r>
                          <a:rPr lang="en-US" altLang="ja-JP" sz="2400" i="1">
                            <a:latin typeface="Cambria Math" panose="02040503050406030204" pitchFamily="18" charset="0"/>
                          </a:rPr>
                          <m:t>𝑇</m:t>
                        </m:r>
                      </m:sup>
                    </m:sSubSup>
                  </m:oMath>
                </a14:m>
                <a:r>
                  <a:rPr lang="ja-JP" altLang="en-US" sz="2400" dirty="0"/>
                  <a:t>或いはその行列表記である</a:t>
                </a:r>
                <a:endParaRPr lang="en-US" altLang="ja-JP" sz="2400" dirty="0"/>
              </a:p>
              <a:p>
                <a:pPr marL="0" indent="0">
                  <a:buNone/>
                </a:pPr>
                <a:r>
                  <a:rPr lang="en-US" altLang="ja-JP" sz="2400" dirty="0"/>
                  <a:t>		</a:t>
                </a:r>
                <a14:m>
                  <m:oMath xmlns:m="http://schemas.openxmlformats.org/officeDocument/2006/math">
                    <m:r>
                      <a:rPr lang="en-US" altLang="ja-JP" sz="2400" i="1">
                        <a:latin typeface="Cambria Math" panose="02040503050406030204" pitchFamily="18" charset="0"/>
                      </a:rPr>
                      <m:t>𝐴</m:t>
                    </m:r>
                    <m:r>
                      <a:rPr lang="en-US" altLang="ja-JP" sz="2400" i="1">
                        <a:latin typeface="Cambria Math" panose="02040503050406030204" pitchFamily="18" charset="0"/>
                      </a:rPr>
                      <m:t>=</m:t>
                    </m:r>
                    <m:r>
                      <a:rPr lang="en-US" altLang="ja-JP" sz="2400" i="1">
                        <a:latin typeface="Cambria Math" panose="02040503050406030204" pitchFamily="18" charset="0"/>
                      </a:rPr>
                      <m:t>𝑈</m:t>
                    </m:r>
                    <m:r>
                      <m:rPr>
                        <m:sty m:val="p"/>
                      </m:rPr>
                      <a:rPr lang="el-GR" altLang="ja-JP" sz="2400" i="1">
                        <a:latin typeface="Cambria Math" panose="02040503050406030204" pitchFamily="18" charset="0"/>
                        <a:ea typeface="Cambria Math" panose="02040503050406030204" pitchFamily="18" charset="0"/>
                      </a:rPr>
                      <m:t>Λ</m:t>
                    </m:r>
                    <m:sSup>
                      <m:sSupPr>
                        <m:ctrlPr>
                          <a:rPr lang="el-GR" altLang="ja-JP" sz="2400" i="1">
                            <a:latin typeface="Cambria Math" panose="02040503050406030204" pitchFamily="18" charset="0"/>
                            <a:ea typeface="Cambria Math" panose="02040503050406030204" pitchFamily="18" charset="0"/>
                          </a:rPr>
                        </m:ctrlPr>
                      </m:sSupPr>
                      <m:e>
                        <m:r>
                          <a:rPr lang="en-US" altLang="ja-JP" sz="2400" i="1">
                            <a:latin typeface="Cambria Math" panose="02040503050406030204" pitchFamily="18" charset="0"/>
                            <a:ea typeface="Cambria Math" panose="02040503050406030204" pitchFamily="18" charset="0"/>
                          </a:rPr>
                          <m:t>𝑈</m:t>
                        </m:r>
                      </m:e>
                      <m:sup>
                        <m:r>
                          <a:rPr lang="en-US" altLang="ja-JP" sz="2400" i="1">
                            <a:latin typeface="Cambria Math" panose="02040503050406030204" pitchFamily="18" charset="0"/>
                            <a:ea typeface="Cambria Math" panose="02040503050406030204" pitchFamily="18" charset="0"/>
                          </a:rPr>
                          <m:t>𝑇</m:t>
                        </m:r>
                      </m:sup>
                    </m:sSup>
                  </m:oMath>
                </a14:m>
                <a:r>
                  <a:rPr lang="ja-JP" altLang="en-US" sz="2400" dirty="0"/>
                  <a:t>を</a:t>
                </a:r>
                <a:r>
                  <a:rPr lang="ja-JP" altLang="en-US" sz="2400"/>
                  <a:t>固有分解と呼ぶ。</a:t>
                </a:r>
                <a:endParaRPr lang="en-US" altLang="ja-JP" sz="2400" dirty="0"/>
              </a:p>
              <a:p>
                <a:pPr marL="0" indent="0">
                  <a:buNone/>
                </a:pPr>
                <a:r>
                  <a:rPr lang="en-US" altLang="ja-JP" sz="2400" dirty="0"/>
                  <a:t>		</a:t>
                </a:r>
                <a:r>
                  <a:rPr lang="ja-JP" altLang="en-US" sz="2400"/>
                  <a:t>行列</a:t>
                </a:r>
                <a14:m>
                  <m:oMath xmlns:m="http://schemas.openxmlformats.org/officeDocument/2006/math">
                    <m:r>
                      <a:rPr lang="en-US" altLang="ja-JP" sz="2400" b="0" i="1" smtClean="0">
                        <a:latin typeface="Cambria Math" panose="02040503050406030204" pitchFamily="18" charset="0"/>
                      </a:rPr>
                      <m:t>𝐴</m:t>
                    </m:r>
                    <m:r>
                      <a:rPr lang="ja-JP" altLang="en-US" sz="2400" i="1">
                        <a:latin typeface="Cambria Math" panose="02040503050406030204" pitchFamily="18" charset="0"/>
                      </a:rPr>
                      <m:t>の</m:t>
                    </m:r>
                  </m:oMath>
                </a14:m>
                <a:r>
                  <a:rPr lang="ja-JP" altLang="en-US" sz="2400"/>
                  <a:t>ノルムの二乗は</a:t>
                </a:r>
                <a:endParaRPr lang="en-US" altLang="ja-JP" sz="2400" dirty="0"/>
              </a:p>
              <a:p>
                <a:pPr marL="0" indent="0">
                  <a:buNone/>
                </a:pPr>
                <a:r>
                  <a:rPr lang="en-US" altLang="ja-JP" sz="2400" dirty="0"/>
                  <a:t>			</a:t>
                </a:r>
                <a14:m>
                  <m:oMath xmlns:m="http://schemas.openxmlformats.org/officeDocument/2006/math">
                    <m:sSup>
                      <m:sSupPr>
                        <m:ctrlPr>
                          <a:rPr lang="en-US" altLang="ja-JP" sz="2400" i="1" smtClean="0">
                            <a:latin typeface="Cambria Math" panose="02040503050406030204" pitchFamily="18" charset="0"/>
                          </a:rPr>
                        </m:ctrlPr>
                      </m:sSupPr>
                      <m:e>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𝐴</m:t>
                            </m:r>
                          </m:e>
                        </m:d>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𝑡𝑟</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𝐴</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𝐴</m:t>
                            </m:r>
                          </m:e>
                          <m:sup>
                            <m:r>
                              <a:rPr lang="en-US" altLang="ja-JP" sz="2400" b="0" i="1" smtClean="0">
                                <a:latin typeface="Cambria Math" panose="02040503050406030204" pitchFamily="18" charset="0"/>
                              </a:rPr>
                              <m:t>𝑇</m:t>
                            </m:r>
                          </m:sup>
                        </m:sSup>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𝑡𝑟</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𝑈</m:t>
                        </m:r>
                        <m:r>
                          <m:rPr>
                            <m:sty m:val="p"/>
                          </m:rPr>
                          <a:rPr lang="el-GR" altLang="ja-JP" sz="2400" b="0" i="1" smtClean="0">
                            <a:latin typeface="Cambria Math" panose="02040503050406030204" pitchFamily="18" charset="0"/>
                            <a:ea typeface="Cambria Math" panose="02040503050406030204" pitchFamily="18" charset="0"/>
                          </a:rPr>
                          <m:t>Λ</m:t>
                        </m:r>
                        <m:sSup>
                          <m:sSupPr>
                            <m:ctrlPr>
                              <a:rPr lang="el-GR" altLang="ja-JP" sz="2400" b="0" i="1" smtClean="0">
                                <a:latin typeface="Cambria Math" panose="02040503050406030204" pitchFamily="18" charset="0"/>
                                <a:ea typeface="Cambria Math" panose="02040503050406030204" pitchFamily="18" charset="0"/>
                              </a:rPr>
                            </m:ctrlPr>
                          </m:sSupPr>
                          <m:e>
                            <m:r>
                              <a:rPr lang="en-US" altLang="ja-JP" sz="2400" b="0" i="1" smtClean="0">
                                <a:latin typeface="Cambria Math" panose="02040503050406030204" pitchFamily="18" charset="0"/>
                                <a:ea typeface="Cambria Math" panose="02040503050406030204" pitchFamily="18" charset="0"/>
                              </a:rPr>
                              <m:t>𝑈</m:t>
                            </m:r>
                          </m:e>
                          <m:sup>
                            <m:r>
                              <a:rPr lang="en-US" altLang="ja-JP" sz="2400" b="0" i="1" smtClean="0">
                                <a:latin typeface="Cambria Math" panose="02040503050406030204" pitchFamily="18" charset="0"/>
                                <a:ea typeface="Cambria Math" panose="02040503050406030204" pitchFamily="18" charset="0"/>
                              </a:rPr>
                              <m:t>𝑇</m:t>
                            </m:r>
                          </m:sup>
                        </m:sSup>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𝑈</m:t>
                            </m:r>
                            <m:r>
                              <m:rPr>
                                <m:sty m:val="p"/>
                              </m:rPr>
                              <a:rPr lang="el-GR" altLang="ja-JP" sz="2400" b="0" i="1" smtClean="0">
                                <a:latin typeface="Cambria Math" panose="02040503050406030204" pitchFamily="18" charset="0"/>
                                <a:ea typeface="Cambria Math" panose="02040503050406030204" pitchFamily="18" charset="0"/>
                              </a:rPr>
                              <m:t>Λ</m:t>
                            </m:r>
                            <m:sSup>
                              <m:sSupPr>
                                <m:ctrlPr>
                                  <a:rPr lang="el-GR" altLang="ja-JP" sz="2400" b="0" i="1" smtClean="0">
                                    <a:latin typeface="Cambria Math" panose="02040503050406030204" pitchFamily="18" charset="0"/>
                                    <a:ea typeface="Cambria Math" panose="02040503050406030204" pitchFamily="18" charset="0"/>
                                  </a:rPr>
                                </m:ctrlPr>
                              </m:sSupPr>
                              <m:e>
                                <m:r>
                                  <a:rPr lang="en-US" altLang="ja-JP" sz="2400" b="0" i="1" smtClean="0">
                                    <a:latin typeface="Cambria Math" panose="02040503050406030204" pitchFamily="18" charset="0"/>
                                    <a:ea typeface="Cambria Math" panose="02040503050406030204" pitchFamily="18" charset="0"/>
                                  </a:rPr>
                                  <m:t>𝑈</m:t>
                                </m:r>
                              </m:e>
                              <m:sup>
                                <m:r>
                                  <a:rPr lang="en-US" altLang="ja-JP" sz="2400" b="0" i="1" smtClean="0">
                                    <a:latin typeface="Cambria Math" panose="02040503050406030204" pitchFamily="18" charset="0"/>
                                    <a:ea typeface="Cambria Math" panose="02040503050406030204" pitchFamily="18" charset="0"/>
                                  </a:rPr>
                                  <m:t>𝑇</m:t>
                                </m:r>
                              </m:sup>
                            </m:sSup>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𝑡𝑟</m:t>
                    </m:r>
                    <m:d>
                      <m:dPr>
                        <m:ctrlPr>
                          <a:rPr lang="en-US" altLang="ja-JP" sz="2400" b="0" i="1" smtClean="0">
                            <a:latin typeface="Cambria Math" panose="02040503050406030204" pitchFamily="18" charset="0"/>
                          </a:rPr>
                        </m:ctrlPr>
                      </m:dPr>
                      <m:e>
                        <m:sSup>
                          <m:sSupPr>
                            <m:ctrlPr>
                              <a:rPr lang="en-US" altLang="ja-JP" sz="2400" b="0" i="1" smtClean="0">
                                <a:latin typeface="Cambria Math" panose="02040503050406030204" pitchFamily="18" charset="0"/>
                              </a:rPr>
                            </m:ctrlPr>
                          </m:sSupPr>
                          <m:e>
                            <m:r>
                              <m:rPr>
                                <m:sty m:val="p"/>
                              </m:rPr>
                              <a:rPr lang="el-GR" altLang="ja-JP" sz="2400" b="0" i="1" smtClean="0">
                                <a:latin typeface="Cambria Math" panose="02040503050406030204" pitchFamily="18" charset="0"/>
                                <a:ea typeface="Cambria Math" panose="02040503050406030204" pitchFamily="18" charset="0"/>
                              </a:rPr>
                              <m:t>Λ</m:t>
                            </m:r>
                          </m:e>
                          <m:sup>
                            <m:r>
                              <a:rPr lang="en-US" altLang="ja-JP" sz="2400" b="0" i="1" smtClean="0">
                                <a:latin typeface="Cambria Math" panose="02040503050406030204" pitchFamily="18" charset="0"/>
                              </a:rPr>
                              <m:t>2</m:t>
                            </m:r>
                          </m:sup>
                        </m:sSup>
                      </m:e>
                    </m:d>
                    <m:r>
                      <a:rPr lang="en-US" altLang="ja-JP" sz="2400" b="0" i="1"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𝑛</m:t>
                        </m:r>
                      </m:sup>
                      <m:e>
                        <m:sSubSup>
                          <m:sSubSupPr>
                            <m:ctrlPr>
                              <a:rPr lang="en-US" altLang="ja-JP" sz="2400" b="0" i="1" smtClean="0">
                                <a:latin typeface="Cambria Math" panose="02040503050406030204" pitchFamily="18" charset="0"/>
                              </a:rPr>
                            </m:ctrlPr>
                          </m:sSubSupPr>
                          <m:e>
                            <m:r>
                              <a:rPr lang="el-GR" altLang="ja-JP" sz="2400" i="1">
                                <a:latin typeface="Cambria Math" panose="02040503050406030204" pitchFamily="18" charset="0"/>
                                <a:ea typeface="Cambria Math" panose="02040503050406030204" pitchFamily="18" charset="0"/>
                              </a:rPr>
                              <m:t>𝜆</m:t>
                            </m:r>
                          </m:e>
                          <m:sub>
                            <m:r>
                              <a:rPr lang="en-US" altLang="ja-JP" sz="2400" b="0" i="1" smtClean="0">
                                <a:latin typeface="Cambria Math" panose="02040503050406030204" pitchFamily="18" charset="0"/>
                              </a:rPr>
                              <m:t>𝑖</m:t>
                            </m:r>
                          </m:sub>
                          <m:sup>
                            <m:r>
                              <a:rPr lang="en-US" altLang="ja-JP" sz="2400" b="0" i="1" smtClean="0">
                                <a:latin typeface="Cambria Math" panose="02040503050406030204" pitchFamily="18" charset="0"/>
                              </a:rPr>
                              <m:t>2</m:t>
                            </m:r>
                          </m:sup>
                        </m:sSubSup>
                      </m:e>
                    </m:nary>
                  </m:oMath>
                </a14:m>
                <a:endParaRPr lang="en-US" altLang="ja-JP" sz="2400" dirty="0"/>
              </a:p>
              <a:p>
                <a:pPr marL="0" indent="0">
                  <a:buNone/>
                </a:pPr>
                <a:r>
                  <a:rPr lang="en-US" altLang="ja-JP" sz="2400" dirty="0"/>
                  <a:t>		</a:t>
                </a:r>
                <a:r>
                  <a:rPr lang="ja-JP" altLang="en-US" sz="2400"/>
                  <a:t>で与えられる。</a:t>
                </a:r>
                <a:endParaRPr lang="en-US" altLang="ja-JP" sz="2400" dirty="0"/>
              </a:p>
              <a:p>
                <a:pPr marL="0" indent="0">
                  <a:buNone/>
                </a:pPr>
                <a:r>
                  <a:rPr lang="en-US" altLang="ja-JP" sz="2400" dirty="0"/>
                  <a:t>		</a:t>
                </a:r>
                <a:r>
                  <a:rPr lang="ja-JP" altLang="en-US" sz="2400"/>
                  <a:t>行列</a:t>
                </a:r>
                <a14:m>
                  <m:oMath xmlns:m="http://schemas.openxmlformats.org/officeDocument/2006/math">
                    <m:r>
                      <a:rPr lang="en-US" altLang="ja-JP" sz="2400" b="0" i="1" smtClean="0">
                        <a:latin typeface="Cambria Math" panose="02040503050406030204" pitchFamily="18" charset="0"/>
                      </a:rPr>
                      <m:t>𝐴</m:t>
                    </m:r>
                  </m:oMath>
                </a14:m>
                <a:r>
                  <a:rPr lang="ja-JP" altLang="en-US" sz="2400" dirty="0"/>
                  <a:t>を固有分解のいくつか</a:t>
                </a:r>
                <a:r>
                  <a:rPr lang="ja-JP" altLang="en-US" sz="2400"/>
                  <a:t>の項で近似したときの誤差は、</a:t>
                </a:r>
                <a:endParaRPr lang="en-US" altLang="ja-JP" sz="2400" dirty="0"/>
              </a:p>
              <a:p>
                <a:pPr marL="0" indent="0">
                  <a:buNone/>
                </a:pPr>
                <a:r>
                  <a:rPr lang="en-US" altLang="ja-JP" sz="2400" dirty="0"/>
                  <a:t>		</a:t>
                </a:r>
                <a:r>
                  <a:rPr lang="ja-JP" altLang="en-US" sz="2400"/>
                  <a:t>行列</a:t>
                </a:r>
                <a14:m>
                  <m:oMath xmlns:m="http://schemas.openxmlformats.org/officeDocument/2006/math">
                    <m:r>
                      <a:rPr lang="en-US" altLang="ja-JP" sz="2400" b="0" i="1" smtClean="0">
                        <a:latin typeface="Cambria Math" panose="02040503050406030204" pitchFamily="18" charset="0"/>
                      </a:rPr>
                      <m:t>𝐴</m:t>
                    </m:r>
                  </m:oMath>
                </a14:m>
                <a:r>
                  <a:rPr lang="ja-JP" altLang="en-US" sz="2400" dirty="0"/>
                  <a:t>と近</a:t>
                </a:r>
                <a:r>
                  <a:rPr lang="ja-JP" altLang="en-US" sz="2400"/>
                  <a:t>似式とのさの行列のノルムの二乗として、以下のよ</a:t>
                </a:r>
                <a:r>
                  <a:rPr lang="en-US" altLang="ja-JP" sz="2400" dirty="0"/>
                  <a:t>		</a:t>
                </a:r>
                <a:r>
                  <a:rPr lang="ja-JP" altLang="en-US" sz="2400"/>
                  <a:t>うに与えられる。</a:t>
                </a:r>
                <a:endParaRPr lang="en-US" altLang="ja-JP" sz="2400" dirty="0"/>
              </a:p>
              <a:p>
                <a:pPr marL="0" indent="0">
                  <a:buNone/>
                </a:pPr>
                <a:r>
                  <a:rPr lang="en-US" altLang="ja-JP" sz="2400" dirty="0"/>
                  <a:t>			</a:t>
                </a:r>
                <a14:m>
                  <m:oMath xmlns:m="http://schemas.openxmlformats.org/officeDocument/2006/math">
                    <m:sSup>
                      <m:sSupPr>
                        <m:ctrlPr>
                          <a:rPr lang="en-US" altLang="ja-JP" sz="2400" i="1" smtClean="0">
                            <a:latin typeface="Cambria Math" panose="02040503050406030204" pitchFamily="18" charset="0"/>
                          </a:rPr>
                        </m:ctrlPr>
                      </m:sSupPr>
                      <m:e>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𝑡</m:t>
                                </m:r>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𝜆</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𝑢</m:t>
                                    </m:r>
                                  </m:e>
                                  <m:sub>
                                    <m:r>
                                      <a:rPr lang="en-US" altLang="ja-JP" sz="2400" b="0" i="1" smtClean="0">
                                        <a:latin typeface="Cambria Math" panose="02040503050406030204" pitchFamily="18" charset="0"/>
                                      </a:rPr>
                                      <m:t>𝑖</m:t>
                                    </m:r>
                                  </m:sub>
                                </m:sSub>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𝑢</m:t>
                                    </m:r>
                                  </m:e>
                                  <m:sub>
                                    <m:r>
                                      <a:rPr lang="en-US" altLang="ja-JP" sz="2400" b="0" i="1" smtClean="0">
                                        <a:latin typeface="Cambria Math" panose="02040503050406030204" pitchFamily="18" charset="0"/>
                                      </a:rPr>
                                      <m:t>𝑖</m:t>
                                    </m:r>
                                  </m:sub>
                                  <m:sup>
                                    <m:r>
                                      <a:rPr lang="en-US" altLang="ja-JP" sz="2400" b="0" i="1" smtClean="0">
                                        <a:latin typeface="Cambria Math" panose="02040503050406030204" pitchFamily="18" charset="0"/>
                                      </a:rPr>
                                      <m:t>𝑇</m:t>
                                    </m:r>
                                  </m:sup>
                                </m:sSubSup>
                              </m:e>
                            </m:nary>
                          </m:e>
                        </m:d>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𝑛</m:t>
                        </m:r>
                      </m:sup>
                      <m:e>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ea typeface="Cambria Math" panose="02040503050406030204" pitchFamily="18" charset="0"/>
                              </a:rPr>
                              <m:t>𝜆</m:t>
                            </m:r>
                          </m:e>
                          <m:sub>
                            <m:r>
                              <a:rPr lang="en-US" altLang="ja-JP" sz="2400" b="0" i="1" smtClean="0">
                                <a:latin typeface="Cambria Math" panose="02040503050406030204" pitchFamily="18" charset="0"/>
                              </a:rPr>
                              <m:t>𝑖</m:t>
                            </m:r>
                          </m:sub>
                          <m:sup>
                            <m:r>
                              <a:rPr lang="en-US" altLang="ja-JP" sz="2400" b="0" i="1" smtClean="0">
                                <a:latin typeface="Cambria Math" panose="02040503050406030204" pitchFamily="18" charset="0"/>
                              </a:rPr>
                              <m:t>2</m:t>
                            </m:r>
                          </m:sup>
                        </m:sSubSup>
                      </m:e>
                    </m:nary>
                  </m:oMath>
                </a14:m>
                <a:endParaRPr lang="en-US" altLang="ja-JP" sz="2400" dirty="0"/>
              </a:p>
              <a:p>
                <a:pPr marL="0" indent="0">
                  <a:buNone/>
                </a:pPr>
                <a:r>
                  <a:rPr lang="en-US" altLang="ja-JP" sz="2400" dirty="0"/>
                  <a:t>		</a:t>
                </a:r>
                <a:r>
                  <a:rPr lang="ja-JP" altLang="en-US" sz="2400"/>
                  <a:t>行列</a:t>
                </a:r>
                <a14:m>
                  <m:oMath xmlns:m="http://schemas.openxmlformats.org/officeDocument/2006/math">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𝑡</m:t>
                        </m:r>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𝜆</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𝑢</m:t>
                            </m:r>
                          </m:e>
                          <m:sub>
                            <m:r>
                              <a:rPr lang="en-US" altLang="ja-JP" sz="2400" b="0" i="1" smtClean="0">
                                <a:latin typeface="Cambria Math" panose="02040503050406030204" pitchFamily="18" charset="0"/>
                              </a:rPr>
                              <m:t>𝑖</m:t>
                            </m:r>
                          </m:sub>
                        </m:sSub>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𝑢</m:t>
                            </m:r>
                          </m:e>
                          <m:sub>
                            <m:r>
                              <a:rPr lang="en-US" altLang="ja-JP" sz="2400" b="0" i="1" smtClean="0">
                                <a:latin typeface="Cambria Math" panose="02040503050406030204" pitchFamily="18" charset="0"/>
                              </a:rPr>
                              <m:t>𝑖</m:t>
                            </m:r>
                          </m:sub>
                          <m:sup>
                            <m:r>
                              <a:rPr lang="en-US" altLang="ja-JP" sz="2400" b="0" i="1" smtClean="0">
                                <a:latin typeface="Cambria Math" panose="02040503050406030204" pitchFamily="18" charset="0"/>
                              </a:rPr>
                              <m:t>𝑇</m:t>
                            </m:r>
                          </m:sup>
                        </m:sSubSup>
                      </m:e>
                    </m:nary>
                  </m:oMath>
                </a14:m>
                <a:r>
                  <a:rPr lang="ja-JP" altLang="en-US" sz="2400"/>
                  <a:t>の階数は</a:t>
                </a:r>
                <a:r>
                  <a:rPr lang="en-US" altLang="ja-JP" sz="2400" dirty="0"/>
                  <a:t>t</a:t>
                </a:r>
                <a:r>
                  <a:rPr lang="ja-JP" altLang="en-US" sz="2400"/>
                  <a:t>であるので行列</a:t>
                </a:r>
                <a14:m>
                  <m:oMath xmlns:m="http://schemas.openxmlformats.org/officeDocument/2006/math">
                    <m:r>
                      <a:rPr lang="en-US" altLang="ja-JP" sz="2400" b="0" i="1" smtClean="0">
                        <a:latin typeface="Cambria Math" panose="02040503050406030204" pitchFamily="18" charset="0"/>
                      </a:rPr>
                      <m:t>𝐴</m:t>
                    </m:r>
                  </m:oMath>
                </a14:m>
                <a:r>
                  <a:rPr lang="ja-JP" altLang="en-US" sz="2400" dirty="0"/>
                  <a:t>を</a:t>
                </a:r>
                <a:r>
                  <a:rPr lang="ja-JP" altLang="en-US" sz="2400"/>
                  <a:t>低次の階数、</a:t>
                </a:r>
                <a:endParaRPr lang="en-US" altLang="ja-JP" sz="2400" dirty="0"/>
              </a:p>
              <a:p>
                <a:pPr marL="0" indent="0">
                  <a:buNone/>
                </a:pPr>
                <a:r>
                  <a:rPr lang="en-US" altLang="ja-JP" sz="2400" dirty="0"/>
                  <a:t>		</a:t>
                </a:r>
                <a:r>
                  <a:rPr lang="ja-JP" altLang="en-US" sz="2400"/>
                  <a:t>例えば</a:t>
                </a:r>
                <a:r>
                  <a:rPr lang="en-US" altLang="ja-JP" sz="2400" dirty="0"/>
                  <a:t>t</a:t>
                </a:r>
                <a:r>
                  <a:rPr lang="ja-JP" altLang="en-US" sz="2400"/>
                  <a:t>の行列で近似するときは、固有値の大きいものから</a:t>
                </a:r>
                <a:endParaRPr lang="en-US" altLang="ja-JP" sz="2400" dirty="0"/>
              </a:p>
              <a:p>
                <a:pPr marL="0" indent="0">
                  <a:buNone/>
                </a:pPr>
                <a:r>
                  <a:rPr lang="en-US" altLang="ja-JP" sz="2400" dirty="0"/>
                  <a:t>		t</a:t>
                </a:r>
                <a:r>
                  <a:rPr lang="ja-JP" altLang="en-US" sz="2400"/>
                  <a:t>組の固有値と固有ベクトルを選んで近似すればよい。</a:t>
                </a:r>
                <a:endParaRPr lang="en-US" altLang="ja-JP" sz="2400" dirty="0"/>
              </a:p>
              <a:p>
                <a:pPr marL="0" indent="0">
                  <a:buNone/>
                </a:pPr>
                <a:endParaRPr lang="en-US" altLang="ja-JP" sz="2400" dirty="0"/>
              </a:p>
            </p:txBody>
          </p:sp>
        </mc:Choice>
        <mc:Fallback xmlns="">
          <p:sp>
            <p:nvSpPr>
              <p:cNvPr id="3" name="コンテンツ プレースホルダー 2">
                <a:extLst>
                  <a:ext uri="{FF2B5EF4-FFF2-40B4-BE49-F238E27FC236}">
                    <a16:creationId xmlns:a16="http://schemas.microsoft.com/office/drawing/2014/main" id="{902695A3-2632-7F46-AD2C-DC825BF08D96}"/>
                  </a:ext>
                </a:extLst>
              </p:cNvPr>
              <p:cNvSpPr>
                <a:spLocks noGrp="1" noRot="1" noChangeAspect="1" noMove="1" noResize="1" noEditPoints="1" noAdjustHandles="1" noChangeArrowheads="1" noChangeShapeType="1" noTextEdit="1"/>
              </p:cNvSpPr>
              <p:nvPr>
                <p:ph idx="1"/>
              </p:nvPr>
            </p:nvSpPr>
            <p:spPr>
              <a:xfrm>
                <a:off x="838200" y="1325562"/>
                <a:ext cx="10515600" cy="5148809"/>
              </a:xfrm>
              <a:blipFill>
                <a:blip r:embed="rId2"/>
                <a:stretch>
                  <a:fillRect t="-1724" b="-197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0CCAAB1C-FC81-7C46-AF89-1308975FDD91}"/>
              </a:ext>
            </a:extLst>
          </p:cNvPr>
          <p:cNvSpPr txBox="1"/>
          <p:nvPr/>
        </p:nvSpPr>
        <p:spPr>
          <a:xfrm>
            <a:off x="2154621" y="2060028"/>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2195585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91397-49A8-264D-A5B0-2C3112CDE143}"/>
              </a:ext>
            </a:extLst>
          </p:cNvPr>
          <p:cNvSpPr>
            <a:spLocks noGrp="1"/>
          </p:cNvSpPr>
          <p:nvPr>
            <p:ph type="title"/>
          </p:nvPr>
        </p:nvSpPr>
        <p:spPr>
          <a:xfrm>
            <a:off x="0" y="0"/>
            <a:ext cx="10515600" cy="1325563"/>
          </a:xfrm>
        </p:spPr>
        <p:txBody>
          <a:bodyPr>
            <a:normAutofit/>
          </a:bodyPr>
          <a:lstStyle/>
          <a:p>
            <a:r>
              <a:rPr lang="ja-JP" altLang="en-US" sz="2800"/>
              <a:t>第四節　固有値と固有ベクトル</a:t>
            </a:r>
            <a:endParaRPr kumimoji="1" lang="ja-JP" altLang="en-US" sz="280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02695A3-2632-7F46-AD2C-DC825BF08D96}"/>
                  </a:ext>
                </a:extLst>
              </p:cNvPr>
              <p:cNvSpPr>
                <a:spLocks noGrp="1"/>
              </p:cNvSpPr>
              <p:nvPr>
                <p:ph idx="1"/>
              </p:nvPr>
            </p:nvSpPr>
            <p:spPr>
              <a:xfrm>
                <a:off x="838200" y="1325562"/>
                <a:ext cx="10515600" cy="5148809"/>
              </a:xfrm>
            </p:spPr>
            <p:txBody>
              <a:bodyPr>
                <a:normAutofit/>
              </a:bodyPr>
              <a:lstStyle/>
              <a:p>
                <a:pPr marL="0" indent="0">
                  <a:buNone/>
                </a:pPr>
                <a:r>
                  <a:rPr kumimoji="1" lang="ja-JP" altLang="en-US" sz="2400"/>
                  <a:t>固有値と固有ベクトルを求める関数として</a:t>
                </a:r>
                <a:r>
                  <a:rPr kumimoji="1" lang="en-US" altLang="ja-JP" sz="2400" dirty="0" err="1"/>
                  <a:t>numpy</a:t>
                </a:r>
                <a:r>
                  <a:rPr lang="en-US" altLang="ja-JP" sz="2400" dirty="0" err="1"/>
                  <a:t>.linalg.eigh</a:t>
                </a:r>
                <a:r>
                  <a:rPr lang="ja-JP" altLang="en-US" sz="2400"/>
                  <a:t>などがある。</a:t>
                </a:r>
                <a:endParaRPr lang="en-US" altLang="ja-JP" sz="2400" dirty="0"/>
              </a:p>
              <a:p>
                <a:pPr marL="0" indent="0">
                  <a:buNone/>
                </a:pPr>
                <a:r>
                  <a:rPr kumimoji="1" lang="ja-JP" altLang="en-US" sz="2400"/>
                  <a:t>例えば、対称行列</a:t>
                </a:r>
                <a14:m>
                  <m:oMath xmlns:m="http://schemas.openxmlformats.org/officeDocument/2006/math">
                    <m:r>
                      <a:rPr kumimoji="1" lang="en-US" altLang="ja-JP" sz="2400" b="0" i="1" smtClean="0">
                        <a:latin typeface="Cambria Math" panose="02040503050406030204" pitchFamily="18" charset="0"/>
                      </a:rPr>
                      <m:t>𝐴</m:t>
                    </m:r>
                  </m:oMath>
                </a14:m>
                <a:r>
                  <a:rPr kumimoji="1" lang="ja-JP" altLang="en-US" sz="2400" b="0"/>
                  <a:t>に対してスクリプト</a:t>
                </a:r>
                <a:endParaRPr kumimoji="1" lang="en-US" altLang="ja-JP" sz="2400" b="0" dirty="0"/>
              </a:p>
              <a:p>
                <a:pPr marL="0" indent="0">
                  <a:buNone/>
                </a:pPr>
                <a:r>
                  <a:rPr lang="en-US" altLang="ja-JP" sz="2400" dirty="0"/>
                  <a:t>	w, v = </a:t>
                </a:r>
                <a:r>
                  <a:rPr lang="en-US" altLang="ja-JP" sz="2400" dirty="0" err="1"/>
                  <a:t>numpy.linalg.eigh</a:t>
                </a:r>
                <a:r>
                  <a:rPr lang="en-US" altLang="ja-JP" sz="2400" dirty="0"/>
                  <a:t>(A)</a:t>
                </a:r>
              </a:p>
              <a:p>
                <a:pPr marL="0" indent="0">
                  <a:buNone/>
                </a:pPr>
                <a:r>
                  <a:rPr lang="ja-JP" altLang="en-US" sz="2400"/>
                  <a:t>を実行すると、</a:t>
                </a:r>
                <a:r>
                  <a:rPr lang="en-US" altLang="ja-JP" sz="2400" dirty="0"/>
                  <a:t>w</a:t>
                </a:r>
                <a:r>
                  <a:rPr lang="ja-JP" altLang="en-US" sz="2400"/>
                  <a:t>に固有値、</a:t>
                </a:r>
                <a:r>
                  <a:rPr lang="en-US" altLang="ja-JP" sz="2400" dirty="0"/>
                  <a:t>v</a:t>
                </a:r>
                <a:r>
                  <a:rPr lang="ja-JP" altLang="en-US" sz="2400"/>
                  <a:t>に固有ベクトルが返される。配列</a:t>
                </a:r>
                <a:r>
                  <a:rPr lang="en-US" altLang="ja-JP" sz="2400" dirty="0"/>
                  <a:t>w</a:t>
                </a:r>
                <a:r>
                  <a:rPr lang="ja-JP" altLang="en-US" sz="2400"/>
                  <a:t>には固有値が小さい順に入っていて、</a:t>
                </a:r>
                <a:r>
                  <a:rPr lang="en-US" altLang="ja-JP" sz="2400" dirty="0"/>
                  <a:t>v</a:t>
                </a:r>
                <a:r>
                  <a:rPr lang="ja-JP" altLang="en-US" sz="2400"/>
                  <a:t>には固有値の並びに対応する順に固有ベクトルが列ベクトルとして並べられている。固有値が大きい方が先にある方が精度の観点から使いやすく、また固有ベクトルも行ベクトルとして用意されている方が取り出しやすいため、そのように処理した関数</a:t>
                </a:r>
                <a:r>
                  <a:rPr lang="en-US" altLang="ja-JP" sz="2400" dirty="0" err="1"/>
                  <a:t>eigen_sym</a:t>
                </a:r>
                <a:r>
                  <a:rPr lang="ja-JP" altLang="en-US" sz="2400"/>
                  <a:t>を</a:t>
                </a:r>
                <a:endParaRPr lang="en-US" altLang="ja-JP" sz="2400" dirty="0"/>
              </a:p>
              <a:p>
                <a:pPr marL="0" indent="0">
                  <a:buNone/>
                </a:pPr>
                <a:r>
                  <a:rPr lang="en-US" altLang="ja-JP" sz="2400" dirty="0"/>
                  <a:t>list4_4_1</a:t>
                </a:r>
                <a:r>
                  <a:rPr lang="ja-JP" altLang="en-US" sz="2400"/>
                  <a:t>に用意した。</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902695A3-2632-7F46-AD2C-DC825BF08D96}"/>
                  </a:ext>
                </a:extLst>
              </p:cNvPr>
              <p:cNvSpPr>
                <a:spLocks noGrp="1" noRot="1" noChangeAspect="1" noMove="1" noResize="1" noEditPoints="1" noAdjustHandles="1" noChangeArrowheads="1" noChangeShapeType="1" noTextEdit="1"/>
              </p:cNvSpPr>
              <p:nvPr>
                <p:ph idx="1"/>
              </p:nvPr>
            </p:nvSpPr>
            <p:spPr>
              <a:xfrm>
                <a:off x="838200" y="1325562"/>
                <a:ext cx="10515600" cy="5148809"/>
              </a:xfrm>
              <a:blipFill>
                <a:blip r:embed="rId2"/>
                <a:stretch>
                  <a:fillRect l="-965" t="-17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54987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91397-49A8-264D-A5B0-2C3112CDE143}"/>
              </a:ext>
            </a:extLst>
          </p:cNvPr>
          <p:cNvSpPr>
            <a:spLocks noGrp="1"/>
          </p:cNvSpPr>
          <p:nvPr>
            <p:ph type="title"/>
          </p:nvPr>
        </p:nvSpPr>
        <p:spPr>
          <a:xfrm>
            <a:off x="0" y="0"/>
            <a:ext cx="10515600" cy="1325563"/>
          </a:xfrm>
        </p:spPr>
        <p:txBody>
          <a:bodyPr>
            <a:normAutofit/>
          </a:bodyPr>
          <a:lstStyle/>
          <a:p>
            <a:r>
              <a:rPr lang="ja-JP" altLang="en-US" sz="2800"/>
              <a:t>第四節　固有値と固有ベクトル</a:t>
            </a:r>
            <a:endParaRPr kumimoji="1" lang="ja-JP" altLang="en-US" sz="2800"/>
          </a:p>
        </p:txBody>
      </p:sp>
      <p:sp>
        <p:nvSpPr>
          <p:cNvPr id="3" name="コンテンツ プレースホルダー 2">
            <a:extLst>
              <a:ext uri="{FF2B5EF4-FFF2-40B4-BE49-F238E27FC236}">
                <a16:creationId xmlns:a16="http://schemas.microsoft.com/office/drawing/2014/main" id="{902695A3-2632-7F46-AD2C-DC825BF08D96}"/>
              </a:ext>
            </a:extLst>
          </p:cNvPr>
          <p:cNvSpPr>
            <a:spLocks noGrp="1"/>
          </p:cNvSpPr>
          <p:nvPr>
            <p:ph idx="1"/>
          </p:nvPr>
        </p:nvSpPr>
        <p:spPr>
          <a:xfrm>
            <a:off x="838200" y="1325562"/>
            <a:ext cx="10515600" cy="5148809"/>
          </a:xfrm>
        </p:spPr>
        <p:txBody>
          <a:bodyPr>
            <a:normAutofit/>
          </a:bodyPr>
          <a:lstStyle/>
          <a:p>
            <a:pPr marL="0" indent="0">
              <a:buNone/>
            </a:pPr>
            <a:r>
              <a:rPr lang="ja-JP" altLang="en-US" sz="2400"/>
              <a:t>まず</a:t>
            </a:r>
            <a:r>
              <a:rPr lang="en-US" altLang="ja-JP" sz="2400" dirty="0"/>
              <a:t>w, v = </a:t>
            </a:r>
            <a:r>
              <a:rPr lang="en-US" altLang="ja-JP" sz="2400" dirty="0" err="1"/>
              <a:t>numpy.linalg.eigh</a:t>
            </a:r>
            <a:r>
              <a:rPr lang="en-US" altLang="ja-JP" sz="2400" dirty="0"/>
              <a:t>(A)</a:t>
            </a:r>
            <a:r>
              <a:rPr lang="ja-JP" altLang="en-US" sz="2400"/>
              <a:t>を用いて</a:t>
            </a:r>
            <a:r>
              <a:rPr lang="en-US" altLang="ja-JP" sz="2400" dirty="0"/>
              <a:t>w</a:t>
            </a:r>
            <a:r>
              <a:rPr lang="ja-JP" altLang="en-US" sz="2400"/>
              <a:t>に固有値、</a:t>
            </a:r>
            <a:r>
              <a:rPr lang="en-US" altLang="ja-JP" sz="2400" dirty="0"/>
              <a:t>v</a:t>
            </a:r>
            <a:r>
              <a:rPr lang="ja-JP" altLang="en-US" sz="2400"/>
              <a:t>に固有ベクトルを得て、</a:t>
            </a:r>
            <a:r>
              <a:rPr lang="en-US" altLang="ja-JP" sz="2400" dirty="0" err="1"/>
              <a:t>vtp</a:t>
            </a:r>
            <a:r>
              <a:rPr lang="ja-JP" altLang="en-US" sz="2400"/>
              <a:t>に</a:t>
            </a:r>
            <a:r>
              <a:rPr lang="en-US" altLang="ja-JP" sz="2400" dirty="0"/>
              <a:t>v</a:t>
            </a:r>
            <a:r>
              <a:rPr lang="ja-JP" altLang="en-US" sz="2400"/>
              <a:t>の転置行列を置くことで固有ベクトルを行ベクトルとして確保した。その後、固有値と固有ベクトルの組を要素とするリスト</a:t>
            </a:r>
            <a:r>
              <a:rPr lang="en-US" altLang="ja-JP" sz="2400" dirty="0" err="1"/>
              <a:t>w_vtp</a:t>
            </a:r>
            <a:r>
              <a:rPr lang="ja-JP" altLang="en-US" sz="2400"/>
              <a:t>を作成し、そのリストを</a:t>
            </a:r>
            <a:endParaRPr lang="en-US" altLang="ja-JP" sz="2400" dirty="0"/>
          </a:p>
          <a:p>
            <a:pPr marL="0" indent="0">
              <a:buNone/>
            </a:pPr>
            <a:r>
              <a:rPr lang="en-US" altLang="ja-JP" sz="2400" dirty="0"/>
              <a:t>	</a:t>
            </a:r>
            <a:r>
              <a:rPr lang="en-US" altLang="ja-JP" sz="2400" dirty="0" err="1"/>
              <a:t>w_vtp.sort</a:t>
            </a:r>
            <a:r>
              <a:rPr lang="en-US" altLang="ja-JP" sz="2400" dirty="0"/>
              <a:t>(key = lambda x: -</a:t>
            </a:r>
            <a:r>
              <a:rPr lang="en-US" altLang="ja-JP" sz="2400" dirty="0" err="1"/>
              <a:t>math.fabs</a:t>
            </a:r>
            <a:r>
              <a:rPr lang="en-US" altLang="ja-JP" sz="2400" dirty="0"/>
              <a:t>(x[0]))</a:t>
            </a:r>
          </a:p>
          <a:p>
            <a:pPr marL="0" indent="0">
              <a:buNone/>
            </a:pPr>
            <a:r>
              <a:rPr lang="ja-JP" altLang="en-US" sz="2400"/>
              <a:t>によって固有値の絶対値の大きいものから小さいものの順に並び替えた。</a:t>
            </a:r>
            <a:endParaRPr lang="en-US" altLang="ja-JP" sz="2400" dirty="0"/>
          </a:p>
          <a:p>
            <a:pPr marL="0" indent="0">
              <a:buNone/>
            </a:pPr>
            <a:r>
              <a:rPr lang="ja-JP" altLang="en-US" sz="2400"/>
              <a:t>その後、固有値を配列</a:t>
            </a:r>
            <a:r>
              <a:rPr lang="en-US" altLang="ja-JP" sz="2400" dirty="0"/>
              <a:t>w</a:t>
            </a:r>
            <a:r>
              <a:rPr lang="ja-JP" altLang="en-US" sz="2400"/>
              <a:t>に、固有ベクトルを行列</a:t>
            </a:r>
            <a:r>
              <a:rPr lang="en-US" altLang="ja-JP" sz="2400" dirty="0" err="1"/>
              <a:t>vrow</a:t>
            </a:r>
            <a:r>
              <a:rPr lang="ja-JP" altLang="en-US" sz="2400"/>
              <a:t>に行ベクトルの形で設定し、</a:t>
            </a:r>
            <a:r>
              <a:rPr lang="en-US" altLang="ja-JP" sz="2400" dirty="0" err="1"/>
              <a:t>ndarray</a:t>
            </a:r>
            <a:r>
              <a:rPr lang="ja-JP" altLang="en-US" sz="2400"/>
              <a:t>型に変換して戻り値としている。</a:t>
            </a:r>
            <a:endParaRPr lang="en-US" altLang="ja-JP" sz="2400" dirty="0"/>
          </a:p>
          <a:p>
            <a:pPr marL="0" indent="0">
              <a:buNone/>
            </a:pPr>
            <a:endParaRPr lang="en-US" altLang="ja-JP" sz="2400" dirty="0"/>
          </a:p>
          <a:p>
            <a:pPr marL="0" indent="0">
              <a:buNone/>
            </a:pPr>
            <a:r>
              <a:rPr lang="en-US" altLang="ja-JP" sz="2400" dirty="0"/>
              <a:t>list4_4_2</a:t>
            </a:r>
            <a:r>
              <a:rPr lang="ja-JP" altLang="en-US" sz="2400"/>
              <a:t>で</a:t>
            </a:r>
            <a:r>
              <a:rPr lang="en-US" altLang="ja-JP" sz="2400" dirty="0" err="1"/>
              <a:t>eigen_sym</a:t>
            </a:r>
            <a:r>
              <a:rPr lang="ja-JP" altLang="en-US" sz="2400"/>
              <a:t>の使用例を示している。</a:t>
            </a:r>
            <a:endParaRPr lang="en-US" altLang="ja-JP" sz="2400" dirty="0"/>
          </a:p>
          <a:p>
            <a:pPr marL="0" indent="0">
              <a:buNone/>
            </a:pPr>
            <a:endParaRPr lang="en-US" altLang="ja-JP" sz="2400" dirty="0"/>
          </a:p>
          <a:p>
            <a:pPr marL="0" indent="0">
              <a:buNone/>
            </a:pPr>
            <a:endParaRPr lang="en-US" altLang="ja-JP" sz="2400" dirty="0"/>
          </a:p>
        </p:txBody>
      </p:sp>
    </p:spTree>
    <p:extLst>
      <p:ext uri="{BB962C8B-B14F-4D97-AF65-F5344CB8AC3E}">
        <p14:creationId xmlns:p14="http://schemas.microsoft.com/office/powerpoint/2010/main" val="2137006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91397-49A8-264D-A5B0-2C3112CDE143}"/>
              </a:ext>
            </a:extLst>
          </p:cNvPr>
          <p:cNvSpPr>
            <a:spLocks noGrp="1"/>
          </p:cNvSpPr>
          <p:nvPr>
            <p:ph type="title"/>
          </p:nvPr>
        </p:nvSpPr>
        <p:spPr>
          <a:xfrm>
            <a:off x="0" y="0"/>
            <a:ext cx="10515600" cy="1325563"/>
          </a:xfrm>
        </p:spPr>
        <p:txBody>
          <a:bodyPr>
            <a:normAutofit/>
          </a:bodyPr>
          <a:lstStyle/>
          <a:p>
            <a:r>
              <a:rPr lang="ja-JP" altLang="en-US" sz="2800"/>
              <a:t>第四節　固有値と固有ベクトル</a:t>
            </a:r>
            <a:endParaRPr kumimoji="1" lang="ja-JP" altLang="en-US" sz="2800"/>
          </a:p>
        </p:txBody>
      </p:sp>
      <p:sp>
        <p:nvSpPr>
          <p:cNvPr id="3" name="コンテンツ プレースホルダー 2">
            <a:extLst>
              <a:ext uri="{FF2B5EF4-FFF2-40B4-BE49-F238E27FC236}">
                <a16:creationId xmlns:a16="http://schemas.microsoft.com/office/drawing/2014/main" id="{902695A3-2632-7F46-AD2C-DC825BF08D96}"/>
              </a:ext>
            </a:extLst>
          </p:cNvPr>
          <p:cNvSpPr>
            <a:spLocks noGrp="1"/>
          </p:cNvSpPr>
          <p:nvPr>
            <p:ph idx="1"/>
          </p:nvPr>
        </p:nvSpPr>
        <p:spPr>
          <a:xfrm>
            <a:off x="838200" y="1325562"/>
            <a:ext cx="10515600" cy="5148809"/>
          </a:xfrm>
        </p:spPr>
        <p:txBody>
          <a:bodyPr>
            <a:normAutofit fontScale="85000" lnSpcReduction="20000"/>
          </a:bodyPr>
          <a:lstStyle/>
          <a:p>
            <a:pPr marL="0" indent="0">
              <a:buNone/>
            </a:pPr>
            <a:r>
              <a:rPr lang="ja-JP" altLang="en-US" sz="2400"/>
              <a:t>実行結果は以下のようになる。</a:t>
            </a:r>
            <a:endParaRPr lang="en-US" altLang="ja-JP" sz="2400" dirty="0"/>
          </a:p>
          <a:p>
            <a:pPr marL="0" indent="0">
              <a:buNone/>
            </a:pPr>
            <a:r>
              <a:rPr lang="en-US" altLang="ja-JP" sz="2400" dirty="0"/>
              <a:t>	[[ 1.5 -2.5  0.5 -3.5]</a:t>
            </a:r>
          </a:p>
          <a:p>
            <a:pPr marL="0" indent="0">
              <a:buNone/>
            </a:pPr>
            <a:r>
              <a:rPr lang="en-US" altLang="ja-JP" sz="2400" dirty="0"/>
              <a:t> 	[-2.5  1.5 -3.5  0.5]</a:t>
            </a:r>
          </a:p>
          <a:p>
            <a:pPr marL="0" indent="0">
              <a:buNone/>
            </a:pPr>
            <a:r>
              <a:rPr lang="en-US" altLang="ja-JP" sz="2400" dirty="0"/>
              <a:t>	 [ 0.5 -3.5  1.5 -2.5]</a:t>
            </a:r>
          </a:p>
          <a:p>
            <a:pPr marL="0" indent="0">
              <a:buNone/>
            </a:pPr>
            <a:r>
              <a:rPr lang="en-US" altLang="ja-JP" sz="2400" dirty="0"/>
              <a:t>	 [-3.5  0.5 -2.5  1.5]]</a:t>
            </a:r>
          </a:p>
          <a:p>
            <a:pPr marL="0" indent="0">
              <a:buNone/>
            </a:pPr>
            <a:r>
              <a:rPr lang="en-US" altLang="ja-JP" sz="2400" dirty="0"/>
              <a:t>	</a:t>
            </a:r>
            <a:r>
              <a:rPr lang="en-US" altLang="ja-JP" sz="2400" dirty="0" err="1"/>
              <a:t>w.shape</a:t>
            </a:r>
            <a:r>
              <a:rPr lang="en-US" altLang="ja-JP" sz="2400" dirty="0"/>
              <a:t> =  (4,)</a:t>
            </a:r>
          </a:p>
          <a:p>
            <a:pPr marL="0" indent="0">
              <a:buNone/>
            </a:pPr>
            <a:r>
              <a:rPr lang="en-US" altLang="ja-JP" sz="2400" dirty="0"/>
              <a:t>	</a:t>
            </a:r>
            <a:r>
              <a:rPr lang="en-US" altLang="ja-JP" sz="2400" dirty="0" err="1"/>
              <a:t>vrow.shape</a:t>
            </a:r>
            <a:r>
              <a:rPr lang="en-US" altLang="ja-JP" sz="2400" dirty="0"/>
              <a:t> =  (4, 4)</a:t>
            </a:r>
          </a:p>
          <a:p>
            <a:pPr marL="0" indent="0">
              <a:buNone/>
            </a:pPr>
            <a:r>
              <a:rPr lang="en-US" altLang="ja-JP" sz="2400" dirty="0"/>
              <a:t>	w =  8.0</a:t>
            </a:r>
          </a:p>
          <a:p>
            <a:pPr marL="0" indent="0">
              <a:buNone/>
            </a:pPr>
            <a:r>
              <a:rPr lang="en-US" altLang="ja-JP" sz="2400" dirty="0"/>
              <a:t>	</a:t>
            </a:r>
            <a:r>
              <a:rPr lang="en-US" altLang="ja-JP" sz="2400" dirty="0" err="1"/>
              <a:t>vrow</a:t>
            </a:r>
            <a:r>
              <a:rPr lang="en-US" altLang="ja-JP" sz="2400" dirty="0"/>
              <a:t> =  [-0.5  0.5 -0.5  0.5]</a:t>
            </a:r>
          </a:p>
          <a:p>
            <a:pPr marL="0" indent="0">
              <a:buNone/>
            </a:pPr>
            <a:r>
              <a:rPr lang="en-US" altLang="ja-JP" sz="2400" dirty="0"/>
              <a:t>	w =  -4.0</a:t>
            </a:r>
          </a:p>
          <a:p>
            <a:pPr marL="0" indent="0">
              <a:buNone/>
            </a:pPr>
            <a:r>
              <a:rPr lang="en-US" altLang="ja-JP" sz="2400" dirty="0"/>
              <a:t>	</a:t>
            </a:r>
            <a:r>
              <a:rPr lang="en-US" altLang="ja-JP" sz="2400" dirty="0" err="1"/>
              <a:t>vrow</a:t>
            </a:r>
            <a:r>
              <a:rPr lang="en-US" altLang="ja-JP" sz="2400" dirty="0"/>
              <a:t> =  [-0.5 -0.5 -0.5 -0.5]</a:t>
            </a:r>
          </a:p>
          <a:p>
            <a:pPr marL="0" indent="0">
              <a:buNone/>
            </a:pPr>
            <a:r>
              <a:rPr lang="en-US" altLang="ja-JP" sz="2400" dirty="0"/>
              <a:t>	w =  2.000000000000001</a:t>
            </a:r>
          </a:p>
          <a:p>
            <a:pPr marL="0" indent="0">
              <a:buNone/>
            </a:pPr>
            <a:r>
              <a:rPr lang="en-US" altLang="ja-JP" sz="2400" dirty="0"/>
              <a:t>	</a:t>
            </a:r>
            <a:r>
              <a:rPr lang="en-US" altLang="ja-JP" sz="2400" dirty="0" err="1"/>
              <a:t>vrow</a:t>
            </a:r>
            <a:r>
              <a:rPr lang="en-US" altLang="ja-JP" sz="2400" dirty="0"/>
              <a:t> =  [-0.5 -0.5  0.5  0.5]</a:t>
            </a:r>
          </a:p>
          <a:p>
            <a:pPr marL="0" indent="0">
              <a:buNone/>
            </a:pPr>
            <a:r>
              <a:rPr lang="en-US" altLang="ja-JP" sz="2400" dirty="0"/>
              <a:t>	w =  -1.2511631413972606e-15</a:t>
            </a:r>
          </a:p>
          <a:p>
            <a:pPr marL="0" indent="0">
              <a:buNone/>
            </a:pPr>
            <a:r>
              <a:rPr lang="en-US" altLang="ja-JP" sz="2400" dirty="0"/>
              <a:t>	</a:t>
            </a:r>
            <a:r>
              <a:rPr lang="en-US" altLang="ja-JP" sz="2400" dirty="0" err="1"/>
              <a:t>vrow</a:t>
            </a:r>
            <a:r>
              <a:rPr lang="en-US" altLang="ja-JP" sz="2400" dirty="0"/>
              <a:t> =  [ 0.5 -0.5 -0.5  0.5]</a:t>
            </a:r>
          </a:p>
          <a:p>
            <a:pPr marL="0" indent="0">
              <a:buNone/>
            </a:pPr>
            <a:endParaRPr lang="en-US" altLang="ja-JP" sz="2400" dirty="0"/>
          </a:p>
        </p:txBody>
      </p:sp>
    </p:spTree>
    <p:extLst>
      <p:ext uri="{BB962C8B-B14F-4D97-AF65-F5344CB8AC3E}">
        <p14:creationId xmlns:p14="http://schemas.microsoft.com/office/powerpoint/2010/main" val="1879771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91397-49A8-264D-A5B0-2C3112CDE143}"/>
              </a:ext>
            </a:extLst>
          </p:cNvPr>
          <p:cNvSpPr>
            <a:spLocks noGrp="1"/>
          </p:cNvSpPr>
          <p:nvPr>
            <p:ph type="title"/>
          </p:nvPr>
        </p:nvSpPr>
        <p:spPr>
          <a:xfrm>
            <a:off x="0" y="0"/>
            <a:ext cx="10515600" cy="1325563"/>
          </a:xfrm>
        </p:spPr>
        <p:txBody>
          <a:bodyPr>
            <a:normAutofit/>
          </a:bodyPr>
          <a:lstStyle/>
          <a:p>
            <a:r>
              <a:rPr lang="ja-JP" altLang="en-US" sz="2800"/>
              <a:t>第四節　固有値と固有ベクトル</a:t>
            </a:r>
            <a:endParaRPr kumimoji="1" lang="ja-JP" altLang="en-US" sz="2800"/>
          </a:p>
        </p:txBody>
      </p:sp>
      <p:sp>
        <p:nvSpPr>
          <p:cNvPr id="3" name="コンテンツ プレースホルダー 2">
            <a:extLst>
              <a:ext uri="{FF2B5EF4-FFF2-40B4-BE49-F238E27FC236}">
                <a16:creationId xmlns:a16="http://schemas.microsoft.com/office/drawing/2014/main" id="{902695A3-2632-7F46-AD2C-DC825BF08D96}"/>
              </a:ext>
            </a:extLst>
          </p:cNvPr>
          <p:cNvSpPr>
            <a:spLocks noGrp="1"/>
          </p:cNvSpPr>
          <p:nvPr>
            <p:ph idx="1"/>
          </p:nvPr>
        </p:nvSpPr>
        <p:spPr>
          <a:xfrm>
            <a:off x="838200" y="1325562"/>
            <a:ext cx="10515600" cy="5148809"/>
          </a:xfrm>
        </p:spPr>
        <p:txBody>
          <a:bodyPr>
            <a:normAutofit fontScale="62500" lnSpcReduction="20000"/>
          </a:bodyPr>
          <a:lstStyle/>
          <a:p>
            <a:pPr marL="0" indent="0">
              <a:buNone/>
            </a:pPr>
            <a:r>
              <a:rPr lang="en-US" altLang="ja-JP" sz="2400" dirty="0"/>
              <a:t>	B = </a:t>
            </a:r>
          </a:p>
          <a:p>
            <a:pPr marL="0" indent="0">
              <a:buNone/>
            </a:pPr>
            <a:r>
              <a:rPr lang="en-US" altLang="ja-JP" sz="2400" dirty="0"/>
              <a:t> 	[[ 1.5 -2.5  0.5 -3.5]</a:t>
            </a:r>
          </a:p>
          <a:p>
            <a:pPr marL="0" indent="0">
              <a:buNone/>
            </a:pPr>
            <a:r>
              <a:rPr lang="en-US" altLang="ja-JP" sz="2400" dirty="0"/>
              <a:t> 	[-2.5  1.5 -3.5  0.5]</a:t>
            </a:r>
          </a:p>
          <a:p>
            <a:pPr marL="0" indent="0">
              <a:buNone/>
            </a:pPr>
            <a:r>
              <a:rPr lang="en-US" altLang="ja-JP" sz="2400" dirty="0"/>
              <a:t> 	[ 0.5 -3.5  1.5 -2.5]</a:t>
            </a:r>
          </a:p>
          <a:p>
            <a:pPr marL="0" indent="0">
              <a:buNone/>
            </a:pPr>
            <a:r>
              <a:rPr lang="en-US" altLang="ja-JP" sz="2400" dirty="0"/>
              <a:t> 	[-3.5  0.5 -2.5  1.5]]</a:t>
            </a:r>
          </a:p>
          <a:p>
            <a:pPr marL="0" indent="0">
              <a:buNone/>
            </a:pPr>
            <a:r>
              <a:rPr lang="en-US" altLang="ja-JP" sz="2400" dirty="0"/>
              <a:t>	D =</a:t>
            </a:r>
          </a:p>
          <a:p>
            <a:pPr marL="0" indent="0">
              <a:buNone/>
            </a:pPr>
            <a:r>
              <a:rPr lang="en-US" altLang="ja-JP" sz="2400" dirty="0"/>
              <a:t>	 [[ 8.00000000e+00  0.00000000e+00  0.00000000e+00  0.00000000e+00]</a:t>
            </a:r>
          </a:p>
          <a:p>
            <a:pPr marL="0" indent="0">
              <a:buNone/>
            </a:pPr>
            <a:r>
              <a:rPr lang="en-US" altLang="ja-JP" sz="2400" dirty="0"/>
              <a:t> 	[ 0.00000000e+00 -4.00000000e+00  0.00000000e+00  0.00000000e+00]</a:t>
            </a:r>
          </a:p>
          <a:p>
            <a:pPr marL="0" indent="0">
              <a:buNone/>
            </a:pPr>
            <a:r>
              <a:rPr lang="en-US" altLang="ja-JP" sz="2400" dirty="0"/>
              <a:t> 	[ 0.00000000e+00  0.00000000e+00  2.00000000e+00  0.00000000e+00]</a:t>
            </a:r>
          </a:p>
          <a:p>
            <a:pPr marL="0" indent="0">
              <a:buNone/>
            </a:pPr>
            <a:r>
              <a:rPr lang="en-US" altLang="ja-JP" sz="2400" dirty="0"/>
              <a:t> 	[ 0.00000000e+00  0.00000000e+00  0.00000000e+00 -1.25116314e-15]]</a:t>
            </a:r>
          </a:p>
          <a:p>
            <a:pPr marL="0" indent="0">
              <a:buNone/>
            </a:pPr>
            <a:r>
              <a:rPr lang="en-US" altLang="ja-JP" sz="2400" dirty="0"/>
              <a:t>	</a:t>
            </a:r>
            <a:r>
              <a:rPr lang="en-US" altLang="ja-JP" sz="2400" dirty="0" err="1"/>
              <a:t>ReA</a:t>
            </a:r>
            <a:r>
              <a:rPr lang="en-US" altLang="ja-JP" sz="2400" dirty="0"/>
              <a:t> = </a:t>
            </a:r>
          </a:p>
          <a:p>
            <a:pPr marL="0" indent="0">
              <a:buNone/>
            </a:pPr>
            <a:r>
              <a:rPr lang="en-US" altLang="ja-JP" sz="2400" dirty="0"/>
              <a:t> 	[[ 1.5 -2.5  0.5 -3.5]</a:t>
            </a:r>
          </a:p>
          <a:p>
            <a:pPr marL="0" indent="0">
              <a:buNone/>
            </a:pPr>
            <a:r>
              <a:rPr lang="en-US" altLang="ja-JP" sz="2400" dirty="0"/>
              <a:t> 	[-2.5  1.5 -3.5  0.5]</a:t>
            </a:r>
          </a:p>
          <a:p>
            <a:pPr marL="0" indent="0">
              <a:buNone/>
            </a:pPr>
            <a:r>
              <a:rPr lang="en-US" altLang="ja-JP" sz="2400" dirty="0"/>
              <a:t> 	[ 0.5 -3.5  1.5 -2.5]</a:t>
            </a:r>
          </a:p>
          <a:p>
            <a:pPr marL="0" indent="0">
              <a:buNone/>
            </a:pPr>
            <a:r>
              <a:rPr lang="en-US" altLang="ja-JP" sz="2400" dirty="0"/>
              <a:t> 	[-3.5  0.5 -2.5  1.5]]</a:t>
            </a:r>
          </a:p>
          <a:p>
            <a:pPr marL="0" indent="0">
              <a:buNone/>
            </a:pPr>
            <a:r>
              <a:rPr lang="ja-JP" altLang="en-US" sz="2400"/>
              <a:t>固有値と固有ベクトルが固有値の絶対値の大きいものから並んでいることがわかる。</a:t>
            </a:r>
            <a:endParaRPr lang="en-US" altLang="ja-JP" sz="2400" dirty="0"/>
          </a:p>
          <a:p>
            <a:pPr marL="0" indent="0">
              <a:buNone/>
            </a:pPr>
            <a:r>
              <a:rPr lang="ja-JP" altLang="en-US" sz="2400"/>
              <a:t>また</a:t>
            </a:r>
            <a:r>
              <a:rPr lang="en-US" altLang="ja-JP" sz="2400" dirty="0"/>
              <a:t>-1.25116314e-15</a:t>
            </a:r>
            <a:r>
              <a:rPr lang="ja-JP" altLang="en-US" sz="2400"/>
              <a:t>は実数の計算精度内で</a:t>
            </a:r>
            <a:r>
              <a:rPr lang="en-US" altLang="ja-JP" sz="2400" dirty="0"/>
              <a:t>0</a:t>
            </a:r>
            <a:r>
              <a:rPr lang="ja-JP" altLang="en-US" sz="2400"/>
              <a:t>であることを表すものである。</a:t>
            </a:r>
            <a:endParaRPr lang="en-US" altLang="ja-JP" sz="2400" dirty="0"/>
          </a:p>
          <a:p>
            <a:pPr marL="0" indent="0">
              <a:buNone/>
            </a:pPr>
            <a:endParaRPr lang="en-US" altLang="ja-JP" sz="2400" dirty="0"/>
          </a:p>
        </p:txBody>
      </p:sp>
    </p:spTree>
    <p:extLst>
      <p:ext uri="{BB962C8B-B14F-4D97-AF65-F5344CB8AC3E}">
        <p14:creationId xmlns:p14="http://schemas.microsoft.com/office/powerpoint/2010/main" val="1313299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91397-49A8-264D-A5B0-2C3112CDE143}"/>
              </a:ext>
            </a:extLst>
          </p:cNvPr>
          <p:cNvSpPr>
            <a:spLocks noGrp="1"/>
          </p:cNvSpPr>
          <p:nvPr>
            <p:ph type="title"/>
          </p:nvPr>
        </p:nvSpPr>
        <p:spPr>
          <a:xfrm>
            <a:off x="0" y="0"/>
            <a:ext cx="10515600" cy="1325563"/>
          </a:xfrm>
        </p:spPr>
        <p:txBody>
          <a:bodyPr>
            <a:normAutofit/>
          </a:bodyPr>
          <a:lstStyle/>
          <a:p>
            <a:r>
              <a:rPr kumimoji="1" lang="ja-JP" altLang="en-US" sz="2800"/>
              <a:t>第三節　トレース・階数・ノルム</a:t>
            </a:r>
            <a:endParaRPr kumimoji="1" lang="ja-JP" altLang="en-US" sz="320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02695A3-2632-7F46-AD2C-DC825BF08D96}"/>
                  </a:ext>
                </a:extLst>
              </p:cNvPr>
              <p:cNvSpPr>
                <a:spLocks noGrp="1"/>
              </p:cNvSpPr>
              <p:nvPr>
                <p:ph idx="1"/>
              </p:nvPr>
            </p:nvSpPr>
            <p:spPr>
              <a:xfrm>
                <a:off x="838200" y="1325562"/>
                <a:ext cx="10515600" cy="5148809"/>
              </a:xfrm>
            </p:spPr>
            <p:txBody>
              <a:bodyPr>
                <a:normAutofit/>
              </a:bodyPr>
              <a:lstStyle/>
              <a:p>
                <a:pPr marL="0" indent="0">
                  <a:buNone/>
                </a:pPr>
                <a:r>
                  <a:rPr lang="ja-JP" altLang="en-US" sz="2400"/>
                  <a:t>トレースについては以下の式が成り立つ。</a:t>
                </a:r>
                <a:endParaRPr lang="en-US" altLang="ja-JP" sz="2400" dirty="0"/>
              </a:p>
              <a:p>
                <a:pPr marL="0" indent="0">
                  <a:buNone/>
                </a:pPr>
                <a:endParaRPr kumimoji="1" lang="en-US" altLang="ja-JP" sz="2400" dirty="0"/>
              </a:p>
              <a:p>
                <a:pPr marL="0" indent="0">
                  <a:buNone/>
                </a:pPr>
                <a:r>
                  <a:rPr lang="en-US" altLang="ja-JP" sz="2400" dirty="0"/>
                  <a:t>	</a:t>
                </a:r>
                <a14:m>
                  <m:oMath xmlns:m="http://schemas.openxmlformats.org/officeDocument/2006/math">
                    <m:r>
                      <a:rPr lang="en-US" altLang="ja-JP" sz="2400" b="0" i="1" smtClean="0">
                        <a:latin typeface="Cambria Math" panose="02040503050406030204" pitchFamily="18" charset="0"/>
                      </a:rPr>
                      <m:t>𝑡𝑟</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𝐵</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𝑡𝑟</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𝐴</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𝑡𝑟</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𝐵</m:t>
                        </m:r>
                      </m:e>
                    </m:d>
                  </m:oMath>
                </a14:m>
                <a:endParaRPr lang="en-US" altLang="ja-JP" sz="2400" b="0" dirty="0"/>
              </a:p>
              <a:p>
                <a:pPr marL="0" indent="0">
                  <a:buNone/>
                </a:pP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𝑡𝑟</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𝐴𝐵</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𝑡𝑟</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𝐵𝐴</m:t>
                    </m:r>
                    <m:r>
                      <a:rPr kumimoji="1" lang="en-US" altLang="ja-JP" sz="2400" b="0" i="1" smtClean="0">
                        <a:latin typeface="Cambria Math" panose="02040503050406030204" pitchFamily="18" charset="0"/>
                      </a:rPr>
                      <m:t>)</m:t>
                    </m:r>
                  </m:oMath>
                </a14:m>
                <a:endParaRPr kumimoji="1" lang="en-US" altLang="ja-JP" sz="2400" dirty="0"/>
              </a:p>
              <a:p>
                <a:pPr marL="0" indent="0">
                  <a:buNone/>
                </a:pPr>
                <a:endParaRPr lang="en-US" altLang="ja-JP" sz="2400" dirty="0"/>
              </a:p>
              <a:p>
                <a:pPr marL="0" indent="0">
                  <a:buNone/>
                </a:pPr>
                <a:r>
                  <a:rPr lang="ja-JP" altLang="en-US" sz="2400"/>
                  <a:t>　またトレースを求める関数が</a:t>
                </a:r>
                <a:r>
                  <a:rPr lang="en-US" altLang="ja-JP" sz="2400" dirty="0" err="1"/>
                  <a:t>numpy</a:t>
                </a:r>
                <a:r>
                  <a:rPr lang="ja-JP" altLang="en-US" sz="2400"/>
                  <a:t>にて用意されており、関数</a:t>
                </a:r>
                <a:r>
                  <a:rPr lang="en-US" altLang="ja-JP" sz="2400" dirty="0"/>
                  <a:t>trace</a:t>
                </a:r>
                <a:r>
                  <a:rPr lang="ja-JP" altLang="en-US" sz="2400"/>
                  <a:t>を用いて任意の正方行列のトレースを求めることができる。</a:t>
                </a:r>
                <a:endParaRPr lang="en-US" altLang="ja-JP" sz="2400" dirty="0"/>
              </a:p>
              <a:p>
                <a:pPr marL="0" indent="0">
                  <a:buNone/>
                </a:pPr>
                <a:endParaRPr kumimoji="1" lang="en-US" altLang="ja-JP" sz="2400" dirty="0"/>
              </a:p>
              <a:p>
                <a:pPr marL="0" indent="0">
                  <a:buNone/>
                </a:pPr>
                <a:r>
                  <a:rPr lang="en-US" altLang="ja-JP" sz="2400" dirty="0"/>
                  <a:t>List4_3_1</a:t>
                </a:r>
                <a:r>
                  <a:rPr lang="ja-JP" altLang="en-US" sz="2400"/>
                  <a:t>がトレースを求めるスクリプト例となっている。</a:t>
                </a:r>
                <a:endParaRPr kumimoji="1" lang="ja-JP" altLang="en-US" sz="2400"/>
              </a:p>
            </p:txBody>
          </p:sp>
        </mc:Choice>
        <mc:Fallback xmlns="">
          <p:sp>
            <p:nvSpPr>
              <p:cNvPr id="3" name="コンテンツ プレースホルダー 2">
                <a:extLst>
                  <a:ext uri="{FF2B5EF4-FFF2-40B4-BE49-F238E27FC236}">
                    <a16:creationId xmlns:a16="http://schemas.microsoft.com/office/drawing/2014/main" id="{902695A3-2632-7F46-AD2C-DC825BF08D96}"/>
                  </a:ext>
                </a:extLst>
              </p:cNvPr>
              <p:cNvSpPr>
                <a:spLocks noGrp="1" noRot="1" noChangeAspect="1" noMove="1" noResize="1" noEditPoints="1" noAdjustHandles="1" noChangeArrowheads="1" noChangeShapeType="1" noTextEdit="1"/>
              </p:cNvSpPr>
              <p:nvPr>
                <p:ph idx="1"/>
              </p:nvPr>
            </p:nvSpPr>
            <p:spPr>
              <a:xfrm>
                <a:off x="838200" y="1325562"/>
                <a:ext cx="10515600" cy="5148809"/>
              </a:xfrm>
              <a:blipFill>
                <a:blip r:embed="rId2"/>
                <a:stretch>
                  <a:fillRect l="-965" t="-17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8317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91397-49A8-264D-A5B0-2C3112CDE143}"/>
              </a:ext>
            </a:extLst>
          </p:cNvPr>
          <p:cNvSpPr>
            <a:spLocks noGrp="1"/>
          </p:cNvSpPr>
          <p:nvPr>
            <p:ph type="title"/>
          </p:nvPr>
        </p:nvSpPr>
        <p:spPr>
          <a:xfrm>
            <a:off x="0" y="0"/>
            <a:ext cx="10515600" cy="1325563"/>
          </a:xfrm>
        </p:spPr>
        <p:txBody>
          <a:bodyPr>
            <a:normAutofit/>
          </a:bodyPr>
          <a:lstStyle/>
          <a:p>
            <a:r>
              <a:rPr kumimoji="1" lang="ja-JP" altLang="en-US" sz="2800"/>
              <a:t>第三節　トレース・階数・ノルム</a:t>
            </a:r>
            <a:endParaRPr kumimoji="1" lang="ja-JP" altLang="en-US" sz="320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02695A3-2632-7F46-AD2C-DC825BF08D96}"/>
                  </a:ext>
                </a:extLst>
              </p:cNvPr>
              <p:cNvSpPr>
                <a:spLocks noGrp="1"/>
              </p:cNvSpPr>
              <p:nvPr>
                <p:ph idx="1"/>
              </p:nvPr>
            </p:nvSpPr>
            <p:spPr>
              <a:xfrm>
                <a:off x="838200" y="1325562"/>
                <a:ext cx="10515600" cy="5148809"/>
              </a:xfrm>
            </p:spPr>
            <p:txBody>
              <a:bodyPr>
                <a:normAutofit/>
              </a:bodyPr>
              <a:lstStyle/>
              <a:p>
                <a:pPr marL="0" indent="0">
                  <a:buNone/>
                </a:pPr>
                <a:r>
                  <a:rPr lang="en-US" altLang="ja-JP" sz="2400" dirty="0"/>
                  <a:t>list4_3_1</a:t>
                </a:r>
                <a:r>
                  <a:rPr lang="ja-JP" altLang="en-US" sz="2400"/>
                  <a:t>は</a:t>
                </a:r>
                <a:endParaRPr lang="en-US" altLang="ja-JP" sz="2400" dirty="0"/>
              </a:p>
              <a:p>
                <a:pPr marL="0" indent="0">
                  <a:buNone/>
                </a:pPr>
                <a:endParaRPr lang="en-US" altLang="ja-JP" sz="2400" dirty="0"/>
              </a:p>
              <a:p>
                <a:pPr marL="0" indent="0">
                  <a:buNone/>
                </a:pPr>
                <a:r>
                  <a:rPr lang="en-US" altLang="ja-JP" sz="2400" dirty="0"/>
                  <a:t>	</a:t>
                </a:r>
                <a14:m>
                  <m:oMath xmlns:m="http://schemas.openxmlformats.org/officeDocument/2006/math">
                    <m:r>
                      <a:rPr lang="en-US" altLang="ja-JP" sz="3200" b="0" i="1" smtClean="0">
                        <a:latin typeface="Cambria Math" panose="02040503050406030204" pitchFamily="18" charset="0"/>
                      </a:rPr>
                      <m:t>𝑡𝑟</m:t>
                    </m:r>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𝐴</m:t>
                        </m:r>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𝑡𝑟</m:t>
                    </m:r>
                    <m:d>
                      <m:dPr>
                        <m:ctrlPr>
                          <a:rPr lang="en-US" altLang="ja-JP" sz="3200" b="0" i="1" smtClean="0">
                            <a:latin typeface="Cambria Math" panose="02040503050406030204" pitchFamily="18" charset="0"/>
                          </a:rPr>
                        </m:ctrlPr>
                      </m:dPr>
                      <m:e>
                        <m:d>
                          <m:dPr>
                            <m:begChr m:val="["/>
                            <m:endChr m:val="]"/>
                            <m:ctrlPr>
                              <a:rPr lang="en-US" altLang="ja-JP" sz="3200" b="0" i="1" smtClean="0">
                                <a:latin typeface="Cambria Math" panose="02040503050406030204" pitchFamily="18" charset="0"/>
                              </a:rPr>
                            </m:ctrlPr>
                          </m:dPr>
                          <m:e>
                            <m:m>
                              <m:mPr>
                                <m:mcs>
                                  <m:mc>
                                    <m:mcPr>
                                      <m:count m:val="2"/>
                                      <m:mcJc m:val="center"/>
                                    </m:mcPr>
                                  </m:mc>
                                </m:mcs>
                                <m:ctrlPr>
                                  <a:rPr lang="en-US" altLang="ja-JP" sz="3200" b="0" i="1" smtClean="0">
                                    <a:latin typeface="Cambria Math" panose="02040503050406030204" pitchFamily="18" charset="0"/>
                                  </a:rPr>
                                </m:ctrlPr>
                              </m:mPr>
                              <m:mr>
                                <m:e>
                                  <m:r>
                                    <m:rPr>
                                      <m:brk m:alnAt="7"/>
                                    </m:rPr>
                                    <a:rPr lang="en-US" altLang="ja-JP" sz="3200" b="0" i="1" smtClean="0">
                                      <a:latin typeface="Cambria Math" panose="02040503050406030204" pitchFamily="18" charset="0"/>
                                    </a:rPr>
                                    <m:t>1</m:t>
                                  </m:r>
                                </m:e>
                                <m:e>
                                  <m:r>
                                    <a:rPr lang="en-US" altLang="ja-JP" sz="3200" b="0" i="1" smtClean="0">
                                      <a:latin typeface="Cambria Math" panose="02040503050406030204" pitchFamily="18" charset="0"/>
                                    </a:rPr>
                                    <m:t>2</m:t>
                                  </m:r>
                                </m:e>
                              </m:mr>
                              <m:mr>
                                <m:e>
                                  <m:r>
                                    <a:rPr lang="en-US" altLang="ja-JP" sz="3200" b="0" i="1" smtClean="0">
                                      <a:latin typeface="Cambria Math" panose="02040503050406030204" pitchFamily="18" charset="0"/>
                                    </a:rPr>
                                    <m:t>3</m:t>
                                  </m:r>
                                </m:e>
                                <m:e>
                                  <m:r>
                                    <a:rPr lang="en-US" altLang="ja-JP" sz="3200" b="0" i="1" smtClean="0">
                                      <a:latin typeface="Cambria Math" panose="02040503050406030204" pitchFamily="18" charset="0"/>
                                    </a:rPr>
                                    <m:t>4</m:t>
                                  </m:r>
                                </m:e>
                              </m:mr>
                            </m:m>
                          </m:e>
                        </m:d>
                      </m:e>
                    </m:d>
                    <m:r>
                      <a:rPr lang="en-US" altLang="ja-JP" sz="3200" b="0" i="0" smtClean="0">
                        <a:latin typeface="Cambria Math" panose="02040503050406030204" pitchFamily="18" charset="0"/>
                      </a:rPr>
                      <m:t>=1+4=5</m:t>
                    </m:r>
                  </m:oMath>
                </a14:m>
                <a:endParaRPr lang="en-US" altLang="ja-JP" sz="2400" dirty="0"/>
              </a:p>
              <a:p>
                <a:pPr marL="0" indent="0">
                  <a:buNone/>
                </a:pPr>
                <a:endParaRPr lang="en-US" altLang="ja-JP" sz="2400" dirty="0"/>
              </a:p>
              <a:p>
                <a:pPr marL="0" indent="0">
                  <a:buNone/>
                </a:pPr>
                <a:r>
                  <a:rPr lang="ja-JP" altLang="en-US" sz="2400"/>
                  <a:t>を求めるものであり、実行結果は以下のようになる。</a:t>
                </a:r>
                <a:endParaRPr lang="en-US" altLang="ja-JP" sz="2400" dirty="0"/>
              </a:p>
              <a:p>
                <a:pPr marL="0" indent="0">
                  <a:buNone/>
                </a:pPr>
                <a:endParaRPr lang="en-US" altLang="ja-JP" sz="2400" dirty="0"/>
              </a:p>
              <a:p>
                <a:pPr marL="0" indent="0">
                  <a:buNone/>
                </a:pPr>
                <a:r>
                  <a:rPr lang="en-US" altLang="ja-JP" sz="2400" dirty="0"/>
                  <a:t>	A = </a:t>
                </a:r>
              </a:p>
              <a:p>
                <a:pPr marL="0" indent="0">
                  <a:buNone/>
                </a:pPr>
                <a:r>
                  <a:rPr lang="en-US" altLang="ja-JP" sz="2400" dirty="0"/>
                  <a:t> 	[[1 2]</a:t>
                </a:r>
              </a:p>
              <a:p>
                <a:pPr marL="0" indent="0">
                  <a:buNone/>
                </a:pPr>
                <a:r>
                  <a:rPr lang="en-US" altLang="ja-JP" sz="2400" dirty="0"/>
                  <a:t> 	[3 4]]</a:t>
                </a:r>
              </a:p>
              <a:p>
                <a:pPr marL="0" indent="0">
                  <a:buNone/>
                </a:pPr>
                <a:r>
                  <a:rPr lang="en-US" altLang="ja-JP" sz="2400" dirty="0"/>
                  <a:t>	trace of A =  5</a:t>
                </a:r>
              </a:p>
            </p:txBody>
          </p:sp>
        </mc:Choice>
        <mc:Fallback>
          <p:sp>
            <p:nvSpPr>
              <p:cNvPr id="3" name="コンテンツ プレースホルダー 2">
                <a:extLst>
                  <a:ext uri="{FF2B5EF4-FFF2-40B4-BE49-F238E27FC236}">
                    <a16:creationId xmlns:a16="http://schemas.microsoft.com/office/drawing/2014/main" id="{902695A3-2632-7F46-AD2C-DC825BF08D96}"/>
                  </a:ext>
                </a:extLst>
              </p:cNvPr>
              <p:cNvSpPr>
                <a:spLocks noGrp="1" noRot="1" noChangeAspect="1" noMove="1" noResize="1" noEditPoints="1" noAdjustHandles="1" noChangeArrowheads="1" noChangeShapeType="1" noTextEdit="1"/>
              </p:cNvSpPr>
              <p:nvPr>
                <p:ph idx="1"/>
              </p:nvPr>
            </p:nvSpPr>
            <p:spPr>
              <a:xfrm>
                <a:off x="838200" y="1325562"/>
                <a:ext cx="10515600" cy="5148809"/>
              </a:xfrm>
              <a:blipFill>
                <a:blip r:embed="rId2"/>
                <a:stretch>
                  <a:fillRect l="-965" t="-17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505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91397-49A8-264D-A5B0-2C3112CDE143}"/>
              </a:ext>
            </a:extLst>
          </p:cNvPr>
          <p:cNvSpPr>
            <a:spLocks noGrp="1"/>
          </p:cNvSpPr>
          <p:nvPr>
            <p:ph type="title"/>
          </p:nvPr>
        </p:nvSpPr>
        <p:spPr>
          <a:xfrm>
            <a:off x="0" y="0"/>
            <a:ext cx="10515600" cy="1325563"/>
          </a:xfrm>
        </p:spPr>
        <p:txBody>
          <a:bodyPr>
            <a:normAutofit/>
          </a:bodyPr>
          <a:lstStyle/>
          <a:p>
            <a:r>
              <a:rPr kumimoji="1" lang="ja-JP" altLang="en-US" sz="2800"/>
              <a:t>第三節　トレース・階数・ノルム</a:t>
            </a:r>
            <a:endParaRPr kumimoji="1" lang="ja-JP" altLang="en-US" sz="320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02695A3-2632-7F46-AD2C-DC825BF08D96}"/>
                  </a:ext>
                </a:extLst>
              </p:cNvPr>
              <p:cNvSpPr>
                <a:spLocks noGrp="1"/>
              </p:cNvSpPr>
              <p:nvPr>
                <p:ph idx="1"/>
              </p:nvPr>
            </p:nvSpPr>
            <p:spPr>
              <a:xfrm>
                <a:off x="838200" y="1325562"/>
                <a:ext cx="10515600" cy="5148809"/>
              </a:xfrm>
            </p:spPr>
            <p:txBody>
              <a:bodyPr>
                <a:normAutofit/>
              </a:bodyPr>
              <a:lstStyle/>
              <a:p>
                <a:pPr marL="0" indent="0">
                  <a:buNone/>
                </a:pPr>
                <a:r>
                  <a:rPr lang="ja-JP" altLang="en-US" sz="4000"/>
                  <a:t>階数</a:t>
                </a:r>
                <a:endParaRPr kumimoji="1" lang="en-US" altLang="ja-JP" sz="4000" dirty="0"/>
              </a:p>
              <a:p>
                <a:pPr marL="0" indent="0">
                  <a:buNone/>
                </a:pPr>
                <a:r>
                  <a:rPr lang="en-US" altLang="ja-JP" sz="2400" dirty="0"/>
                  <a:t>	</a:t>
                </a:r>
                <a:r>
                  <a:rPr lang="ja-JP" altLang="en-US" sz="2400"/>
                  <a:t>・・・行列の階数は行列の行ベクトルまたは列の列ベクトルの組に</a:t>
                </a:r>
                <a:r>
                  <a:rPr lang="en-US" altLang="ja-JP" sz="2400" dirty="0"/>
                  <a:t>		</a:t>
                </a:r>
                <a:r>
                  <a:rPr lang="ja-JP" altLang="en-US" sz="2400"/>
                  <a:t>おいて、独立なベクトルの個数を表す。</a:t>
                </a:r>
                <a:r>
                  <a:rPr lang="en-US" altLang="ja-JP" sz="2400" dirty="0"/>
                  <a:t>(</a:t>
                </a:r>
                <a:r>
                  <a:rPr lang="ja-JP" altLang="en-US" sz="2400"/>
                  <a:t>独立なベクトルにつ</a:t>
                </a:r>
                <a:r>
                  <a:rPr lang="en-US" altLang="ja-JP" sz="2400" dirty="0"/>
                  <a:t>		</a:t>
                </a:r>
                <a:r>
                  <a:rPr lang="ja-JP" altLang="en-US" sz="2400"/>
                  <a:t>いては後述</a:t>
                </a:r>
                <a:r>
                  <a:rPr lang="en-US" altLang="ja-JP" sz="2400" dirty="0"/>
                  <a:t>)</a:t>
                </a:r>
                <a:endParaRPr lang="en-US" altLang="ja-JP" sz="3200" dirty="0"/>
              </a:p>
              <a:p>
                <a:pPr marL="0" indent="0">
                  <a:buNone/>
                </a:pPr>
                <a:r>
                  <a:rPr kumimoji="1" lang="en-US" altLang="ja-JP" sz="2400" dirty="0"/>
                  <a:t>		</a:t>
                </a:r>
              </a:p>
              <a:p>
                <a:pPr marL="0" indent="0">
                  <a:buNone/>
                </a:pPr>
                <a:r>
                  <a:rPr lang="en-US" altLang="ja-JP" sz="2400" dirty="0"/>
                  <a:t>		</a:t>
                </a:r>
                <a:r>
                  <a:rPr kumimoji="1" lang="ja-JP" altLang="en-US" sz="2400"/>
                  <a:t>行列は、</a:t>
                </a:r>
                <a14:m>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𝑚</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m:t>
                    </m:r>
                  </m:oMath>
                </a14:m>
                <a:r>
                  <a:rPr kumimoji="1" lang="ja-JP" altLang="en-US" sz="2400" dirty="0"/>
                  <a:t>型</a:t>
                </a:r>
                <a:r>
                  <a:rPr kumimoji="1" lang="ja-JP" altLang="en-US" sz="2400"/>
                  <a:t>であれば</a:t>
                </a:r>
                <a:r>
                  <a:rPr lang="en-US" altLang="ja-JP" sz="2400" dirty="0"/>
                  <a:t>m</a:t>
                </a:r>
                <a:r>
                  <a:rPr lang="ja-JP" altLang="en-US" sz="2400"/>
                  <a:t>個の</a:t>
                </a:r>
                <a:r>
                  <a:rPr lang="en-US" altLang="ja-JP" sz="2400" dirty="0"/>
                  <a:t>n</a:t>
                </a:r>
                <a:r>
                  <a:rPr lang="ja-JP" altLang="en-US" sz="2400"/>
                  <a:t>次元行ベクトル、または</a:t>
                </a:r>
                <a:r>
                  <a:rPr lang="en-US" altLang="ja-JP" sz="2400" dirty="0"/>
                  <a:t>n</a:t>
                </a:r>
                <a:r>
                  <a:rPr lang="ja-JP" altLang="en-US" sz="2400"/>
                  <a:t>個</a:t>
                </a:r>
                <a:r>
                  <a:rPr lang="en-US" altLang="ja-JP" sz="2400" dirty="0"/>
                  <a:t>		</a:t>
                </a:r>
                <a:r>
                  <a:rPr lang="ja-JP" altLang="en-US" sz="2400"/>
                  <a:t>の</a:t>
                </a:r>
                <a:r>
                  <a:rPr kumimoji="1" lang="en-US" altLang="ja-JP" sz="2400" dirty="0"/>
                  <a:t>m</a:t>
                </a:r>
                <a:r>
                  <a:rPr kumimoji="1" lang="ja-JP" altLang="en-US" sz="2400"/>
                  <a:t>次元列ベクトルで構成されていると見ることができる。</a:t>
                </a:r>
                <a:endParaRPr kumimoji="1" lang="en-US" altLang="ja-JP" sz="2400" dirty="0"/>
              </a:p>
              <a:p>
                <a:pPr marL="0" indent="0">
                  <a:buNone/>
                </a:pPr>
                <a:r>
                  <a:rPr lang="en-US" altLang="ja-JP" sz="2400" dirty="0"/>
                  <a:t>		</a:t>
                </a:r>
              </a:p>
              <a:p>
                <a:pPr marL="0" indent="0">
                  <a:buNone/>
                </a:pPr>
                <a:r>
                  <a:rPr lang="en-US" altLang="ja-JP" sz="2400" dirty="0"/>
                  <a:t>		</a:t>
                </a:r>
                <a:r>
                  <a:rPr lang="ja-JP" altLang="en-US" sz="2400"/>
                  <a:t>このとき、</a:t>
                </a:r>
                <a:r>
                  <a:rPr lang="en-US" altLang="ja-JP" sz="2400" dirty="0"/>
                  <a:t> m</a:t>
                </a:r>
                <a:r>
                  <a:rPr lang="ja-JP" altLang="en-US" sz="2400"/>
                  <a:t>個の行ベクトルから選べる独立な行ベクトルの</a:t>
                </a:r>
                <a:r>
                  <a:rPr lang="en-US" altLang="ja-JP" sz="2400" dirty="0"/>
                  <a:t>		</a:t>
                </a:r>
                <a:r>
                  <a:rPr lang="ja-JP" altLang="en-US" sz="2400"/>
                  <a:t>最大個数と、</a:t>
                </a:r>
                <a:r>
                  <a:rPr lang="en-US" altLang="ja-JP" sz="2400" dirty="0"/>
                  <a:t>n</a:t>
                </a:r>
                <a:r>
                  <a:rPr lang="ja-JP" altLang="en-US" sz="2400"/>
                  <a:t>個の列ベクトルから選べる独立な列ベクトルの</a:t>
                </a:r>
                <a:r>
                  <a:rPr lang="en-US" altLang="ja-JP" sz="2400" dirty="0"/>
                  <a:t>		</a:t>
                </a:r>
                <a:r>
                  <a:rPr lang="ja-JP" altLang="en-US" sz="2400"/>
                  <a:t>最大個数が等しいという性質があり、この等しいベクトルの</a:t>
                </a:r>
                <a:r>
                  <a:rPr lang="en-US" altLang="ja-JP" sz="2400" dirty="0"/>
                  <a:t>		</a:t>
                </a:r>
                <a:r>
                  <a:rPr lang="ja-JP" altLang="en-US" sz="2400"/>
                  <a:t>個数を行列の階数、</a:t>
                </a:r>
                <a:r>
                  <a:rPr lang="en-US" altLang="ja-JP" sz="2400" dirty="0"/>
                  <a:t>rank</a:t>
                </a:r>
                <a:r>
                  <a:rPr lang="ja-JP" altLang="en-US" sz="2400"/>
                  <a:t>と呼ぶ。</a:t>
                </a: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902695A3-2632-7F46-AD2C-DC825BF08D96}"/>
                  </a:ext>
                </a:extLst>
              </p:cNvPr>
              <p:cNvSpPr>
                <a:spLocks noGrp="1" noRot="1" noChangeAspect="1" noMove="1" noResize="1" noEditPoints="1" noAdjustHandles="1" noChangeArrowheads="1" noChangeShapeType="1" noTextEdit="1"/>
              </p:cNvSpPr>
              <p:nvPr>
                <p:ph idx="1"/>
              </p:nvPr>
            </p:nvSpPr>
            <p:spPr>
              <a:xfrm>
                <a:off x="838200" y="1325562"/>
                <a:ext cx="10515600" cy="5148809"/>
              </a:xfrm>
              <a:blipFill>
                <a:blip r:embed="rId2"/>
                <a:stretch>
                  <a:fillRect l="-2171" t="-3448" r="-1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7221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91397-49A8-264D-A5B0-2C3112CDE143}"/>
              </a:ext>
            </a:extLst>
          </p:cNvPr>
          <p:cNvSpPr>
            <a:spLocks noGrp="1"/>
          </p:cNvSpPr>
          <p:nvPr>
            <p:ph type="title"/>
          </p:nvPr>
        </p:nvSpPr>
        <p:spPr>
          <a:xfrm>
            <a:off x="0" y="0"/>
            <a:ext cx="10515600" cy="1325563"/>
          </a:xfrm>
        </p:spPr>
        <p:txBody>
          <a:bodyPr>
            <a:normAutofit/>
          </a:bodyPr>
          <a:lstStyle/>
          <a:p>
            <a:r>
              <a:rPr kumimoji="1" lang="ja-JP" altLang="en-US" sz="2800"/>
              <a:t>第三節　トレース・階数・ノルム</a:t>
            </a:r>
            <a:endParaRPr kumimoji="1" lang="ja-JP" altLang="en-US" sz="320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02695A3-2632-7F46-AD2C-DC825BF08D96}"/>
                  </a:ext>
                </a:extLst>
              </p:cNvPr>
              <p:cNvSpPr>
                <a:spLocks noGrp="1"/>
              </p:cNvSpPr>
              <p:nvPr>
                <p:ph idx="1"/>
              </p:nvPr>
            </p:nvSpPr>
            <p:spPr>
              <a:xfrm>
                <a:off x="838200" y="1325562"/>
                <a:ext cx="10515600" cy="5148809"/>
              </a:xfrm>
            </p:spPr>
            <p:txBody>
              <a:bodyPr>
                <a:normAutofit/>
              </a:bodyPr>
              <a:lstStyle/>
              <a:p>
                <a:pPr marL="0" indent="0">
                  <a:buNone/>
                </a:pPr>
                <a:r>
                  <a:rPr kumimoji="1" lang="en-US" altLang="ja-JP" sz="2400" dirty="0"/>
                  <a:t>		</a:t>
                </a:r>
                <a:r>
                  <a:rPr kumimoji="1" lang="ja-JP" altLang="en-US" sz="2400"/>
                  <a:t>行列の階数は</a:t>
                </a:r>
                <a:endParaRPr lang="en-US" altLang="ja-JP" sz="2400" dirty="0"/>
              </a:p>
              <a:p>
                <a:pPr marL="0" indent="0">
                  <a:buNone/>
                </a:pP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𝑟𝑎𝑛𝑘</m:t>
                    </m:r>
                    <m:r>
                      <a:rPr kumimoji="1" lang="en-US" altLang="ja-JP" sz="2400" b="0" i="1" smtClean="0">
                        <a:latin typeface="Cambria Math" panose="02040503050406030204" pitchFamily="18" charset="0"/>
                      </a:rPr>
                      <m:t> </m:t>
                    </m:r>
                    <m:r>
                      <a:rPr lang="ja-JP" altLang="en-US" sz="2400" i="1">
                        <a:latin typeface="Cambria Math" panose="02040503050406030204" pitchFamily="18" charset="0"/>
                      </a:rPr>
                      <m:t>行列</m:t>
                    </m:r>
                  </m:oMath>
                </a14:m>
                <a:endParaRPr lang="en-US" altLang="ja-JP" sz="2400" dirty="0"/>
              </a:p>
              <a:p>
                <a:pPr marL="0" indent="0">
                  <a:buNone/>
                </a:pPr>
                <a:r>
                  <a:rPr kumimoji="1" lang="en-US" altLang="ja-JP" sz="2400" dirty="0"/>
                  <a:t>		</a:t>
                </a:r>
                <a:r>
                  <a:rPr kumimoji="1" lang="ja-JP" altLang="en-US" sz="2400"/>
                  <a:t>で表す。</a:t>
                </a:r>
                <a:endParaRPr kumimoji="1" lang="en-US" altLang="ja-JP" sz="2400" dirty="0"/>
              </a:p>
              <a:p>
                <a:pPr marL="0" indent="0">
                  <a:buNone/>
                </a:pPr>
                <a:r>
                  <a:rPr lang="en-US" altLang="ja-JP" sz="2400" dirty="0"/>
                  <a:t>		</a:t>
                </a:r>
                <a:r>
                  <a:rPr lang="ja-JP" altLang="en-US" sz="2400"/>
                  <a:t>行列</a:t>
                </a:r>
                <a:endParaRPr kumimoji="1" lang="en-US" altLang="ja-JP" sz="2400" dirty="0"/>
              </a:p>
              <a:p>
                <a:pPr marL="0" indent="0">
                  <a:buNone/>
                </a:pPr>
                <a:r>
                  <a:rPr lang="en-US" altLang="ja-JP" sz="2400" dirty="0"/>
                  <a:t>			</a:t>
                </a:r>
                <a14:m>
                  <m:oMath xmlns:m="http://schemas.openxmlformats.org/officeDocument/2006/math">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m:t>
                                  </m:r>
                                </m:sub>
                              </m:sSub>
                            </m:e>
                          </m:mr>
                          <m:m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2</m:t>
                                  </m:r>
                                </m:sub>
                              </m:sSub>
                            </m:e>
                          </m:mr>
                          <m:m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3</m:t>
                                  </m:r>
                                </m:sub>
                              </m:sSub>
                            </m:e>
                          </m:mr>
                        </m:m>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2"/>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e>
                            <m:e>
                              <m:r>
                                <a:rPr lang="en-US" altLang="ja-JP" sz="2400" b="0" i="1" smtClean="0">
                                  <a:latin typeface="Cambria Math" panose="02040503050406030204" pitchFamily="18" charset="0"/>
                                </a:rPr>
                                <m:t>0</m:t>
                              </m:r>
                            </m:e>
                          </m:mr>
                          <m:mr>
                            <m:e>
                              <m: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1</m:t>
                              </m:r>
                            </m:e>
                          </m:mr>
                          <m:mr>
                            <m:e>
                              <m:r>
                                <a:rPr lang="en-US" altLang="ja-JP" sz="2400" b="0" i="1" smtClean="0">
                                  <a:latin typeface="Cambria Math" panose="02040503050406030204" pitchFamily="18" charset="0"/>
                                </a:rPr>
                                <m:t>2</m:t>
                              </m:r>
                            </m:e>
                            <m:e>
                              <m:r>
                                <a:rPr lang="en-US" altLang="ja-JP" sz="2400" b="0" i="1" smtClean="0">
                                  <a:latin typeface="Cambria Math" panose="02040503050406030204" pitchFamily="18" charset="0"/>
                                </a:rPr>
                                <m:t>3</m:t>
                              </m:r>
                            </m:e>
                          </m:mr>
                        </m:m>
                      </m:e>
                    </m:d>
                  </m:oMath>
                </a14:m>
                <a:endParaRPr lang="en-US" altLang="ja-JP" sz="2400" b="0" dirty="0"/>
              </a:p>
              <a:p>
                <a:pPr marL="0" indent="0">
                  <a:buNone/>
                </a:pPr>
                <a:r>
                  <a:rPr lang="en-US" altLang="ja-JP" sz="2400" b="0" i="1" dirty="0">
                    <a:latin typeface="Cambria Math" panose="02040503050406030204" pitchFamily="18" charset="0"/>
                  </a:rPr>
                  <a:t>		</a:t>
                </a:r>
              </a:p>
              <a:p>
                <a:pPr marL="0" indent="0">
                  <a:buNone/>
                </a:pPr>
                <a:r>
                  <a:rPr lang="en-US" altLang="ja-JP" sz="2400" b="0" i="1" dirty="0">
                    <a:latin typeface="Cambria Math" panose="02040503050406030204" pitchFamily="18" charset="0"/>
                  </a:rPr>
                  <a:t>		</a:t>
                </a:r>
                <a:r>
                  <a:rPr lang="ja-JP" altLang="en-US" sz="2400" b="0">
                    <a:latin typeface="Cambria Math" panose="02040503050406030204" pitchFamily="18" charset="0"/>
                  </a:rPr>
                  <a:t>の階数は、独立なベクトルの最大個数は</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m:t>
                        </m:r>
                      </m:sub>
                    </m:sSub>
                    <m:sSub>
                      <m:sSubPr>
                        <m:ctrlPr>
                          <a:rPr lang="en-US" altLang="ja-JP" sz="2400" b="0" i="1" smtClean="0">
                            <a:latin typeface="Cambria Math" panose="02040503050406030204" pitchFamily="18" charset="0"/>
                          </a:rPr>
                        </m:ctrlPr>
                      </m:sSubPr>
                      <m:e>
                        <m:r>
                          <a:rPr lang="ja-JP" altLang="en-US" sz="2400" i="1">
                            <a:latin typeface="Cambria Math" panose="02040503050406030204" pitchFamily="18" charset="0"/>
                          </a:rPr>
                          <m:t>と</m:t>
                        </m:r>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2</m:t>
                        </m:r>
                      </m:sub>
                    </m:sSub>
                  </m:oMath>
                </a14:m>
                <a:r>
                  <a:rPr lang="ja-JP" altLang="en-US" sz="2400" b="0">
                    <a:latin typeface="Cambria Math" panose="02040503050406030204" pitchFamily="18" charset="0"/>
                  </a:rPr>
                  <a:t>の二個なので</a:t>
                </a:r>
                <a:endParaRPr lang="en-US" altLang="ja-JP" sz="2400" b="0" dirty="0">
                  <a:latin typeface="Cambria Math" panose="02040503050406030204" pitchFamily="18" charset="0"/>
                </a:endParaRPr>
              </a:p>
              <a:p>
                <a:pPr marL="0" indent="0">
                  <a:buNone/>
                </a:pPr>
                <a:r>
                  <a:rPr lang="en-US" altLang="ja-JP" sz="2400" dirty="0">
                    <a:latin typeface="Cambria Math" panose="02040503050406030204" pitchFamily="18" charset="0"/>
                  </a:rPr>
                  <a:t>			</a:t>
                </a:r>
                <a14:m>
                  <m:oMath xmlns:m="http://schemas.openxmlformats.org/officeDocument/2006/math">
                    <m:r>
                      <a:rPr lang="en-US" altLang="ja-JP" sz="2400" b="0" i="1" smtClean="0">
                        <a:latin typeface="Cambria Math" panose="02040503050406030204" pitchFamily="18" charset="0"/>
                      </a:rPr>
                      <m:t>𝑟𝑎𝑛𝑘</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=2</m:t>
                    </m:r>
                  </m:oMath>
                </a14:m>
                <a:endParaRPr lang="en-US" altLang="ja-JP" sz="2400" b="0" dirty="0">
                  <a:latin typeface="Cambria Math" panose="02040503050406030204" pitchFamily="18" charset="0"/>
                </a:endParaRPr>
              </a:p>
              <a:p>
                <a:pPr marL="0" indent="0">
                  <a:buNone/>
                </a:pPr>
                <a:r>
                  <a:rPr lang="en-US" altLang="ja-JP" sz="2400" b="0" dirty="0">
                    <a:latin typeface="Cambria Math" panose="02040503050406030204" pitchFamily="18" charset="0"/>
                  </a:rPr>
                  <a:t>		</a:t>
                </a:r>
                <a:r>
                  <a:rPr lang="ja-JP" altLang="en-US" sz="2400" b="0">
                    <a:latin typeface="Cambria Math" panose="02040503050406030204" pitchFamily="18" charset="0"/>
                  </a:rPr>
                  <a:t>となる。</a:t>
                </a:r>
                <a:endParaRPr lang="en-US" altLang="ja-JP" sz="2400" b="0" dirty="0">
                  <a:latin typeface="Cambria Math" panose="02040503050406030204" pitchFamily="18" charset="0"/>
                </a:endParaRPr>
              </a:p>
              <a:p>
                <a:pPr marL="0" indent="0">
                  <a:buNone/>
                </a:pPr>
                <a:endParaRPr lang="en-US" altLang="ja-JP" sz="2400" b="0"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902695A3-2632-7F46-AD2C-DC825BF08D96}"/>
                  </a:ext>
                </a:extLst>
              </p:cNvPr>
              <p:cNvSpPr>
                <a:spLocks noGrp="1" noRot="1" noChangeAspect="1" noMove="1" noResize="1" noEditPoints="1" noAdjustHandles="1" noChangeArrowheads="1" noChangeShapeType="1" noTextEdit="1"/>
              </p:cNvSpPr>
              <p:nvPr>
                <p:ph idx="1"/>
              </p:nvPr>
            </p:nvSpPr>
            <p:spPr>
              <a:xfrm>
                <a:off x="838200" y="1325562"/>
                <a:ext cx="10515600" cy="5148809"/>
              </a:xfrm>
              <a:blipFill>
                <a:blip r:embed="rId2"/>
                <a:stretch>
                  <a:fillRect t="-17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70515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91397-49A8-264D-A5B0-2C3112CDE143}"/>
              </a:ext>
            </a:extLst>
          </p:cNvPr>
          <p:cNvSpPr>
            <a:spLocks noGrp="1"/>
          </p:cNvSpPr>
          <p:nvPr>
            <p:ph type="title"/>
          </p:nvPr>
        </p:nvSpPr>
        <p:spPr>
          <a:xfrm>
            <a:off x="0" y="0"/>
            <a:ext cx="10515600" cy="1325563"/>
          </a:xfrm>
        </p:spPr>
        <p:txBody>
          <a:bodyPr>
            <a:normAutofit/>
          </a:bodyPr>
          <a:lstStyle/>
          <a:p>
            <a:r>
              <a:rPr kumimoji="1" lang="ja-JP" altLang="en-US" sz="2800"/>
              <a:t>第三節　トレース・階数・ノルム</a:t>
            </a:r>
            <a:endParaRPr kumimoji="1" lang="ja-JP" altLang="en-US" sz="320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02695A3-2632-7F46-AD2C-DC825BF08D96}"/>
                  </a:ext>
                </a:extLst>
              </p:cNvPr>
              <p:cNvSpPr>
                <a:spLocks noGrp="1"/>
              </p:cNvSpPr>
              <p:nvPr>
                <p:ph idx="1"/>
              </p:nvPr>
            </p:nvSpPr>
            <p:spPr>
              <a:xfrm>
                <a:off x="838200" y="1325562"/>
                <a:ext cx="10515600" cy="5148809"/>
              </a:xfrm>
            </p:spPr>
            <p:txBody>
              <a:bodyPr>
                <a:normAutofit/>
              </a:bodyPr>
              <a:lstStyle/>
              <a:p>
                <a:pPr marL="0" indent="0">
                  <a:buNone/>
                </a:pPr>
                <a:r>
                  <a:rPr lang="ja-JP" altLang="en-US" sz="4000"/>
                  <a:t>ベクトルの独立</a:t>
                </a:r>
                <a:endParaRPr lang="en-US" altLang="ja-JP" sz="4000" dirty="0"/>
              </a:p>
              <a:p>
                <a:pPr marL="0" indent="0">
                  <a:buNone/>
                </a:pPr>
                <a:r>
                  <a:rPr lang="en-US" altLang="ja-JP" sz="3200" dirty="0"/>
                  <a:t>	</a:t>
                </a:r>
                <a:r>
                  <a:rPr lang="ja-JP" altLang="en-US" sz="2400"/>
                  <a:t>・・・ベクトルの組</a:t>
                </a:r>
                <a:r>
                  <a:rPr lang="en-US" altLang="ja-JP" sz="2400" dirty="0"/>
                  <a:t> </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m:t>
                        </m:r>
                      </m:sub>
                    </m:sSub>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𝑛</m:t>
                        </m:r>
                      </m:sub>
                    </m:sSub>
                  </m:oMath>
                </a14:m>
                <a:r>
                  <a:rPr lang="ja-JP" altLang="en-US" sz="2400"/>
                  <a:t>があったとき、それらにスカラー、</a:t>
                </a:r>
                <a:r>
                  <a:rPr lang="en-US" altLang="ja-JP" sz="2400" dirty="0"/>
                  <a:t>			</a:t>
                </a:r>
                <a14:m>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𝛼</m:t>
                        </m:r>
                      </m:e>
                      <m:sub>
                        <m:r>
                          <a:rPr lang="en-US" altLang="ja-JP" sz="2400" b="0" i="1" smtClean="0">
                            <a:latin typeface="Cambria Math" panose="02040503050406030204" pitchFamily="18" charset="0"/>
                            <a:ea typeface="Cambria Math" panose="02040503050406030204" pitchFamily="18" charset="0"/>
                          </a:rPr>
                          <m:t>1</m:t>
                        </m:r>
                      </m:sub>
                    </m:sSub>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i="1" smtClean="0">
                            <a:latin typeface="Cambria Math" panose="02040503050406030204" pitchFamily="18" charset="0"/>
                            <a:ea typeface="Cambria Math" panose="02040503050406030204" pitchFamily="18" charset="0"/>
                          </a:rPr>
                          <m:t>𝛼</m:t>
                        </m:r>
                      </m:e>
                      <m:sub>
                        <m:r>
                          <a:rPr lang="en-US" altLang="ja-JP" sz="2400" b="0" i="1" smtClean="0">
                            <a:latin typeface="Cambria Math" panose="02040503050406030204" pitchFamily="18" charset="0"/>
                          </a:rPr>
                          <m:t>𝑛</m:t>
                        </m:r>
                      </m:sub>
                    </m:sSub>
                  </m:oMath>
                </a14:m>
                <a:r>
                  <a:rPr lang="ja-JP" altLang="en-US" sz="2400" dirty="0"/>
                  <a:t>を</a:t>
                </a:r>
                <a:r>
                  <a:rPr lang="ja-JP" altLang="en-US" sz="2400"/>
                  <a:t>掛けたものの和</a:t>
                </a:r>
                <a:endParaRPr lang="en-US" altLang="ja-JP" sz="2400" dirty="0"/>
              </a:p>
              <a:p>
                <a:pPr marL="0" indent="0">
                  <a:buNone/>
                </a:pPr>
                <a:endParaRPr lang="en-US" altLang="ja-JP" sz="2400" dirty="0"/>
              </a:p>
              <a:p>
                <a:pPr marL="0" indent="0">
                  <a:buNone/>
                </a:pPr>
                <a:r>
                  <a:rPr lang="en-US" altLang="ja-JP" sz="2400" dirty="0"/>
                  <a:t>			</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𝛼</m:t>
                        </m:r>
                      </m:e>
                      <m:sub>
                        <m:r>
                          <a:rPr lang="en-US" altLang="ja-JP" sz="2400" b="0" i="1" smtClean="0">
                            <a:latin typeface="Cambria Math" panose="02040503050406030204" pitchFamily="18" charset="0"/>
                          </a:rPr>
                          <m:t>1</m:t>
                        </m:r>
                      </m:sub>
                    </m:sSub>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 …+</m:t>
                    </m:r>
                    <m:sSub>
                      <m:sSubPr>
                        <m:ctrlPr>
                          <a:rPr lang="en-US" altLang="ja-JP" sz="2400" i="1" smtClean="0">
                            <a:latin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𝛼</m:t>
                        </m:r>
                      </m:e>
                      <m:sub>
                        <m:r>
                          <a:rPr lang="en-US" altLang="ja-JP" sz="2400" b="0" i="1" smtClean="0">
                            <a:latin typeface="Cambria Math" panose="02040503050406030204" pitchFamily="18" charset="0"/>
                          </a:rPr>
                          <m:t>𝑛</m:t>
                        </m:r>
                      </m:sub>
                    </m:sSub>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𝑛</m:t>
                        </m:r>
                      </m:sub>
                    </m:sSub>
                  </m:oMath>
                </a14:m>
                <a:endParaRPr lang="en-US" altLang="ja-JP" sz="2400" dirty="0"/>
              </a:p>
              <a:p>
                <a:pPr marL="0" indent="0">
                  <a:buNone/>
                </a:pPr>
                <a:r>
                  <a:rPr lang="en-US" altLang="ja-JP" sz="2400" dirty="0"/>
                  <a:t>		</a:t>
                </a:r>
              </a:p>
              <a:p>
                <a:pPr marL="0" indent="0">
                  <a:buNone/>
                </a:pPr>
                <a:r>
                  <a:rPr lang="en-US" altLang="ja-JP" sz="2400" dirty="0"/>
                  <a:t>		</a:t>
                </a:r>
                <a:r>
                  <a:rPr lang="ja-JP" altLang="en-US" sz="2400"/>
                  <a:t>を</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m:t>
                        </m:r>
                      </m:sub>
                    </m:sSub>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𝑛</m:t>
                        </m:r>
                      </m:sub>
                    </m:sSub>
                  </m:oMath>
                </a14:m>
                <a:r>
                  <a:rPr lang="ja-JP" altLang="en-US" sz="2400"/>
                  <a:t>の線形結合、一次結合と呼ぶ</a:t>
                </a:r>
                <a:r>
                  <a:rPr lang="en-US" altLang="ja-JP" sz="2400" dirty="0"/>
                  <a:t>	</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m:t>
                        </m:r>
                      </m:sub>
                    </m:sSub>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𝑛</m:t>
                        </m:r>
                      </m:sub>
                    </m:sSub>
                  </m:oMath>
                </a14:m>
                <a:r>
                  <a:rPr lang="ja-JP" altLang="en-US" sz="2400"/>
                  <a:t>においてその</a:t>
                </a:r>
                <a:r>
                  <a:rPr lang="en-US" altLang="ja-JP" sz="2400" dirty="0"/>
                  <a:t>		</a:t>
                </a:r>
                <a:r>
                  <a:rPr lang="ja-JP" altLang="en-US" sz="2400"/>
                  <a:t>中の一つが他の線形結合として表されるとき、</a:t>
                </a:r>
                <a:endParaRPr lang="en-US" altLang="ja-JP" sz="2400" dirty="0"/>
              </a:p>
              <a:p>
                <a:pPr marL="0" indent="0">
                  <a:buNone/>
                </a:pPr>
                <a:r>
                  <a:rPr lang="en-US" altLang="ja-JP" sz="2400" dirty="0"/>
                  <a:t>		</a:t>
                </a:r>
                <a:r>
                  <a:rPr lang="ja-JP" altLang="en-US" sz="2400"/>
                  <a:t>線形従属、一次従属と呼ぶ。</a:t>
                </a:r>
                <a:endParaRPr lang="en-US" altLang="ja-JP" sz="2400" dirty="0"/>
              </a:p>
              <a:p>
                <a:pPr marL="0" indent="0">
                  <a:buNone/>
                </a:pPr>
                <a:r>
                  <a:rPr lang="en-US" altLang="ja-JP" sz="2400" dirty="0"/>
                  <a:t>		</a:t>
                </a:r>
                <a:r>
                  <a:rPr lang="ja-JP" altLang="en-US" sz="2400"/>
                  <a:t>ここでベクトルの組の中で線形従属でないベクトルのことを</a:t>
                </a:r>
                <a:r>
                  <a:rPr lang="en-US" altLang="ja-JP" sz="2400" dirty="0"/>
                  <a:t>		</a:t>
                </a:r>
                <a:r>
                  <a:rPr lang="ja-JP" altLang="en-US" sz="2400"/>
                  <a:t>線形独立、一次独立と呼ぶ。</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902695A3-2632-7F46-AD2C-DC825BF08D96}"/>
                  </a:ext>
                </a:extLst>
              </p:cNvPr>
              <p:cNvSpPr>
                <a:spLocks noGrp="1" noRot="1" noChangeAspect="1" noMove="1" noResize="1" noEditPoints="1" noAdjustHandles="1" noChangeArrowheads="1" noChangeShapeType="1" noTextEdit="1"/>
              </p:cNvSpPr>
              <p:nvPr>
                <p:ph idx="1"/>
              </p:nvPr>
            </p:nvSpPr>
            <p:spPr>
              <a:xfrm>
                <a:off x="838200" y="1325562"/>
                <a:ext cx="10515600" cy="5148809"/>
              </a:xfrm>
              <a:blipFill>
                <a:blip r:embed="rId2"/>
                <a:stretch>
                  <a:fillRect l="-2171" t="-3448" r="-3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81029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91397-49A8-264D-A5B0-2C3112CDE143}"/>
              </a:ext>
            </a:extLst>
          </p:cNvPr>
          <p:cNvSpPr>
            <a:spLocks noGrp="1"/>
          </p:cNvSpPr>
          <p:nvPr>
            <p:ph type="title"/>
          </p:nvPr>
        </p:nvSpPr>
        <p:spPr>
          <a:xfrm>
            <a:off x="0" y="0"/>
            <a:ext cx="10515600" cy="1325563"/>
          </a:xfrm>
        </p:spPr>
        <p:txBody>
          <a:bodyPr>
            <a:normAutofit/>
          </a:bodyPr>
          <a:lstStyle/>
          <a:p>
            <a:r>
              <a:rPr kumimoji="1" lang="ja-JP" altLang="en-US" sz="2800"/>
              <a:t>第三節　トレース・階数・ノルム</a:t>
            </a:r>
            <a:endParaRPr kumimoji="1" lang="ja-JP" altLang="en-US" sz="3200"/>
          </a:p>
        </p:txBody>
      </p:sp>
      <p:sp>
        <p:nvSpPr>
          <p:cNvPr id="3" name="コンテンツ プレースホルダー 2">
            <a:extLst>
              <a:ext uri="{FF2B5EF4-FFF2-40B4-BE49-F238E27FC236}">
                <a16:creationId xmlns:a16="http://schemas.microsoft.com/office/drawing/2014/main" id="{902695A3-2632-7F46-AD2C-DC825BF08D96}"/>
              </a:ext>
            </a:extLst>
          </p:cNvPr>
          <p:cNvSpPr>
            <a:spLocks noGrp="1"/>
          </p:cNvSpPr>
          <p:nvPr>
            <p:ph idx="1"/>
          </p:nvPr>
        </p:nvSpPr>
        <p:spPr>
          <a:xfrm>
            <a:off x="838200" y="1325562"/>
            <a:ext cx="10515600" cy="5148809"/>
          </a:xfrm>
        </p:spPr>
        <p:txBody>
          <a:bodyPr>
            <a:normAutofit/>
          </a:bodyPr>
          <a:lstStyle/>
          <a:p>
            <a:pPr marL="0" indent="0">
              <a:buNone/>
            </a:pPr>
            <a:r>
              <a:rPr lang="ja-JP" altLang="en-US" sz="2400"/>
              <a:t>階数は、関数</a:t>
            </a:r>
            <a:r>
              <a:rPr lang="en-US" altLang="ja-JP" sz="2400" dirty="0" err="1"/>
              <a:t>numpy.linalg.matrix_rank</a:t>
            </a:r>
            <a:r>
              <a:rPr lang="ja-JP" altLang="en-US" sz="2400"/>
              <a:t>で求めることができる。</a:t>
            </a:r>
            <a:endParaRPr lang="en-US" altLang="ja-JP" sz="2400" dirty="0"/>
          </a:p>
          <a:p>
            <a:pPr marL="0" indent="0">
              <a:buNone/>
            </a:pPr>
            <a:r>
              <a:rPr lang="en-US" altLang="ja-JP" sz="2400" dirty="0"/>
              <a:t>list4_3_2</a:t>
            </a:r>
            <a:r>
              <a:rPr lang="ja-JP" altLang="en-US" sz="2400"/>
              <a:t>は階数を求めるスクリプト例である。</a:t>
            </a:r>
            <a:endParaRPr lang="en-US" altLang="ja-JP" sz="2400" dirty="0"/>
          </a:p>
          <a:p>
            <a:pPr marL="0" indent="0">
              <a:buNone/>
            </a:pPr>
            <a:endParaRPr lang="en-US" altLang="ja-JP" sz="2400" dirty="0"/>
          </a:p>
          <a:p>
            <a:pPr marL="0" indent="0">
              <a:buNone/>
            </a:pPr>
            <a:r>
              <a:rPr lang="ja-JP" altLang="en-US" sz="2400"/>
              <a:t>実行結果は以下のようになる。</a:t>
            </a:r>
            <a:endParaRPr lang="en-US" altLang="ja-JP" sz="2400" dirty="0"/>
          </a:p>
          <a:p>
            <a:pPr marL="0" indent="0">
              <a:buNone/>
            </a:pPr>
            <a:endParaRPr lang="en-US" altLang="ja-JP" sz="2400" dirty="0"/>
          </a:p>
          <a:p>
            <a:pPr marL="0" indent="0">
              <a:buNone/>
            </a:pPr>
            <a:r>
              <a:rPr lang="en-US" altLang="ja-JP" sz="2400" dirty="0"/>
              <a:t>	A =</a:t>
            </a:r>
          </a:p>
          <a:p>
            <a:pPr marL="0" indent="0">
              <a:buNone/>
            </a:pPr>
            <a:r>
              <a:rPr lang="en-US" altLang="ja-JP" sz="2400" dirty="0"/>
              <a:t> 	[[1 0]</a:t>
            </a:r>
          </a:p>
          <a:p>
            <a:pPr marL="0" indent="0">
              <a:buNone/>
            </a:pPr>
            <a:r>
              <a:rPr lang="en-US" altLang="ja-JP" sz="2400" dirty="0"/>
              <a:t> 	[0 1]</a:t>
            </a:r>
          </a:p>
          <a:p>
            <a:pPr marL="0" indent="0">
              <a:buNone/>
            </a:pPr>
            <a:r>
              <a:rPr lang="en-US" altLang="ja-JP" sz="2400" dirty="0"/>
              <a:t> 	[2 3]]</a:t>
            </a:r>
          </a:p>
          <a:p>
            <a:pPr marL="0" indent="0">
              <a:buNone/>
            </a:pPr>
            <a:r>
              <a:rPr lang="en-US" altLang="ja-JP" sz="2400" dirty="0"/>
              <a:t>	rank(A) =  2</a:t>
            </a:r>
          </a:p>
          <a:p>
            <a:pPr marL="0" indent="0">
              <a:buNone/>
            </a:pPr>
            <a:endParaRPr lang="en-US" altLang="ja-JP" sz="2400" dirty="0"/>
          </a:p>
        </p:txBody>
      </p:sp>
    </p:spTree>
    <p:extLst>
      <p:ext uri="{BB962C8B-B14F-4D97-AF65-F5344CB8AC3E}">
        <p14:creationId xmlns:p14="http://schemas.microsoft.com/office/powerpoint/2010/main" val="3551554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91397-49A8-264D-A5B0-2C3112CDE143}"/>
              </a:ext>
            </a:extLst>
          </p:cNvPr>
          <p:cNvSpPr>
            <a:spLocks noGrp="1"/>
          </p:cNvSpPr>
          <p:nvPr>
            <p:ph type="title"/>
          </p:nvPr>
        </p:nvSpPr>
        <p:spPr>
          <a:xfrm>
            <a:off x="0" y="0"/>
            <a:ext cx="10515600" cy="1325563"/>
          </a:xfrm>
        </p:spPr>
        <p:txBody>
          <a:bodyPr>
            <a:normAutofit/>
          </a:bodyPr>
          <a:lstStyle/>
          <a:p>
            <a:r>
              <a:rPr kumimoji="1" lang="ja-JP" altLang="en-US" sz="2800"/>
              <a:t>第三節　トレース・階数・ノルム</a:t>
            </a:r>
            <a:endParaRPr kumimoji="1" lang="ja-JP" altLang="en-US" sz="320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02695A3-2632-7F46-AD2C-DC825BF08D96}"/>
                  </a:ext>
                </a:extLst>
              </p:cNvPr>
              <p:cNvSpPr>
                <a:spLocks noGrp="1"/>
              </p:cNvSpPr>
              <p:nvPr>
                <p:ph idx="1"/>
              </p:nvPr>
            </p:nvSpPr>
            <p:spPr>
              <a:xfrm>
                <a:off x="838200" y="1325562"/>
                <a:ext cx="10515600" cy="5148809"/>
              </a:xfrm>
            </p:spPr>
            <p:txBody>
              <a:bodyPr>
                <a:normAutofit/>
              </a:bodyPr>
              <a:lstStyle/>
              <a:p>
                <a:pPr marL="0" indent="0">
                  <a:buNone/>
                </a:pPr>
                <a:r>
                  <a:rPr kumimoji="1" lang="ja-JP" altLang="en-US" sz="4000"/>
                  <a:t>ノルム</a:t>
                </a:r>
                <a:endParaRPr kumimoji="1" lang="en-US" altLang="ja-JP" sz="4000" dirty="0"/>
              </a:p>
              <a:p>
                <a:pPr marL="0" indent="0">
                  <a:buNone/>
                </a:pPr>
                <a:r>
                  <a:rPr lang="en-US" altLang="ja-JP" sz="2400" dirty="0"/>
                  <a:t>	</a:t>
                </a:r>
                <a:r>
                  <a:rPr lang="ja-JP" altLang="en-US" sz="2400"/>
                  <a:t>・・・ベクトルの二乗和の平方根をノルム</a:t>
                </a:r>
                <a:r>
                  <a:rPr lang="en-US" altLang="ja-JP" sz="2400" dirty="0"/>
                  <a:t>(norm)</a:t>
                </a:r>
                <a:r>
                  <a:rPr lang="ja-JP" altLang="en-US" sz="2400"/>
                  <a:t>と呼び、</a:t>
                </a:r>
                <a:endParaRPr lang="en-US" altLang="ja-JP" sz="2400" dirty="0"/>
              </a:p>
              <a:p>
                <a:pPr marL="0" indent="0">
                  <a:buNone/>
                </a:pPr>
                <a:r>
                  <a:rPr kumimoji="1" lang="en-US" altLang="ja-JP" sz="2400" dirty="0"/>
                  <a:t>		</a:t>
                </a:r>
                <a14:m>
                  <m:oMath xmlns:m="http://schemas.openxmlformats.org/officeDocument/2006/math">
                    <m:d>
                      <m:dPr>
                        <m:begChr m:val="‖"/>
                        <m:endChr m:val="‖"/>
                        <m:ctrlPr>
                          <a:rPr kumimoji="1" lang="en-US" altLang="ja-JP" sz="2400" i="1" smtClean="0">
                            <a:latin typeface="Cambria Math" panose="02040503050406030204" pitchFamily="18" charset="0"/>
                          </a:rPr>
                        </m:ctrlPr>
                      </m:dPr>
                      <m:e/>
                    </m:d>
                    <m:r>
                      <a:rPr lang="ja-JP" altLang="en-US" sz="2400" i="1">
                        <a:latin typeface="Cambria Math" panose="02040503050406030204" pitchFamily="18" charset="0"/>
                      </a:rPr>
                      <m:t>で表す</m:t>
                    </m:r>
                    <m:r>
                      <a:rPr lang="ja-JP" altLang="en-US" sz="2400" i="1" smtClean="0">
                        <a:latin typeface="Cambria Math" panose="02040503050406030204" pitchFamily="18" charset="0"/>
                      </a:rPr>
                      <m:t>。</m:t>
                    </m:r>
                  </m:oMath>
                </a14:m>
                <a:endParaRPr lang="en-US" altLang="ja-JP" sz="2400" dirty="0"/>
              </a:p>
              <a:p>
                <a:pPr marL="0" indent="0">
                  <a:buNone/>
                </a:pPr>
                <a:r>
                  <a:rPr kumimoji="1" lang="en-US" altLang="ja-JP" sz="2400" dirty="0"/>
                  <a:t>		</a:t>
                </a:r>
                <a:r>
                  <a:rPr kumimoji="1" lang="ja-JP" altLang="en-US" sz="2400"/>
                  <a:t>要素の二乗和の平方根であるため、ベクトルを空間で表した</a:t>
                </a:r>
                <a:r>
                  <a:rPr kumimoji="1" lang="en-US" altLang="ja-JP" sz="2400" dirty="0"/>
                  <a:t>		</a:t>
                </a:r>
                <a:r>
                  <a:rPr kumimoji="1" lang="ja-JP" altLang="en-US" sz="2400"/>
                  <a:t>際の長さとなる。また要素の二乗和であるので、自分自身と</a:t>
                </a:r>
                <a:r>
                  <a:rPr kumimoji="1" lang="en-US" altLang="ja-JP" sz="2400" dirty="0"/>
                  <a:t>		</a:t>
                </a:r>
                <a:r>
                  <a:rPr kumimoji="1" lang="ja-JP" altLang="en-US" sz="2400"/>
                  <a:t>の内積の平方根であるとも言える。</a:t>
                </a:r>
                <a:endParaRPr kumimoji="1" lang="en-US" altLang="ja-JP" sz="2400" dirty="0"/>
              </a:p>
              <a:p>
                <a:pPr marL="0" indent="0">
                  <a:buNone/>
                </a:pPr>
                <a:r>
                  <a:rPr lang="en-US" altLang="ja-JP" sz="2400" dirty="0"/>
                  <a:t>		</a:t>
                </a:r>
                <a:r>
                  <a:rPr lang="ja-JP" altLang="en-US" sz="2400"/>
                  <a:t>すなわちベクトル</a:t>
                </a:r>
                <a14:m>
                  <m:oMath xmlns:m="http://schemas.openxmlformats.org/officeDocument/2006/math">
                    <m:r>
                      <a:rPr lang="en-US" altLang="ja-JP" sz="2400" b="0" i="1" smtClean="0">
                        <a:latin typeface="Cambria Math" panose="02040503050406030204" pitchFamily="18" charset="0"/>
                      </a:rPr>
                      <m:t>𝑎</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𝑚</m:t>
                        </m:r>
                      </m:sub>
                    </m:sSub>
                    <m:r>
                      <a:rPr lang="en-US" altLang="ja-JP" sz="2400" b="0" i="1" smtClean="0">
                        <a:latin typeface="Cambria Math" panose="02040503050406030204" pitchFamily="18" charset="0"/>
                      </a:rPr>
                      <m:t>)</m:t>
                    </m:r>
                  </m:oMath>
                </a14:m>
                <a:r>
                  <a:rPr kumimoji="1" lang="ja-JP" altLang="en-US" sz="2400"/>
                  <a:t>に対して</a:t>
                </a:r>
                <a:endParaRPr kumimoji="1" lang="en-US" altLang="ja-JP" sz="2400" dirty="0"/>
              </a:p>
              <a:p>
                <a:pPr marL="0" indent="0">
                  <a:buNone/>
                </a:pPr>
                <a:r>
                  <a:rPr lang="en-US" altLang="ja-JP" sz="2400" dirty="0"/>
                  <a:t>			</a:t>
                </a:r>
                <a14:m>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𝑎</m:t>
                        </m:r>
                      </m:e>
                    </m:d>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2</m:t>
                            </m:r>
                          </m:sup>
                        </m:sSubSup>
                        <m:r>
                          <a:rPr lang="en-US" altLang="ja-JP" sz="2400" b="0" i="1" smtClean="0">
                            <a:latin typeface="Cambria Math" panose="02040503050406030204" pitchFamily="18" charset="0"/>
                          </a:rPr>
                          <m:t>+…+</m:t>
                        </m:r>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𝑚</m:t>
                            </m:r>
                          </m:sub>
                          <m:sup>
                            <m:r>
                              <a:rPr lang="en-US" altLang="ja-JP" sz="2400" b="0" i="1" smtClean="0">
                                <a:latin typeface="Cambria Math" panose="02040503050406030204" pitchFamily="18" charset="0"/>
                              </a:rPr>
                              <m:t>2</m:t>
                            </m:r>
                          </m:sup>
                        </m:sSubSup>
                      </m:e>
                    </m:rad>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𝑎𝑎</m:t>
                            </m:r>
                          </m:e>
                          <m:sup>
                            <m:r>
                              <a:rPr lang="en-US" altLang="ja-JP" sz="2400" b="0" i="1" smtClean="0">
                                <a:latin typeface="Cambria Math" panose="02040503050406030204" pitchFamily="18" charset="0"/>
                              </a:rPr>
                              <m:t>𝑇</m:t>
                            </m:r>
                          </m:sup>
                        </m:sSup>
                      </m:e>
                    </m:rad>
                  </m:oMath>
                </a14:m>
                <a:endParaRPr kumimoji="1" lang="en-US" altLang="ja-JP" sz="2400" dirty="0"/>
              </a:p>
              <a:p>
                <a:pPr marL="0" indent="0">
                  <a:buNone/>
                </a:pPr>
                <a:r>
                  <a:rPr lang="en-US" altLang="ja-JP" sz="2400" dirty="0"/>
                  <a:t>		</a:t>
                </a:r>
                <a:r>
                  <a:rPr lang="ja-JP" altLang="en-US" sz="2400"/>
                  <a:t>である。</a:t>
                </a:r>
                <a:endParaRPr lang="en-US" altLang="ja-JP" sz="2400" dirty="0"/>
              </a:p>
              <a:p>
                <a:pPr marL="0" indent="0">
                  <a:buNone/>
                </a:pPr>
                <a:r>
                  <a:rPr kumimoji="1" lang="en-US" altLang="ja-JP" sz="2400" dirty="0"/>
                  <a:t>		</a:t>
                </a:r>
              </a:p>
            </p:txBody>
          </p:sp>
        </mc:Choice>
        <mc:Fallback xmlns="">
          <p:sp>
            <p:nvSpPr>
              <p:cNvPr id="3" name="コンテンツ プレースホルダー 2">
                <a:extLst>
                  <a:ext uri="{FF2B5EF4-FFF2-40B4-BE49-F238E27FC236}">
                    <a16:creationId xmlns:a16="http://schemas.microsoft.com/office/drawing/2014/main" id="{902695A3-2632-7F46-AD2C-DC825BF08D96}"/>
                  </a:ext>
                </a:extLst>
              </p:cNvPr>
              <p:cNvSpPr>
                <a:spLocks noGrp="1" noRot="1" noChangeAspect="1" noMove="1" noResize="1" noEditPoints="1" noAdjustHandles="1" noChangeArrowheads="1" noChangeShapeType="1" noTextEdit="1"/>
              </p:cNvSpPr>
              <p:nvPr>
                <p:ph idx="1"/>
              </p:nvPr>
            </p:nvSpPr>
            <p:spPr>
              <a:xfrm>
                <a:off x="838200" y="1325562"/>
                <a:ext cx="10515600" cy="5148809"/>
              </a:xfrm>
              <a:blipFill>
                <a:blip r:embed="rId2"/>
                <a:stretch>
                  <a:fillRect l="-2171" t="-344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690315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2359</Words>
  <Application>Microsoft Macintosh PowerPoint</Application>
  <PresentationFormat>ワイド画面</PresentationFormat>
  <Paragraphs>243</Paragraphs>
  <Slides>24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游ゴシック</vt:lpstr>
      <vt:lpstr>游ゴシック Light</vt:lpstr>
      <vt:lpstr>Arial</vt:lpstr>
      <vt:lpstr>Cambria Math</vt:lpstr>
      <vt:lpstr>Office テーマ</vt:lpstr>
      <vt:lpstr>第4章　行列演算とPythonスクリプト  第三節　トレース・階数・ノルム</vt:lpstr>
      <vt:lpstr>第三節　トレース・階数・ノルム</vt:lpstr>
      <vt:lpstr>第三節　トレース・階数・ノルム</vt:lpstr>
      <vt:lpstr>第三節　トレース・階数・ノルム</vt:lpstr>
      <vt:lpstr>第三節　トレース・階数・ノルム</vt:lpstr>
      <vt:lpstr>第三節　トレース・階数・ノルム</vt:lpstr>
      <vt:lpstr>第三節　トレース・階数・ノルム</vt:lpstr>
      <vt:lpstr>第三節　トレース・階数・ノルム</vt:lpstr>
      <vt:lpstr>第三節　トレース・階数・ノルム</vt:lpstr>
      <vt:lpstr>第三節　トレース・階数・ノルム</vt:lpstr>
      <vt:lpstr>第三節　トレース・階数・ノルム</vt:lpstr>
      <vt:lpstr>第三節　トレース・階数・ノルム</vt:lpstr>
      <vt:lpstr>第三節　トレース・階数・ノルム</vt:lpstr>
      <vt:lpstr>第三節　トレース・階数・ノルム</vt:lpstr>
      <vt:lpstr>第三節　トレース・階数・ノルム</vt:lpstr>
      <vt:lpstr>第4章　行列演算とPythonスクリプト  第三節　固有値と固有ベクトル</vt:lpstr>
      <vt:lpstr>第四節　固有値と固有ベクトル</vt:lpstr>
      <vt:lpstr>第四節　固有値と固有ベクトル</vt:lpstr>
      <vt:lpstr>第四節　固有値と固有ベクトル</vt:lpstr>
      <vt:lpstr>第四節　固有値と固有ベクトル</vt:lpstr>
      <vt:lpstr>第四節　固有値と固有ベクトル</vt:lpstr>
      <vt:lpstr>第四節　固有値と固有ベクトル</vt:lpstr>
      <vt:lpstr>第四節　固有値と固有ベクトル</vt:lpstr>
      <vt:lpstr>第四節　固有値と固有ベクトル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行列演算とPythonスクリプト  第三節　トレース・階数・ノルム</dc:title>
  <dc:creator>野中　悠馬</dc:creator>
  <cp:lastModifiedBy>野中　悠馬</cp:lastModifiedBy>
  <cp:revision>31</cp:revision>
  <dcterms:created xsi:type="dcterms:W3CDTF">2021-07-12T15:11:00Z</dcterms:created>
  <dcterms:modified xsi:type="dcterms:W3CDTF">2021-07-12T20:17:50Z</dcterms:modified>
</cp:coreProperties>
</file>