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91" r:id="rId4"/>
    <p:sldId id="292" r:id="rId5"/>
    <p:sldId id="293" r:id="rId6"/>
    <p:sldId id="294" r:id="rId7"/>
    <p:sldId id="295" r:id="rId8"/>
    <p:sldId id="296" r:id="rId9"/>
    <p:sldId id="297" r:id="rId10"/>
    <p:sldId id="298" r:id="rId11"/>
    <p:sldId id="299" r:id="rId12"/>
    <p:sldId id="300" r:id="rId13"/>
    <p:sldId id="30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45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3"/>
    <p:restoredTop sz="62277"/>
  </p:normalViewPr>
  <p:slideViewPr>
    <p:cSldViewPr snapToGrid="0" snapToObjects="1">
      <p:cViewPr>
        <p:scale>
          <a:sx n="100" d="100"/>
          <a:sy n="100" d="100"/>
        </p:scale>
        <p:origin x="760" y="144"/>
      </p:cViewPr>
      <p:guideLst>
        <p:guide pos="4452"/>
        <p:guide orient="horz" pos="2160"/>
      </p:guideLst>
    </p:cSldViewPr>
  </p:slideViewPr>
  <p:outlineViewPr>
    <p:cViewPr>
      <p:scale>
        <a:sx n="33" d="100"/>
        <a:sy n="33" d="100"/>
      </p:scale>
      <p:origin x="0" y="-1448"/>
    </p:cViewPr>
  </p:outlin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8533C-4604-034B-ABA2-0C5E0CD8EE1E}"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33D53-EDBA-0C41-82B7-0B6CC3597936}" type="slidenum">
              <a:rPr kumimoji="1" lang="ja-JP" altLang="en-US" smtClean="0"/>
              <a:t>‹#›</a:t>
            </a:fld>
            <a:endParaRPr kumimoji="1" lang="ja-JP" altLang="en-US"/>
          </a:p>
        </p:txBody>
      </p:sp>
    </p:spTree>
    <p:extLst>
      <p:ext uri="{BB962C8B-B14F-4D97-AF65-F5344CB8AC3E}">
        <p14:creationId xmlns:p14="http://schemas.microsoft.com/office/powerpoint/2010/main" val="2803165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2</a:t>
            </a:fld>
            <a:endParaRPr kumimoji="1" lang="ja-JP" altLang="en-US"/>
          </a:p>
        </p:txBody>
      </p:sp>
    </p:spTree>
    <p:extLst>
      <p:ext uri="{BB962C8B-B14F-4D97-AF65-F5344CB8AC3E}">
        <p14:creationId xmlns:p14="http://schemas.microsoft.com/office/powerpoint/2010/main" val="230209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Zscore</a:t>
            </a:r>
            <a:r>
              <a:rPr kumimoji="1" lang="ja-JP" altLang="en-US"/>
              <a:t>標準化得点を求めているファイル</a:t>
            </a:r>
            <a:endParaRPr kumimoji="1" lang="en-US" altLang="ja-JP" dirty="0"/>
          </a:p>
          <a:p>
            <a:r>
              <a:rPr kumimoji="1" lang="en-US" altLang="ja-JP" dirty="0"/>
              <a:t>B=np.</a:t>
            </a:r>
            <a:r>
              <a:rPr kumimoji="1" lang="ja-JP" altLang="en-US"/>
              <a:t>で標準化回帰係数を求めている</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11</a:t>
            </a:fld>
            <a:endParaRPr kumimoji="1" lang="ja-JP" altLang="en-US"/>
          </a:p>
        </p:txBody>
      </p:sp>
    </p:spTree>
    <p:extLst>
      <p:ext uri="{BB962C8B-B14F-4D97-AF65-F5344CB8AC3E}">
        <p14:creationId xmlns:p14="http://schemas.microsoft.com/office/powerpoint/2010/main" val="4110210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12</a:t>
            </a:fld>
            <a:endParaRPr kumimoji="1" lang="ja-JP" altLang="en-US"/>
          </a:p>
        </p:txBody>
      </p:sp>
    </p:spTree>
    <p:extLst>
      <p:ext uri="{BB962C8B-B14F-4D97-AF65-F5344CB8AC3E}">
        <p14:creationId xmlns:p14="http://schemas.microsoft.com/office/powerpoint/2010/main" val="51814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13</a:t>
            </a:fld>
            <a:endParaRPr kumimoji="1" lang="ja-JP" altLang="en-US"/>
          </a:p>
        </p:txBody>
      </p:sp>
    </p:spTree>
    <p:extLst>
      <p:ext uri="{BB962C8B-B14F-4D97-AF65-F5344CB8AC3E}">
        <p14:creationId xmlns:p14="http://schemas.microsoft.com/office/powerpoint/2010/main" val="27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3</a:t>
            </a:fld>
            <a:endParaRPr kumimoji="1" lang="ja-JP" altLang="en-US"/>
          </a:p>
        </p:txBody>
      </p:sp>
    </p:spTree>
    <p:extLst>
      <p:ext uri="{BB962C8B-B14F-4D97-AF65-F5344CB8AC3E}">
        <p14:creationId xmlns:p14="http://schemas.microsoft.com/office/powerpoint/2010/main" val="71718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リスト</a:t>
            </a:r>
            <a:r>
              <a:rPr kumimoji="1" lang="en-US" altLang="ja-JP" dirty="0"/>
              <a:t>6.3.1</a:t>
            </a:r>
            <a:r>
              <a:rPr kumimoji="1" lang="ja-JP" altLang="en-US"/>
              <a:t>のスクリプトでは、</a:t>
            </a:r>
            <a:r>
              <a:rPr kumimoji="1" lang="en-US" altLang="ja-JP" dirty="0"/>
              <a:t>2</a:t>
            </a:r>
            <a:r>
              <a:rPr kumimoji="1" lang="ja-JP" altLang="en-US"/>
              <a:t>行</a:t>
            </a:r>
            <a:r>
              <a:rPr kumimoji="1" lang="en-US" altLang="ja-JP" dirty="0"/>
              <a:t>5</a:t>
            </a:r>
            <a:r>
              <a:rPr kumimoji="1" lang="ja-JP" altLang="en-US"/>
              <a:t>列のリスト</a:t>
            </a:r>
            <a:r>
              <a:rPr kumimoji="1" lang="en-US" altLang="ja-JP" dirty="0"/>
              <a:t>A</a:t>
            </a:r>
            <a:r>
              <a:rPr kumimoji="1" lang="ja-JP" altLang="en-US"/>
              <a:t>を作成している。</a:t>
            </a:r>
            <a:endParaRPr kumimoji="1" lang="en-US" altLang="ja-JP" dirty="0"/>
          </a:p>
          <a:p>
            <a:r>
              <a:rPr kumimoji="1" lang="ja-JP" altLang="en-US"/>
              <a:t>リスト</a:t>
            </a:r>
            <a:r>
              <a:rPr kumimoji="1" lang="en-US" altLang="ja-JP" dirty="0"/>
              <a:t>A</a:t>
            </a:r>
            <a:r>
              <a:rPr kumimoji="1" lang="ja-JP" altLang="en-US"/>
              <a:t>の</a:t>
            </a:r>
            <a:r>
              <a:rPr kumimoji="1" lang="en-US" altLang="ja-JP" dirty="0" err="1"/>
              <a:t>ndarray</a:t>
            </a:r>
            <a:r>
              <a:rPr kumimoji="1" lang="ja-JP" altLang="en-US"/>
              <a:t>型の転置行列をとって</a:t>
            </a:r>
            <a:r>
              <a:rPr kumimoji="1" lang="en-US" altLang="ja-JP" dirty="0"/>
              <a:t>X</a:t>
            </a:r>
            <a:r>
              <a:rPr kumimoji="1" lang="ja-JP" altLang="en-US"/>
              <a:t>に代入している。</a:t>
            </a:r>
            <a:endParaRPr kumimoji="1" lang="en-US" altLang="ja-JP" dirty="0"/>
          </a:p>
          <a:p>
            <a:r>
              <a:rPr kumimoji="1" lang="en-US" altLang="ja-JP" dirty="0"/>
              <a:t>X</a:t>
            </a:r>
            <a:r>
              <a:rPr kumimoji="1" lang="ja-JP" altLang="en-US"/>
              <a:t>は</a:t>
            </a:r>
            <a:r>
              <a:rPr kumimoji="1" lang="en-US" altLang="ja-JP" dirty="0"/>
              <a:t>5</a:t>
            </a:r>
            <a:r>
              <a:rPr kumimoji="1" lang="ja-JP" altLang="en-US"/>
              <a:t>行</a:t>
            </a:r>
            <a:r>
              <a:rPr kumimoji="1" lang="en-US" altLang="ja-JP" dirty="0"/>
              <a:t>2</a:t>
            </a:r>
            <a:r>
              <a:rPr kumimoji="1" lang="ja-JP" altLang="en-US"/>
              <a:t>列の行列を表し、各列が１つの変量に対応している。</a:t>
            </a:r>
            <a:endParaRPr kumimoji="1" lang="en-US" altLang="ja-JP" dirty="0"/>
          </a:p>
          <a:p>
            <a:r>
              <a:rPr kumimoji="1" lang="ja-JP" altLang="en-US"/>
              <a:t>この行列</a:t>
            </a:r>
            <a:r>
              <a:rPr kumimoji="1" lang="en-US" altLang="ja-JP" dirty="0"/>
              <a:t>X</a:t>
            </a:r>
            <a:r>
              <a:rPr kumimoji="1" lang="ja-JP" altLang="en-US"/>
              <a:t>の値を</a:t>
            </a:r>
            <a:r>
              <a:rPr kumimoji="1" lang="en-US" altLang="ja-JP" dirty="0" err="1"/>
              <a:t>zscore</a:t>
            </a:r>
            <a:r>
              <a:rPr kumimoji="1" lang="ja-JP" altLang="en-US"/>
              <a:t>関数を用いた処理により、標準化得点に変換して</a:t>
            </a:r>
            <a:r>
              <a:rPr kumimoji="1" lang="en-US" altLang="ja-JP" dirty="0"/>
              <a:t>Z</a:t>
            </a:r>
            <a:r>
              <a:rPr kumimoji="1" lang="ja-JP" altLang="en-US"/>
              <a:t>で表している。</a:t>
            </a:r>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4</a:t>
            </a:fld>
            <a:endParaRPr kumimoji="1" lang="ja-JP" altLang="en-US"/>
          </a:p>
        </p:txBody>
      </p:sp>
    </p:spTree>
    <p:extLst>
      <p:ext uri="{BB962C8B-B14F-4D97-AF65-F5344CB8AC3E}">
        <p14:creationId xmlns:p14="http://schemas.microsoft.com/office/powerpoint/2010/main" val="212357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ここからは</a:t>
            </a:r>
            <a:r>
              <a:rPr kumimoji="1" lang="en-US" altLang="ja-JP" dirty="0"/>
              <a:t>Z</a:t>
            </a:r>
            <a:r>
              <a:rPr kumimoji="1" lang="ja-JP" altLang="en-US"/>
              <a:t>が標準化得点であることを確認するためのコードです。</a:t>
            </a:r>
            <a:endParaRPr kumimoji="1" lang="en-US" altLang="ja-JP" dirty="0"/>
          </a:p>
          <a:p>
            <a:r>
              <a:rPr kumimoji="1" lang="ja-JP" altLang="en-US"/>
              <a:t>まず、</a:t>
            </a:r>
            <a:r>
              <a:rPr kumimoji="1" lang="en-US" altLang="ja-JP" dirty="0" err="1"/>
              <a:t>numpy.full</a:t>
            </a:r>
            <a:r>
              <a:rPr kumimoji="1" lang="ja-JP" altLang="en-US"/>
              <a:t>関数によってリスト</a:t>
            </a:r>
            <a:r>
              <a:rPr kumimoji="1" lang="en-US" altLang="ja-JP" dirty="0"/>
              <a:t>Jn</a:t>
            </a:r>
            <a:r>
              <a:rPr kumimoji="1" lang="ja-JP" altLang="en-US"/>
              <a:t>を作成しています。</a:t>
            </a:r>
            <a:endParaRPr kumimoji="1" lang="en-US" altLang="ja-JP" dirty="0"/>
          </a:p>
          <a:p>
            <a:r>
              <a:rPr kumimoji="1" lang="en-US" altLang="ja-JP" dirty="0" err="1"/>
              <a:t>np.full</a:t>
            </a:r>
            <a:r>
              <a:rPr kumimoji="1" lang="ja-JP" altLang="en-US"/>
              <a:t>関数の第１引数に行列の型を表すタプルを置き、第２引数に要素の値を書いています。</a:t>
            </a:r>
            <a:endParaRPr kumimoji="1" lang="en-US" altLang="ja-JP" dirty="0"/>
          </a:p>
          <a:p>
            <a:r>
              <a:rPr kumimoji="1" lang="ja-JP" altLang="en-US"/>
              <a:t>行列</a:t>
            </a:r>
            <a:r>
              <a:rPr kumimoji="1" lang="en-US" altLang="ja-JP" dirty="0"/>
              <a:t>Jn</a:t>
            </a:r>
            <a:r>
              <a:rPr kumimoji="1" lang="ja-JP" altLang="en-US"/>
              <a:t>は</a:t>
            </a:r>
            <a:r>
              <a:rPr kumimoji="1" lang="en-US" altLang="ja-JP" dirty="0"/>
              <a:t>1</a:t>
            </a:r>
            <a:r>
              <a:rPr kumimoji="1" lang="ja-JP" altLang="en-US"/>
              <a:t>行</a:t>
            </a:r>
            <a:r>
              <a:rPr kumimoji="1" lang="en-US" altLang="ja-JP" dirty="0"/>
              <a:t>5</a:t>
            </a:r>
            <a:r>
              <a:rPr kumimoji="1" lang="ja-JP" altLang="en-US"/>
              <a:t>列で要素はすべて</a:t>
            </a:r>
            <a:r>
              <a:rPr kumimoji="1" lang="en-US" altLang="ja-JP" dirty="0"/>
              <a:t>1</a:t>
            </a:r>
            <a:r>
              <a:rPr kumimoji="1" lang="ja-JP" altLang="en-US"/>
              <a:t>のリストです。</a:t>
            </a:r>
            <a:endParaRPr kumimoji="1" lang="en-US" altLang="ja-JP" dirty="0"/>
          </a:p>
          <a:p>
            <a:r>
              <a:rPr kumimoji="1" lang="ja-JP" altLang="en-US"/>
              <a:t>この</a:t>
            </a:r>
            <a:r>
              <a:rPr kumimoji="1" lang="en-US" altLang="ja-JP" dirty="0"/>
              <a:t>Sum = </a:t>
            </a:r>
            <a:r>
              <a:rPr kumimoji="1" lang="en-US" altLang="ja-JP" dirty="0" err="1"/>
              <a:t>Jn@Z</a:t>
            </a:r>
            <a:r>
              <a:rPr kumimoji="1" lang="ja-JP" altLang="en-US"/>
              <a:t>は</a:t>
            </a:r>
            <a:r>
              <a:rPr kumimoji="1" lang="en-US" altLang="ja-JP" dirty="0"/>
              <a:t>Jn</a:t>
            </a:r>
            <a:r>
              <a:rPr kumimoji="1" lang="ja-JP" altLang="en-US"/>
              <a:t>を</a:t>
            </a:r>
            <a:r>
              <a:rPr kumimoji="1" lang="en-US" altLang="ja-JP" dirty="0"/>
              <a:t>Z</a:t>
            </a:r>
            <a:r>
              <a:rPr kumimoji="1" lang="ja-JP" altLang="en-US"/>
              <a:t>の左から掛けて、和を</a:t>
            </a:r>
            <a:r>
              <a:rPr kumimoji="1" lang="en-US" altLang="ja-JP" dirty="0"/>
              <a:t>Sum</a:t>
            </a:r>
            <a:r>
              <a:rPr kumimoji="1" lang="ja-JP" altLang="en-US"/>
              <a:t>に格納するコードです。</a:t>
            </a:r>
            <a:endParaRPr kumimoji="1" lang="en-US" altLang="ja-JP" dirty="0"/>
          </a:p>
          <a:p>
            <a:endParaRPr kumimoji="1" lang="en-US" altLang="ja-JP" dirty="0"/>
          </a:p>
          <a:p>
            <a:r>
              <a:rPr kumimoji="1" lang="en-US" altLang="ja-JP" dirty="0"/>
              <a:t>Sum</a:t>
            </a:r>
            <a:r>
              <a:rPr kumimoji="1" lang="ja-JP" altLang="en-US"/>
              <a:t>の結果は、計算制度の範囲内で和が０になっている。和が０なので、平均値も０である。</a:t>
            </a:r>
            <a:endParaRPr kumimoji="1" lang="en-US" altLang="ja-JP" dirty="0"/>
          </a:p>
          <a:p>
            <a:r>
              <a:rPr kumimoji="1" lang="ja-JP" altLang="en-US"/>
              <a:t>平均が０であるので、分散は２乗和をデータ数で割った値として算出できる。</a:t>
            </a:r>
            <a:endParaRPr kumimoji="1" lang="en-US" altLang="ja-JP" dirty="0"/>
          </a:p>
          <a:p>
            <a:r>
              <a:rPr kumimoji="1" lang="en-US" altLang="ja-JP" dirty="0" err="1"/>
              <a:t>Cov</a:t>
            </a:r>
            <a:r>
              <a:rPr kumimoji="1" lang="en-US" altLang="ja-JP" dirty="0"/>
              <a:t> = (</a:t>
            </a:r>
            <a:r>
              <a:rPr kumimoji="1" lang="en-US" altLang="ja-JP" dirty="0" err="1"/>
              <a:t>Z.transpose</a:t>
            </a:r>
            <a:r>
              <a:rPr kumimoji="1" lang="en-US" altLang="ja-JP" dirty="0"/>
              <a:t>)</a:t>
            </a:r>
            <a:r>
              <a:rPr kumimoji="1" lang="ja-JP" altLang="en-US"/>
              <a:t>では変数間の積和も求められ、分散共分散配列として、</a:t>
            </a:r>
            <a:r>
              <a:rPr kumimoji="1" lang="en-US" altLang="ja-JP" dirty="0" err="1"/>
              <a:t>Cov</a:t>
            </a:r>
            <a:r>
              <a:rPr kumimoji="1" lang="ja-JP" altLang="en-US"/>
              <a:t>で表される。</a:t>
            </a:r>
            <a:endParaRPr kumimoji="1" lang="en-US" altLang="ja-JP" dirty="0"/>
          </a:p>
          <a:p>
            <a:endParaRPr kumimoji="1" lang="en-US" altLang="ja-JP" dirty="0"/>
          </a:p>
          <a:p>
            <a:r>
              <a:rPr kumimoji="1" lang="ja-JP" altLang="en-US"/>
              <a:t>分散を表す対角成分が１であるので標準偏差が１であることが確認できる。</a:t>
            </a:r>
            <a:endParaRPr kumimoji="1" lang="en-US" altLang="ja-JP" dirty="0"/>
          </a:p>
          <a:p>
            <a:r>
              <a:rPr kumimoji="1" lang="ja-JP" altLang="en-US"/>
              <a:t>以上の結果から、</a:t>
            </a:r>
            <a:r>
              <a:rPr kumimoji="1" lang="en-US" altLang="ja-JP" dirty="0" err="1"/>
              <a:t>zscore</a:t>
            </a:r>
            <a:r>
              <a:rPr kumimoji="1" lang="ja-JP" altLang="en-US"/>
              <a:t>関数で標準化得点が算出できることがわかる。</a:t>
            </a:r>
            <a:endParaRPr kumimoji="1" lang="en-US" altLang="ja-JP" dirty="0"/>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5</a:t>
            </a:fld>
            <a:endParaRPr kumimoji="1" lang="ja-JP" altLang="en-US"/>
          </a:p>
        </p:txBody>
      </p:sp>
    </p:spTree>
    <p:extLst>
      <p:ext uri="{BB962C8B-B14F-4D97-AF65-F5344CB8AC3E}">
        <p14:creationId xmlns:p14="http://schemas.microsoft.com/office/powerpoint/2010/main" val="352202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標準化回帰係数について説明します。</a:t>
            </a:r>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6</a:t>
            </a:fld>
            <a:endParaRPr kumimoji="1" lang="ja-JP" altLang="en-US"/>
          </a:p>
        </p:txBody>
      </p:sp>
    </p:spTree>
    <p:extLst>
      <p:ext uri="{BB962C8B-B14F-4D97-AF65-F5344CB8AC3E}">
        <p14:creationId xmlns:p14="http://schemas.microsoft.com/office/powerpoint/2010/main" val="66281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7</a:t>
            </a:fld>
            <a:endParaRPr kumimoji="1" lang="ja-JP" altLang="en-US"/>
          </a:p>
        </p:txBody>
      </p:sp>
    </p:spTree>
    <p:extLst>
      <p:ext uri="{BB962C8B-B14F-4D97-AF65-F5344CB8AC3E}">
        <p14:creationId xmlns:p14="http://schemas.microsoft.com/office/powerpoint/2010/main" val="301254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8</a:t>
            </a:fld>
            <a:endParaRPr kumimoji="1" lang="ja-JP" altLang="en-US"/>
          </a:p>
        </p:txBody>
      </p:sp>
    </p:spTree>
    <p:extLst>
      <p:ext uri="{BB962C8B-B14F-4D97-AF65-F5344CB8AC3E}">
        <p14:creationId xmlns:p14="http://schemas.microsoft.com/office/powerpoint/2010/main" val="287839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9</a:t>
            </a:fld>
            <a:endParaRPr kumimoji="1" lang="ja-JP" altLang="en-US"/>
          </a:p>
        </p:txBody>
      </p:sp>
    </p:spTree>
    <p:extLst>
      <p:ext uri="{BB962C8B-B14F-4D97-AF65-F5344CB8AC3E}">
        <p14:creationId xmlns:p14="http://schemas.microsoft.com/office/powerpoint/2010/main" val="40720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10</a:t>
            </a:fld>
            <a:endParaRPr kumimoji="1" lang="ja-JP" altLang="en-US"/>
          </a:p>
        </p:txBody>
      </p:sp>
    </p:spTree>
    <p:extLst>
      <p:ext uri="{BB962C8B-B14F-4D97-AF65-F5344CB8AC3E}">
        <p14:creationId xmlns:p14="http://schemas.microsoft.com/office/powerpoint/2010/main" val="37143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4CB2C-C16B-6749-BCB9-F9C0F51106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763432-0927-284F-962E-9D8A2EA4B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FD94A33-073D-834C-8DEE-227A80E4F582}"/>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C59A1D6B-82B3-2B4A-ABEE-E2BCF85586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787CBB-B042-9D44-9ECD-D372710CE58B}"/>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33159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6B6A1-7BEF-1A4A-B8C2-F545C8013B5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EE475-9E6C-414E-A9EA-29C121B6BF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F79D93-45E1-B244-8CD9-760FC39DB755}"/>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AA1135C4-F5D9-8440-90FC-F6A07DD0B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B86B8E-3828-B341-BBF3-520A2B52148A}"/>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230272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1AAD3AC-EE01-874D-8933-6BD2BCC0FFE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339784-1DBC-424E-8CDE-DC20D866DF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5CCA33-593F-B740-9832-AB166EEF6EA3}"/>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5BA9150C-7370-1549-A6E5-88092883D0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99B51B-7DE1-8441-8C6A-5C6EA361CEBA}"/>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205881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DA7B4-9C8B-434E-A1F6-220713576B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1162ED-84A6-134E-83E2-762D59C76FD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C11091-8875-AA43-909D-C41AC28A644B}"/>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459BBD06-DCE1-4744-87B3-5186E3C7F0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F9884D-33DD-AB4B-8C29-F42BF079D8DE}"/>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48289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A9C3AD-E1D4-0C47-9354-4CB7FB765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747024-9DC7-7D40-BD6E-058AC64D9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53079C-72D0-3747-8667-DFB8A2CB0C99}"/>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11F56D10-C785-B04E-ACBF-ABB45A802A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F72F42-06F9-854A-BD91-AB8568FD34A7}"/>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386600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9E72B-47F5-A24B-90A5-B1A18576CFA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D1DA7E-A394-2246-9675-2EB708F4758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5201733-69A6-2245-97CA-B8528D0E6E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F711ABB-FD36-594F-AE99-11AA07321FCF}"/>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6" name="フッター プレースホルダー 5">
            <a:extLst>
              <a:ext uri="{FF2B5EF4-FFF2-40B4-BE49-F238E27FC236}">
                <a16:creationId xmlns:a16="http://schemas.microsoft.com/office/drawing/2014/main" id="{99D52AF5-98A0-9846-88BC-221CFF9DC8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C52BD9-CAA8-BD41-8EBB-86B55D82D435}"/>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223738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F7B76-526E-1C49-BAC5-04982746385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8F7F71-982C-B146-A997-A3810A9FC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DA54B2-0CF1-F44F-921B-92DF742F2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A5BE27-6B50-3E43-9099-419D2A62E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ED8868-0AAC-D049-845F-14C43596690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63B877-1980-7141-994C-EB3109B70F64}"/>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8" name="フッター プレースホルダー 7">
            <a:extLst>
              <a:ext uri="{FF2B5EF4-FFF2-40B4-BE49-F238E27FC236}">
                <a16:creationId xmlns:a16="http://schemas.microsoft.com/office/drawing/2014/main" id="{8445CF7F-5BDC-9245-A525-9106AF5BA1E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C50214-7E78-A34B-9F04-0E7F3C5805FE}"/>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124502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3CB71-BDB2-3B40-A4F7-99DE66E2BC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B78B05D-C0DE-7D40-B0AC-2649F7F257D8}"/>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4" name="フッター プレースホルダー 3">
            <a:extLst>
              <a:ext uri="{FF2B5EF4-FFF2-40B4-BE49-F238E27FC236}">
                <a16:creationId xmlns:a16="http://schemas.microsoft.com/office/drawing/2014/main" id="{A46BCA02-33ED-D144-A2B5-71ACDC8BBCF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C41EEEB-CA1F-2940-801F-AE54E2A2C42A}"/>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287374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AFBD936-7725-8146-BC7C-20359F5AAAE5}"/>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3" name="フッター プレースホルダー 2">
            <a:extLst>
              <a:ext uri="{FF2B5EF4-FFF2-40B4-BE49-F238E27FC236}">
                <a16:creationId xmlns:a16="http://schemas.microsoft.com/office/drawing/2014/main" id="{7384BBF9-8B45-7C4B-A5AA-90CEBAA1D5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1CC5803-635E-B443-8227-F194B275CE2F}"/>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184249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FD574-F07A-6C4B-944E-B86EE25AB9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A298EA-2560-4748-AC73-81EF6EA0C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53E33C-0B33-534A-B67E-1D61CB459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9B7220-6A0D-A246-97BA-754710E275CE}"/>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6" name="フッター プレースホルダー 5">
            <a:extLst>
              <a:ext uri="{FF2B5EF4-FFF2-40B4-BE49-F238E27FC236}">
                <a16:creationId xmlns:a16="http://schemas.microsoft.com/office/drawing/2014/main" id="{7895942B-1D87-AA43-AF48-309965ADA3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59C063-906B-5149-B2AB-7E24BB2B42D0}"/>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12106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491F6-9979-F34E-8EBC-345C3038AC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26D341-A48A-574E-9BDA-E0AC59286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A48EC4-44C4-1B41-AA8E-8ADE19D03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680571-FEAD-1249-BE53-28E77CEA8A0F}"/>
              </a:ext>
            </a:extLst>
          </p:cNvPr>
          <p:cNvSpPr>
            <a:spLocks noGrp="1"/>
          </p:cNvSpPr>
          <p:nvPr>
            <p:ph type="dt" sz="half" idx="10"/>
          </p:nvPr>
        </p:nvSpPr>
        <p:spPr/>
        <p:txBody>
          <a:bodyPr/>
          <a:lstStyle/>
          <a:p>
            <a:fld id="{236CCFA2-A884-DF48-98A2-99C37D1ECBAC}" type="datetimeFigureOut">
              <a:rPr kumimoji="1" lang="ja-JP" altLang="en-US" smtClean="0"/>
              <a:t>2021/7/27</a:t>
            </a:fld>
            <a:endParaRPr kumimoji="1" lang="ja-JP" altLang="en-US"/>
          </a:p>
        </p:txBody>
      </p:sp>
      <p:sp>
        <p:nvSpPr>
          <p:cNvPr id="6" name="フッター プレースホルダー 5">
            <a:extLst>
              <a:ext uri="{FF2B5EF4-FFF2-40B4-BE49-F238E27FC236}">
                <a16:creationId xmlns:a16="http://schemas.microsoft.com/office/drawing/2014/main" id="{A2D0892B-7D21-334B-BAA7-5557DDBE25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436336-00C4-7445-9454-3A62C5BE3D1E}"/>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72332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5F5A7AD-2A64-C64F-9603-EE3AFD27C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88CEF0-92D3-6249-A018-2D6E53F043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CA996A-E155-2E43-86A4-4A76E39D6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CFA2-A884-DF48-98A2-99C37D1ECBAC}" type="datetimeFigureOut">
              <a:rPr kumimoji="1" lang="ja-JP" altLang="en-US" smtClean="0"/>
              <a:t>2021/7/27</a:t>
            </a:fld>
            <a:endParaRPr kumimoji="1" lang="ja-JP" altLang="en-US"/>
          </a:p>
        </p:txBody>
      </p:sp>
      <p:sp>
        <p:nvSpPr>
          <p:cNvPr id="5" name="フッター プレースホルダー 4">
            <a:extLst>
              <a:ext uri="{FF2B5EF4-FFF2-40B4-BE49-F238E27FC236}">
                <a16:creationId xmlns:a16="http://schemas.microsoft.com/office/drawing/2014/main" id="{2A439D87-6008-EB4B-811B-8950B4D90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A5BDBFD-3B6B-6D44-8E9F-38A1DD2B6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18476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64C3E-397E-4045-8610-767FEA601DF5}"/>
              </a:ext>
            </a:extLst>
          </p:cNvPr>
          <p:cNvSpPr>
            <a:spLocks noGrp="1"/>
          </p:cNvSpPr>
          <p:nvPr>
            <p:ph type="ctrTitle"/>
          </p:nvPr>
        </p:nvSpPr>
        <p:spPr>
          <a:xfrm>
            <a:off x="1524000" y="2235200"/>
            <a:ext cx="9144000" cy="2387600"/>
          </a:xfrm>
        </p:spPr>
        <p:txBody>
          <a:bodyPr>
            <a:normAutofit fontScale="90000"/>
          </a:bodyPr>
          <a:lstStyle/>
          <a:p>
            <a:r>
              <a:rPr kumimoji="1" lang="en-US" altLang="ja-JP" dirty="0"/>
              <a:t>6</a:t>
            </a:r>
            <a:r>
              <a:rPr lang="ja-JP" altLang="en-US"/>
              <a:t>章</a:t>
            </a:r>
            <a:r>
              <a:rPr lang="en-US" altLang="ja-JP" dirty="0"/>
              <a:t>3</a:t>
            </a:r>
            <a:r>
              <a:rPr lang="ja-JP" altLang="en-US"/>
              <a:t>節</a:t>
            </a:r>
            <a:br>
              <a:rPr lang="en-US" altLang="ja-JP" dirty="0"/>
            </a:br>
            <a:br>
              <a:rPr lang="en-US" altLang="ja-JP" dirty="0"/>
            </a:br>
            <a:r>
              <a:rPr kumimoji="1" lang="en-US" altLang="ja-JP" dirty="0"/>
              <a:t> </a:t>
            </a:r>
            <a:r>
              <a:rPr kumimoji="1" lang="ja-JP" altLang="en-US"/>
              <a:t>標準化回帰係数</a:t>
            </a:r>
          </a:p>
        </p:txBody>
      </p:sp>
    </p:spTree>
    <p:extLst>
      <p:ext uri="{BB962C8B-B14F-4D97-AF65-F5344CB8AC3E}">
        <p14:creationId xmlns:p14="http://schemas.microsoft.com/office/powerpoint/2010/main" val="331452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3CB8DB3-F33A-D944-B03F-F69C1A08BAED}"/>
              </a:ext>
            </a:extLst>
          </p:cNvPr>
          <p:cNvSpPr txBox="1"/>
          <p:nvPr/>
        </p:nvSpPr>
        <p:spPr>
          <a:xfrm>
            <a:off x="903242" y="710061"/>
            <a:ext cx="6434698" cy="4524315"/>
          </a:xfrm>
          <a:prstGeom prst="rect">
            <a:avLst/>
          </a:prstGeom>
          <a:noFill/>
        </p:spPr>
        <p:txBody>
          <a:bodyPr wrap="square" rtlCol="0">
            <a:spAutoFit/>
          </a:bodyPr>
          <a:lstStyle/>
          <a:p>
            <a:r>
              <a:rPr lang="en" altLang="ja-JP" sz="1600" dirty="0"/>
              <a:t>y = </a:t>
            </a:r>
            <a:r>
              <a:rPr lang="en" altLang="ja-JP" sz="1600" dirty="0" err="1"/>
              <a:t>np.array</a:t>
            </a:r>
            <a:r>
              <a:rPr lang="en" altLang="ja-JP" sz="1600" dirty="0"/>
              <a:t>(y)</a:t>
            </a:r>
          </a:p>
          <a:p>
            <a:r>
              <a:rPr lang="en" altLang="ja-JP" sz="1600" dirty="0"/>
              <a:t>X = </a:t>
            </a:r>
            <a:r>
              <a:rPr lang="en" altLang="ja-JP" sz="1600" dirty="0" err="1"/>
              <a:t>np.array</a:t>
            </a:r>
            <a:r>
              <a:rPr lang="en" altLang="ja-JP" sz="1600" dirty="0"/>
              <a:t>(X)</a:t>
            </a:r>
          </a:p>
          <a:p>
            <a:r>
              <a:rPr lang="en" altLang="ja-JP" sz="1600" dirty="0"/>
              <a:t>m = </a:t>
            </a:r>
            <a:r>
              <a:rPr lang="en" altLang="ja-JP" sz="1600" dirty="0" err="1"/>
              <a:t>np.mean</a:t>
            </a:r>
            <a:r>
              <a:rPr lang="en" altLang="ja-JP" sz="1600" dirty="0"/>
              <a:t>(y)</a:t>
            </a:r>
          </a:p>
          <a:p>
            <a:r>
              <a:rPr lang="en" altLang="ja-JP" sz="1600" dirty="0" err="1"/>
              <a:t>sd</a:t>
            </a:r>
            <a:r>
              <a:rPr lang="en" altLang="ja-JP" sz="1600" dirty="0"/>
              <a:t> = </a:t>
            </a:r>
            <a:r>
              <a:rPr lang="en" altLang="ja-JP" sz="1600" dirty="0" err="1"/>
              <a:t>np.var</a:t>
            </a:r>
            <a:r>
              <a:rPr lang="en" altLang="ja-JP" sz="1600" dirty="0"/>
              <a:t>(y) ** 0.5</a:t>
            </a:r>
          </a:p>
          <a:p>
            <a:r>
              <a:rPr lang="en" altLang="ja-JP" sz="1600" dirty="0"/>
              <a:t>print('\n{0}:\n     mean = {1:.3}    </a:t>
            </a:r>
            <a:r>
              <a:rPr lang="en" altLang="ja-JP" sz="1600" dirty="0" err="1"/>
              <a:t>sd</a:t>
            </a:r>
            <a:r>
              <a:rPr lang="en" altLang="ja-JP" sz="1600" dirty="0"/>
              <a:t> = {2:.3}'.</a:t>
            </a:r>
          </a:p>
          <a:p>
            <a:r>
              <a:rPr lang="en" altLang="ja-JP" sz="1600" dirty="0"/>
              <a:t>          format(</a:t>
            </a:r>
            <a:r>
              <a:rPr lang="en" altLang="ja-JP" sz="1600" dirty="0" err="1"/>
              <a:t>VarNames</a:t>
            </a:r>
            <a:r>
              <a:rPr lang="en" altLang="ja-JP" sz="1600" dirty="0"/>
              <a:t>[1], m, </a:t>
            </a:r>
            <a:r>
              <a:rPr lang="en" altLang="ja-JP" sz="1600" dirty="0" err="1"/>
              <a:t>sd</a:t>
            </a:r>
            <a:r>
              <a:rPr lang="en" altLang="ja-JP" sz="1600" dirty="0"/>
              <a:t>))</a:t>
            </a:r>
          </a:p>
          <a:p>
            <a:r>
              <a:rPr lang="en" altLang="ja-JP" sz="1600" dirty="0" err="1"/>
              <a:t>f_out.write</a:t>
            </a:r>
            <a:r>
              <a:rPr lang="en" altLang="ja-JP" sz="1600" dirty="0"/>
              <a:t>('\n{0}:\n     mean = {1:.3}    </a:t>
            </a:r>
            <a:r>
              <a:rPr lang="en" altLang="ja-JP" sz="1600" dirty="0" err="1"/>
              <a:t>sd</a:t>
            </a:r>
            <a:r>
              <a:rPr lang="en" altLang="ja-JP" sz="1600" dirty="0"/>
              <a:t> = {2:.3}\n'.</a:t>
            </a:r>
          </a:p>
          <a:p>
            <a:r>
              <a:rPr lang="en" altLang="ja-JP" sz="1600" dirty="0"/>
              <a:t>                  format(</a:t>
            </a:r>
            <a:r>
              <a:rPr lang="en" altLang="ja-JP" sz="1600" dirty="0" err="1"/>
              <a:t>VarNames</a:t>
            </a:r>
            <a:r>
              <a:rPr lang="en" altLang="ja-JP" sz="1600" dirty="0"/>
              <a:t>[1], m, </a:t>
            </a:r>
            <a:r>
              <a:rPr lang="en" altLang="ja-JP" sz="1600" dirty="0" err="1"/>
              <a:t>sd</a:t>
            </a:r>
            <a:r>
              <a:rPr lang="en" altLang="ja-JP" sz="1600" dirty="0"/>
              <a:t>))</a:t>
            </a:r>
          </a:p>
          <a:p>
            <a:r>
              <a:rPr lang="en" altLang="ja-JP" sz="1600" dirty="0" err="1"/>
              <a:t>Xt</a:t>
            </a:r>
            <a:r>
              <a:rPr lang="en" altLang="ja-JP" sz="1600" dirty="0"/>
              <a:t> = </a:t>
            </a:r>
            <a:r>
              <a:rPr lang="en" altLang="ja-JP" sz="1600" dirty="0" err="1"/>
              <a:t>X.transpose</a:t>
            </a:r>
            <a:r>
              <a:rPr lang="en" altLang="ja-JP" sz="1600" dirty="0"/>
              <a:t>()</a:t>
            </a:r>
          </a:p>
          <a:p>
            <a:r>
              <a:rPr lang="en" altLang="ja-JP" sz="1600" dirty="0"/>
              <a:t>(p, n) = </a:t>
            </a:r>
            <a:r>
              <a:rPr lang="en" altLang="ja-JP" sz="1600" dirty="0" err="1"/>
              <a:t>Xt.shape</a:t>
            </a:r>
            <a:endParaRPr lang="en" altLang="ja-JP" sz="1600" dirty="0"/>
          </a:p>
          <a:p>
            <a:r>
              <a:rPr lang="en" altLang="ja-JP" sz="1600" dirty="0"/>
              <a:t>print('p = ', p)</a:t>
            </a:r>
          </a:p>
          <a:p>
            <a:r>
              <a:rPr lang="en" altLang="ja-JP" sz="1600" dirty="0"/>
              <a:t>for </a:t>
            </a:r>
            <a:r>
              <a:rPr lang="en" altLang="ja-JP" sz="1600" dirty="0" err="1"/>
              <a:t>i</a:t>
            </a:r>
            <a:r>
              <a:rPr lang="en" altLang="ja-JP" sz="1600" dirty="0"/>
              <a:t> in range(p):</a:t>
            </a:r>
          </a:p>
          <a:p>
            <a:r>
              <a:rPr lang="en" altLang="ja-JP" sz="1600" dirty="0"/>
              <a:t>       m = </a:t>
            </a:r>
            <a:r>
              <a:rPr lang="en" altLang="ja-JP" sz="1600" dirty="0" err="1"/>
              <a:t>np.mean</a:t>
            </a:r>
            <a:r>
              <a:rPr lang="en" altLang="ja-JP" sz="1600" dirty="0"/>
              <a:t>(</a:t>
            </a:r>
            <a:r>
              <a:rPr lang="en" altLang="ja-JP" sz="1600" dirty="0" err="1"/>
              <a:t>Xt</a:t>
            </a:r>
            <a:r>
              <a:rPr lang="en" altLang="ja-JP" sz="1600" dirty="0"/>
              <a:t>[</a:t>
            </a:r>
            <a:r>
              <a:rPr lang="en" altLang="ja-JP" sz="1600" dirty="0" err="1"/>
              <a:t>i</a:t>
            </a:r>
            <a:r>
              <a:rPr lang="en" altLang="ja-JP" sz="1600" dirty="0"/>
              <a:t>])</a:t>
            </a:r>
          </a:p>
          <a:p>
            <a:r>
              <a:rPr lang="en" altLang="ja-JP" sz="1600" dirty="0"/>
              <a:t>       </a:t>
            </a:r>
            <a:r>
              <a:rPr lang="en" altLang="ja-JP" sz="1600" dirty="0" err="1"/>
              <a:t>sd</a:t>
            </a:r>
            <a:r>
              <a:rPr lang="en" altLang="ja-JP" sz="1600" dirty="0"/>
              <a:t> = </a:t>
            </a:r>
            <a:r>
              <a:rPr lang="en" altLang="ja-JP" sz="1600" dirty="0" err="1"/>
              <a:t>np.var</a:t>
            </a:r>
            <a:r>
              <a:rPr lang="en" altLang="ja-JP" sz="1600" dirty="0"/>
              <a:t>(</a:t>
            </a:r>
            <a:r>
              <a:rPr lang="en" altLang="ja-JP" sz="1600" dirty="0" err="1"/>
              <a:t>Xt</a:t>
            </a:r>
            <a:r>
              <a:rPr lang="en" altLang="ja-JP" sz="1600" dirty="0"/>
              <a:t>[</a:t>
            </a:r>
            <a:r>
              <a:rPr lang="en" altLang="ja-JP" sz="1600" dirty="0" err="1"/>
              <a:t>i</a:t>
            </a:r>
            <a:r>
              <a:rPr lang="en" altLang="ja-JP" sz="1600" dirty="0"/>
              <a:t>]) ** 0.5</a:t>
            </a:r>
          </a:p>
          <a:p>
            <a:r>
              <a:rPr lang="en" altLang="ja-JP" sz="1600" dirty="0"/>
              <a:t>       print('{0}:\n     mean = {1:.3}   </a:t>
            </a:r>
            <a:r>
              <a:rPr lang="en" altLang="ja-JP" sz="1600" dirty="0" err="1"/>
              <a:t>sd</a:t>
            </a:r>
            <a:r>
              <a:rPr lang="en" altLang="ja-JP" sz="1600" dirty="0"/>
              <a:t> = {2:.3}'.</a:t>
            </a:r>
          </a:p>
          <a:p>
            <a:r>
              <a:rPr lang="en" altLang="ja-JP" sz="1600" dirty="0"/>
              <a:t>              format(</a:t>
            </a:r>
            <a:r>
              <a:rPr lang="en" altLang="ja-JP" sz="1600" dirty="0" err="1"/>
              <a:t>VarNames</a:t>
            </a:r>
            <a:r>
              <a:rPr lang="en" altLang="ja-JP" sz="1600" dirty="0"/>
              <a:t>[</a:t>
            </a:r>
            <a:r>
              <a:rPr lang="en" altLang="ja-JP" sz="1600" dirty="0" err="1"/>
              <a:t>i</a:t>
            </a:r>
            <a:r>
              <a:rPr lang="en" altLang="ja-JP" sz="1600" dirty="0"/>
              <a:t> + 2], m, </a:t>
            </a:r>
            <a:r>
              <a:rPr lang="en" altLang="ja-JP" sz="1600" dirty="0" err="1"/>
              <a:t>sd</a:t>
            </a:r>
            <a:r>
              <a:rPr lang="en" altLang="ja-JP" sz="1600" dirty="0"/>
              <a:t>))</a:t>
            </a:r>
          </a:p>
          <a:p>
            <a:r>
              <a:rPr lang="en" altLang="ja-JP" sz="1600" dirty="0"/>
              <a:t>        </a:t>
            </a:r>
            <a:r>
              <a:rPr lang="en" altLang="ja-JP" sz="1600" dirty="0" err="1"/>
              <a:t>f_out.write</a:t>
            </a:r>
            <a:r>
              <a:rPr lang="en" altLang="ja-JP" sz="1600" dirty="0"/>
              <a:t>('{0}:\n     mean = {1:.3}   </a:t>
            </a:r>
            <a:r>
              <a:rPr lang="en" altLang="ja-JP" sz="1600" dirty="0" err="1"/>
              <a:t>sd</a:t>
            </a:r>
            <a:r>
              <a:rPr lang="en" altLang="ja-JP" sz="1600" dirty="0"/>
              <a:t> = {2:.3}\n'.</a:t>
            </a:r>
          </a:p>
          <a:p>
            <a:r>
              <a:rPr lang="en" altLang="ja-JP" sz="1600" dirty="0"/>
              <a:t>                      format(</a:t>
            </a:r>
            <a:r>
              <a:rPr lang="en" altLang="ja-JP" sz="1600" dirty="0" err="1"/>
              <a:t>VarNames</a:t>
            </a:r>
            <a:r>
              <a:rPr lang="en" altLang="ja-JP" sz="1600" dirty="0"/>
              <a:t>[</a:t>
            </a:r>
            <a:r>
              <a:rPr lang="en" altLang="ja-JP" sz="1600" dirty="0" err="1"/>
              <a:t>i</a:t>
            </a:r>
            <a:r>
              <a:rPr lang="en" altLang="ja-JP" sz="1600" dirty="0"/>
              <a:t> + 2], m, </a:t>
            </a:r>
            <a:r>
              <a:rPr lang="en" altLang="ja-JP" sz="1600" dirty="0" err="1"/>
              <a:t>sd</a:t>
            </a:r>
            <a:r>
              <a:rPr lang="en" altLang="ja-JP" sz="1600" dirty="0"/>
              <a:t>))</a:t>
            </a:r>
          </a:p>
        </p:txBody>
      </p:sp>
      <p:sp>
        <p:nvSpPr>
          <p:cNvPr id="7" name="テキスト ボックス 6">
            <a:extLst>
              <a:ext uri="{FF2B5EF4-FFF2-40B4-BE49-F238E27FC236}">
                <a16:creationId xmlns:a16="http://schemas.microsoft.com/office/drawing/2014/main" id="{BC6CA404-8F82-1E44-82A8-990436C45DB1}"/>
              </a:ext>
            </a:extLst>
          </p:cNvPr>
          <p:cNvSpPr txBox="1"/>
          <p:nvPr/>
        </p:nvSpPr>
        <p:spPr>
          <a:xfrm>
            <a:off x="212989" y="147913"/>
            <a:ext cx="1380506" cy="369332"/>
          </a:xfrm>
          <a:prstGeom prst="rect">
            <a:avLst/>
          </a:prstGeom>
          <a:noFill/>
        </p:spPr>
        <p:txBody>
          <a:bodyPr wrap="none" rtlCol="0">
            <a:spAutoFit/>
          </a:bodyPr>
          <a:lstStyle/>
          <a:p>
            <a:r>
              <a:rPr lang="ja-JP" altLang="en-US"/>
              <a:t>リスト</a:t>
            </a:r>
            <a:r>
              <a:rPr lang="en-US" altLang="ja-JP" dirty="0"/>
              <a:t>6.3.3</a:t>
            </a:r>
            <a:endParaRPr kumimoji="1" lang="ja-JP" altLang="en-US"/>
          </a:p>
        </p:txBody>
      </p:sp>
      <p:sp>
        <p:nvSpPr>
          <p:cNvPr id="3" name="テキスト ボックス 2">
            <a:extLst>
              <a:ext uri="{FF2B5EF4-FFF2-40B4-BE49-F238E27FC236}">
                <a16:creationId xmlns:a16="http://schemas.microsoft.com/office/drawing/2014/main" id="{3D86A060-DE8E-704E-9BE5-540D9DF3ED4E}"/>
              </a:ext>
            </a:extLst>
          </p:cNvPr>
          <p:cNvSpPr txBox="1"/>
          <p:nvPr/>
        </p:nvSpPr>
        <p:spPr>
          <a:xfrm>
            <a:off x="6429663" y="1679556"/>
            <a:ext cx="5444837" cy="2585323"/>
          </a:xfrm>
          <a:prstGeom prst="rect">
            <a:avLst/>
          </a:prstGeom>
          <a:noFill/>
        </p:spPr>
        <p:txBody>
          <a:bodyPr wrap="square" rtlCol="0">
            <a:spAutoFit/>
          </a:bodyPr>
          <a:lstStyle/>
          <a:p>
            <a:r>
              <a:rPr lang="ja-JP" altLang="en-US"/>
              <a:t>・</a:t>
            </a:r>
            <a:r>
              <a:rPr lang="en-US" altLang="ja-JP" dirty="0"/>
              <a:t>Temperature</a:t>
            </a:r>
            <a:r>
              <a:rPr lang="ja-JP" altLang="en-US"/>
              <a:t>の平均（</a:t>
            </a:r>
            <a:r>
              <a:rPr lang="en-US" altLang="ja-JP" dirty="0"/>
              <a:t>mean</a:t>
            </a:r>
            <a:r>
              <a:rPr lang="ja-JP" altLang="en-US"/>
              <a:t>）と標準偏差</a:t>
            </a:r>
            <a:r>
              <a:rPr lang="en-US" altLang="ja-JP" dirty="0"/>
              <a:t>(</a:t>
            </a:r>
            <a:r>
              <a:rPr lang="en-US" altLang="ja-JP" dirty="0" err="1"/>
              <a:t>sd</a:t>
            </a:r>
            <a:r>
              <a:rPr lang="en-US" altLang="ja-JP" dirty="0"/>
              <a:t>)</a:t>
            </a:r>
            <a:r>
              <a:rPr lang="ja-JP" altLang="en-US"/>
              <a:t>を</a:t>
            </a:r>
            <a:endParaRPr lang="en-US" altLang="ja-JP" dirty="0"/>
          </a:p>
          <a:p>
            <a:r>
              <a:rPr kumimoji="1" lang="ja-JP" altLang="en-US"/>
              <a:t>算出して、</a:t>
            </a:r>
            <a:r>
              <a:rPr kumimoji="1" lang="en-US" altLang="ja-JP" dirty="0"/>
              <a:t>console</a:t>
            </a:r>
            <a:r>
              <a:rPr kumimoji="1" lang="ja-JP" altLang="en-US"/>
              <a:t>に表示とファイルへの書き込みを行っている。</a:t>
            </a:r>
            <a:endParaRPr kumimoji="1" lang="en-US" altLang="ja-JP" dirty="0"/>
          </a:p>
          <a:p>
            <a:endParaRPr kumimoji="1" lang="en-US" altLang="ja-JP" dirty="0"/>
          </a:p>
          <a:p>
            <a:r>
              <a:rPr lang="ja-JP" altLang="en-US"/>
              <a:t>・</a:t>
            </a:r>
            <a:r>
              <a:rPr lang="en-US" altLang="ja-JP" dirty="0"/>
              <a:t>Latitude</a:t>
            </a:r>
            <a:r>
              <a:rPr lang="ja-JP" altLang="en-US"/>
              <a:t>の平均（</a:t>
            </a:r>
            <a:r>
              <a:rPr lang="en-US" altLang="ja-JP" dirty="0"/>
              <a:t>mean</a:t>
            </a:r>
            <a:r>
              <a:rPr lang="ja-JP" altLang="en-US"/>
              <a:t>）と標準偏差</a:t>
            </a:r>
            <a:r>
              <a:rPr lang="en-US" altLang="ja-JP" dirty="0"/>
              <a:t>(</a:t>
            </a:r>
            <a:r>
              <a:rPr lang="en-US" altLang="ja-JP" dirty="0" err="1"/>
              <a:t>sd</a:t>
            </a:r>
            <a:r>
              <a:rPr lang="en-US" altLang="ja-JP" dirty="0"/>
              <a:t>)</a:t>
            </a:r>
            <a:r>
              <a:rPr lang="ja-JP" altLang="en-US"/>
              <a:t>を算出して、</a:t>
            </a:r>
            <a:r>
              <a:rPr lang="en-US" altLang="ja-JP" dirty="0"/>
              <a:t>console</a:t>
            </a:r>
            <a:r>
              <a:rPr lang="ja-JP" altLang="en-US"/>
              <a:t>に表示とファイルへの書き込みを行っている。</a:t>
            </a:r>
            <a:endParaRPr lang="en-US" altLang="ja-JP" dirty="0"/>
          </a:p>
          <a:p>
            <a:endParaRPr lang="ja-JP" altLang="en-US"/>
          </a:p>
          <a:p>
            <a:endParaRPr kumimoji="1" lang="ja-JP" altLang="en-US"/>
          </a:p>
        </p:txBody>
      </p:sp>
    </p:spTree>
    <p:extLst>
      <p:ext uri="{BB962C8B-B14F-4D97-AF65-F5344CB8AC3E}">
        <p14:creationId xmlns:p14="http://schemas.microsoft.com/office/powerpoint/2010/main" val="20994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3CB8DB3-F33A-D944-B03F-F69C1A08BAED}"/>
              </a:ext>
            </a:extLst>
          </p:cNvPr>
          <p:cNvSpPr txBox="1"/>
          <p:nvPr/>
        </p:nvSpPr>
        <p:spPr>
          <a:xfrm>
            <a:off x="484142" y="956280"/>
            <a:ext cx="6729458" cy="4031873"/>
          </a:xfrm>
          <a:prstGeom prst="rect">
            <a:avLst/>
          </a:prstGeom>
          <a:noFill/>
        </p:spPr>
        <p:txBody>
          <a:bodyPr wrap="square" rtlCol="0">
            <a:spAutoFit/>
          </a:bodyPr>
          <a:lstStyle/>
          <a:p>
            <a:r>
              <a:rPr lang="en" altLang="ja-JP" sz="1600" dirty="0" err="1"/>
              <a:t>y_z</a:t>
            </a:r>
            <a:r>
              <a:rPr lang="en" altLang="ja-JP" sz="1600" dirty="0"/>
              <a:t> =  </a:t>
            </a:r>
            <a:r>
              <a:rPr lang="en" altLang="ja-JP" sz="1600" dirty="0" err="1"/>
              <a:t>scst.zscore</a:t>
            </a:r>
            <a:r>
              <a:rPr lang="en" altLang="ja-JP" sz="1600" dirty="0"/>
              <a:t>(y) </a:t>
            </a:r>
          </a:p>
          <a:p>
            <a:r>
              <a:rPr lang="en" altLang="ja-JP" sz="1600" dirty="0" err="1"/>
              <a:t>X_z</a:t>
            </a:r>
            <a:r>
              <a:rPr lang="en" altLang="ja-JP" sz="1600" dirty="0"/>
              <a:t> = </a:t>
            </a:r>
            <a:r>
              <a:rPr lang="en" altLang="ja-JP" sz="1600" dirty="0" err="1"/>
              <a:t>scst.zscore</a:t>
            </a:r>
            <a:r>
              <a:rPr lang="en" altLang="ja-JP" sz="1600" dirty="0"/>
              <a:t>(X)</a:t>
            </a:r>
          </a:p>
          <a:p>
            <a:endParaRPr lang="en" altLang="ja-JP" sz="1600" dirty="0"/>
          </a:p>
          <a:p>
            <a:r>
              <a:rPr lang="en" altLang="ja-JP" sz="1600" dirty="0"/>
              <a:t>b = </a:t>
            </a:r>
            <a:r>
              <a:rPr lang="en" altLang="ja-JP" sz="1600" dirty="0" err="1"/>
              <a:t>np.linalg.inv</a:t>
            </a:r>
            <a:r>
              <a:rPr lang="en" altLang="ja-JP" sz="1600" dirty="0"/>
              <a:t>(</a:t>
            </a:r>
            <a:r>
              <a:rPr lang="en" altLang="ja-JP" sz="1600" dirty="0" err="1"/>
              <a:t>X_z.transpose</a:t>
            </a:r>
            <a:r>
              <a:rPr lang="en" altLang="ja-JP" sz="1600" dirty="0"/>
              <a:t>() @ </a:t>
            </a:r>
            <a:r>
              <a:rPr lang="en" altLang="ja-JP" sz="1600" dirty="0" err="1"/>
              <a:t>X_z</a:t>
            </a:r>
            <a:r>
              <a:rPr lang="en" altLang="ja-JP" sz="1600" dirty="0"/>
              <a:t>) @ </a:t>
            </a:r>
            <a:r>
              <a:rPr lang="en" altLang="ja-JP" sz="1600" dirty="0" err="1"/>
              <a:t>X_z.transpose</a:t>
            </a:r>
            <a:r>
              <a:rPr lang="en" altLang="ja-JP" sz="1600" dirty="0"/>
              <a:t>() @ </a:t>
            </a:r>
            <a:r>
              <a:rPr lang="en" altLang="ja-JP" sz="1600" dirty="0" err="1"/>
              <a:t>y_z</a:t>
            </a:r>
            <a:endParaRPr lang="en" altLang="ja-JP" sz="1600" dirty="0"/>
          </a:p>
          <a:p>
            <a:r>
              <a:rPr lang="en" altLang="ja-JP" sz="1600" dirty="0"/>
              <a:t>print('b = ', b)</a:t>
            </a:r>
          </a:p>
          <a:p>
            <a:r>
              <a:rPr lang="en" altLang="ja-JP" sz="1600" dirty="0" err="1"/>
              <a:t>f_out.write</a:t>
            </a:r>
            <a:r>
              <a:rPr lang="en" altLang="ja-JP" sz="1600" dirty="0"/>
              <a:t>('\n')</a:t>
            </a:r>
          </a:p>
          <a:p>
            <a:r>
              <a:rPr lang="en" altLang="ja-JP" sz="1600" dirty="0"/>
              <a:t>for </a:t>
            </a:r>
            <a:r>
              <a:rPr lang="en" altLang="ja-JP" sz="1600" dirty="0" err="1"/>
              <a:t>i</a:t>
            </a:r>
            <a:r>
              <a:rPr lang="en" altLang="ja-JP" sz="1600" dirty="0"/>
              <a:t> in range(</a:t>
            </a:r>
            <a:r>
              <a:rPr lang="en" altLang="ja-JP" sz="1600" dirty="0" err="1"/>
              <a:t>b.shape</a:t>
            </a:r>
            <a:r>
              <a:rPr lang="en" altLang="ja-JP" sz="1600" dirty="0"/>
              <a:t>[0]):</a:t>
            </a:r>
          </a:p>
          <a:p>
            <a:r>
              <a:rPr lang="en" altLang="ja-JP" sz="1600" dirty="0"/>
              <a:t>        </a:t>
            </a:r>
            <a:r>
              <a:rPr lang="en" altLang="ja-JP" sz="1600" dirty="0" err="1"/>
              <a:t>f_out.write</a:t>
            </a:r>
            <a:r>
              <a:rPr lang="en" altLang="ja-JP" sz="1600" dirty="0"/>
              <a:t>('b[{0}]&lt;{1}&gt;:\n     {2:.5}\n'.</a:t>
            </a:r>
          </a:p>
          <a:p>
            <a:r>
              <a:rPr lang="en" altLang="ja-JP" sz="1600" dirty="0"/>
              <a:t>                    format(</a:t>
            </a:r>
            <a:r>
              <a:rPr lang="en" altLang="ja-JP" sz="1600" dirty="0" err="1"/>
              <a:t>i</a:t>
            </a:r>
            <a:r>
              <a:rPr lang="en" altLang="ja-JP" sz="1600" dirty="0"/>
              <a:t> + 1, </a:t>
            </a:r>
            <a:r>
              <a:rPr lang="en" altLang="ja-JP" sz="1600" dirty="0" err="1"/>
              <a:t>VarNames</a:t>
            </a:r>
            <a:r>
              <a:rPr lang="en" altLang="ja-JP" sz="1600" dirty="0"/>
              <a:t>[</a:t>
            </a:r>
            <a:r>
              <a:rPr lang="en" altLang="ja-JP" sz="1600" dirty="0" err="1"/>
              <a:t>i</a:t>
            </a:r>
            <a:r>
              <a:rPr lang="en" altLang="ja-JP" sz="1600" dirty="0"/>
              <a:t> + 2], b[</a:t>
            </a:r>
            <a:r>
              <a:rPr lang="en" altLang="ja-JP" sz="1600" dirty="0" err="1"/>
              <a:t>i</a:t>
            </a:r>
            <a:r>
              <a:rPr lang="en" altLang="ja-JP" sz="1600" dirty="0"/>
              <a:t>][0]))</a:t>
            </a:r>
          </a:p>
          <a:p>
            <a:r>
              <a:rPr lang="en" altLang="ja-JP" sz="1600" dirty="0" err="1"/>
              <a:t>y_est</a:t>
            </a:r>
            <a:r>
              <a:rPr lang="en" altLang="ja-JP" sz="1600" dirty="0"/>
              <a:t> = </a:t>
            </a:r>
            <a:r>
              <a:rPr lang="en" altLang="ja-JP" sz="1600" dirty="0" err="1"/>
              <a:t>X_z</a:t>
            </a:r>
            <a:r>
              <a:rPr lang="en" altLang="ja-JP" sz="1600" dirty="0"/>
              <a:t> @ b</a:t>
            </a:r>
          </a:p>
          <a:p>
            <a:r>
              <a:rPr lang="en" altLang="ja-JP" sz="1600" dirty="0"/>
              <a:t>r, p = </a:t>
            </a:r>
            <a:r>
              <a:rPr lang="en" altLang="ja-JP" sz="1600" dirty="0" err="1"/>
              <a:t>scst.pearsonr</a:t>
            </a:r>
            <a:r>
              <a:rPr lang="en" altLang="ja-JP" sz="1600" dirty="0"/>
              <a:t>(</a:t>
            </a:r>
            <a:r>
              <a:rPr lang="en" altLang="ja-JP" sz="1600" dirty="0" err="1"/>
              <a:t>y_z.flat</a:t>
            </a:r>
            <a:r>
              <a:rPr lang="en" altLang="ja-JP" sz="1600" dirty="0"/>
              <a:t>, </a:t>
            </a:r>
            <a:r>
              <a:rPr lang="en" altLang="ja-JP" sz="1600" dirty="0" err="1"/>
              <a:t>y_est.T</a:t>
            </a:r>
            <a:r>
              <a:rPr lang="en" altLang="ja-JP" sz="1600" dirty="0"/>
              <a:t>[0].flat)</a:t>
            </a:r>
          </a:p>
          <a:p>
            <a:r>
              <a:rPr lang="en" altLang="ja-JP" sz="1600" dirty="0"/>
              <a:t>print('R = {0:.3}'.format(r))</a:t>
            </a:r>
          </a:p>
          <a:p>
            <a:r>
              <a:rPr lang="en" altLang="ja-JP" sz="1600" dirty="0"/>
              <a:t>R2 = r ** 2                         </a:t>
            </a:r>
          </a:p>
          <a:p>
            <a:r>
              <a:rPr lang="en" altLang="ja-JP" sz="1600" dirty="0"/>
              <a:t>print('R2 = {0:.3}'.format(R2))</a:t>
            </a:r>
          </a:p>
          <a:p>
            <a:r>
              <a:rPr lang="en" altLang="ja-JP" sz="1600" dirty="0" err="1"/>
              <a:t>f_out.write</a:t>
            </a:r>
            <a:r>
              <a:rPr lang="en" altLang="ja-JP" sz="1600" dirty="0"/>
              <a:t>('\</a:t>
            </a:r>
            <a:r>
              <a:rPr lang="en" altLang="ja-JP" sz="1600" dirty="0" err="1"/>
              <a:t>nR</a:t>
            </a:r>
            <a:r>
              <a:rPr lang="en" altLang="ja-JP" sz="1600" dirty="0"/>
              <a:t> = {0:.3}    R^2 = {1:.3}\</a:t>
            </a:r>
            <a:r>
              <a:rPr lang="en" altLang="ja-JP" sz="1600" dirty="0" err="1"/>
              <a:t>n'.format</a:t>
            </a:r>
            <a:r>
              <a:rPr lang="en" altLang="ja-JP" sz="1600" dirty="0"/>
              <a:t>(r, R2))</a:t>
            </a:r>
          </a:p>
          <a:p>
            <a:endParaRPr lang="en" altLang="ja-JP" sz="1600" dirty="0"/>
          </a:p>
        </p:txBody>
      </p:sp>
      <p:sp>
        <p:nvSpPr>
          <p:cNvPr id="7" name="テキスト ボックス 6">
            <a:extLst>
              <a:ext uri="{FF2B5EF4-FFF2-40B4-BE49-F238E27FC236}">
                <a16:creationId xmlns:a16="http://schemas.microsoft.com/office/drawing/2014/main" id="{BC6CA404-8F82-1E44-82A8-990436C45DB1}"/>
              </a:ext>
            </a:extLst>
          </p:cNvPr>
          <p:cNvSpPr txBox="1"/>
          <p:nvPr/>
        </p:nvSpPr>
        <p:spPr>
          <a:xfrm>
            <a:off x="212989" y="147913"/>
            <a:ext cx="1380506" cy="369332"/>
          </a:xfrm>
          <a:prstGeom prst="rect">
            <a:avLst/>
          </a:prstGeom>
          <a:noFill/>
        </p:spPr>
        <p:txBody>
          <a:bodyPr wrap="none" rtlCol="0">
            <a:spAutoFit/>
          </a:bodyPr>
          <a:lstStyle/>
          <a:p>
            <a:r>
              <a:rPr lang="ja-JP" altLang="en-US"/>
              <a:t>リスト</a:t>
            </a:r>
            <a:r>
              <a:rPr lang="en-US" altLang="ja-JP" dirty="0"/>
              <a:t>6.3.3</a:t>
            </a:r>
            <a:endParaRPr kumimoji="1" lang="ja-JP" altLang="en-US"/>
          </a:p>
        </p:txBody>
      </p:sp>
      <p:sp>
        <p:nvSpPr>
          <p:cNvPr id="3" name="テキスト ボックス 2">
            <a:extLst>
              <a:ext uri="{FF2B5EF4-FFF2-40B4-BE49-F238E27FC236}">
                <a16:creationId xmlns:a16="http://schemas.microsoft.com/office/drawing/2014/main" id="{3D86A060-DE8E-704E-9BE5-540D9DF3ED4E}"/>
              </a:ext>
            </a:extLst>
          </p:cNvPr>
          <p:cNvSpPr txBox="1"/>
          <p:nvPr/>
        </p:nvSpPr>
        <p:spPr>
          <a:xfrm>
            <a:off x="6875952" y="2151960"/>
            <a:ext cx="5444837" cy="2031325"/>
          </a:xfrm>
          <a:prstGeom prst="rect">
            <a:avLst/>
          </a:prstGeom>
          <a:noFill/>
        </p:spPr>
        <p:txBody>
          <a:bodyPr wrap="square" rtlCol="0">
            <a:spAutoFit/>
          </a:bodyPr>
          <a:lstStyle/>
          <a:p>
            <a:r>
              <a:rPr lang="ja-JP" altLang="en-US"/>
              <a:t>・標準化得点を求めている</a:t>
            </a:r>
            <a:endParaRPr lang="en-US" altLang="ja-JP" dirty="0"/>
          </a:p>
          <a:p>
            <a:endParaRPr kumimoji="1" lang="en-US" altLang="ja-JP" dirty="0"/>
          </a:p>
          <a:p>
            <a:r>
              <a:rPr lang="ja-JP" altLang="en-US"/>
              <a:t>・標準化回帰係数を求めている</a:t>
            </a:r>
            <a:endParaRPr lang="en-US" altLang="ja-JP" dirty="0"/>
          </a:p>
          <a:p>
            <a:endParaRPr kumimoji="1" lang="en-US" altLang="ja-JP" dirty="0"/>
          </a:p>
          <a:p>
            <a:r>
              <a:rPr lang="ja-JP" altLang="en-US"/>
              <a:t>・その結果を表示してファイルへ書き込んでいる</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247825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3CB8DB3-F33A-D944-B03F-F69C1A08BAED}"/>
              </a:ext>
            </a:extLst>
          </p:cNvPr>
          <p:cNvSpPr txBox="1"/>
          <p:nvPr/>
        </p:nvSpPr>
        <p:spPr>
          <a:xfrm>
            <a:off x="484142" y="956280"/>
            <a:ext cx="6729458" cy="4278094"/>
          </a:xfrm>
          <a:prstGeom prst="rect">
            <a:avLst/>
          </a:prstGeom>
          <a:noFill/>
        </p:spPr>
        <p:txBody>
          <a:bodyPr wrap="square" rtlCol="0">
            <a:spAutoFit/>
          </a:bodyPr>
          <a:lstStyle/>
          <a:p>
            <a:r>
              <a:rPr lang="en" altLang="ja-JP" sz="1600" dirty="0" err="1"/>
              <a:t>plt.plot</a:t>
            </a:r>
            <a:r>
              <a:rPr lang="en" altLang="ja-JP" sz="1600" dirty="0"/>
              <a:t>(</a:t>
            </a:r>
            <a:r>
              <a:rPr lang="en" altLang="ja-JP" sz="1600" dirty="0" err="1"/>
              <a:t>y_est</a:t>
            </a:r>
            <a:r>
              <a:rPr lang="en" altLang="ja-JP" sz="1600" dirty="0"/>
              <a:t>, </a:t>
            </a:r>
            <a:r>
              <a:rPr lang="en" altLang="ja-JP" sz="1600" dirty="0" err="1"/>
              <a:t>y_z</a:t>
            </a:r>
            <a:r>
              <a:rPr lang="en" altLang="ja-JP" sz="1600" dirty="0"/>
              <a:t>, '</a:t>
            </a:r>
            <a:r>
              <a:rPr lang="en" altLang="ja-JP" sz="1600" dirty="0" err="1"/>
              <a:t>bo</a:t>
            </a:r>
            <a:r>
              <a:rPr lang="en" altLang="ja-JP" sz="1600" dirty="0"/>
              <a:t>')</a:t>
            </a:r>
          </a:p>
          <a:p>
            <a:r>
              <a:rPr lang="en" altLang="ja-JP" sz="1600" dirty="0" err="1"/>
              <a:t>min_x</a:t>
            </a:r>
            <a:r>
              <a:rPr lang="en" altLang="ja-JP" sz="1600" dirty="0"/>
              <a:t> = </a:t>
            </a:r>
            <a:r>
              <a:rPr lang="en" altLang="ja-JP" sz="1600" dirty="0" err="1"/>
              <a:t>np.amin</a:t>
            </a:r>
            <a:r>
              <a:rPr lang="en" altLang="ja-JP" sz="1600" dirty="0"/>
              <a:t>(</a:t>
            </a:r>
            <a:r>
              <a:rPr lang="en" altLang="ja-JP" sz="1600" dirty="0" err="1"/>
              <a:t>y_est</a:t>
            </a:r>
            <a:r>
              <a:rPr lang="en" altLang="ja-JP" sz="1600" dirty="0"/>
              <a:t>)</a:t>
            </a:r>
          </a:p>
          <a:p>
            <a:r>
              <a:rPr lang="en" altLang="ja-JP" sz="1600" dirty="0" err="1"/>
              <a:t>max_x</a:t>
            </a:r>
            <a:r>
              <a:rPr lang="en" altLang="ja-JP" sz="1600" dirty="0"/>
              <a:t> = </a:t>
            </a:r>
            <a:r>
              <a:rPr lang="en" altLang="ja-JP" sz="1600" dirty="0" err="1"/>
              <a:t>np.amax</a:t>
            </a:r>
            <a:r>
              <a:rPr lang="en" altLang="ja-JP" sz="1600" dirty="0"/>
              <a:t>(</a:t>
            </a:r>
            <a:r>
              <a:rPr lang="en" altLang="ja-JP" sz="1600" dirty="0" err="1"/>
              <a:t>y_est</a:t>
            </a:r>
            <a:r>
              <a:rPr lang="en" altLang="ja-JP" sz="1600" dirty="0"/>
              <a:t>)</a:t>
            </a:r>
          </a:p>
          <a:p>
            <a:r>
              <a:rPr lang="en" altLang="ja-JP" sz="1600" dirty="0" err="1"/>
              <a:t>plt.plot</a:t>
            </a:r>
            <a:r>
              <a:rPr lang="en" altLang="ja-JP" sz="1600" dirty="0"/>
              <a:t>([</a:t>
            </a:r>
            <a:r>
              <a:rPr lang="en" altLang="ja-JP" sz="1600" dirty="0" err="1"/>
              <a:t>min_x</a:t>
            </a:r>
            <a:r>
              <a:rPr lang="en" altLang="ja-JP" sz="1600" dirty="0"/>
              <a:t>, </a:t>
            </a:r>
            <a:r>
              <a:rPr lang="en" altLang="ja-JP" sz="1600" dirty="0" err="1"/>
              <a:t>max_x</a:t>
            </a:r>
            <a:r>
              <a:rPr lang="en" altLang="ja-JP" sz="1600" dirty="0"/>
              <a:t>],[</a:t>
            </a:r>
            <a:r>
              <a:rPr lang="en" altLang="ja-JP" sz="1600" dirty="0" err="1"/>
              <a:t>min_x</a:t>
            </a:r>
            <a:r>
              <a:rPr lang="en" altLang="ja-JP" sz="1600" dirty="0"/>
              <a:t>, </a:t>
            </a:r>
            <a:r>
              <a:rPr lang="en" altLang="ja-JP" sz="1600" dirty="0" err="1"/>
              <a:t>max_x</a:t>
            </a:r>
            <a:r>
              <a:rPr lang="en" altLang="ja-JP" sz="1600" dirty="0"/>
              <a:t>], 'b-')</a:t>
            </a:r>
          </a:p>
          <a:p>
            <a:r>
              <a:rPr lang="en" altLang="ja-JP" sz="1600" dirty="0" err="1"/>
              <a:t>disp_x</a:t>
            </a:r>
            <a:r>
              <a:rPr lang="en" altLang="ja-JP" sz="1600" dirty="0"/>
              <a:t> = (</a:t>
            </a:r>
            <a:r>
              <a:rPr lang="en" altLang="ja-JP" sz="1600" dirty="0" err="1"/>
              <a:t>max_x</a:t>
            </a:r>
            <a:r>
              <a:rPr lang="en" altLang="ja-JP" sz="1600" dirty="0"/>
              <a:t> - </a:t>
            </a:r>
            <a:r>
              <a:rPr lang="en" altLang="ja-JP" sz="1600" dirty="0" err="1"/>
              <a:t>min_x</a:t>
            </a:r>
            <a:r>
              <a:rPr lang="en" altLang="ja-JP" sz="1600" dirty="0"/>
              <a:t>) * 0.01</a:t>
            </a:r>
          </a:p>
          <a:p>
            <a:r>
              <a:rPr lang="en" altLang="ja-JP" sz="1600" dirty="0" err="1"/>
              <a:t>disp_y</a:t>
            </a:r>
            <a:r>
              <a:rPr lang="en" altLang="ja-JP" sz="1600" dirty="0"/>
              <a:t> = (</a:t>
            </a:r>
            <a:r>
              <a:rPr lang="en" altLang="ja-JP" sz="1600" dirty="0" err="1"/>
              <a:t>np.max</a:t>
            </a:r>
            <a:r>
              <a:rPr lang="en" altLang="ja-JP" sz="1600" dirty="0"/>
              <a:t>(</a:t>
            </a:r>
            <a:r>
              <a:rPr lang="en" altLang="ja-JP" sz="1600" dirty="0" err="1"/>
              <a:t>y_z</a:t>
            </a:r>
            <a:r>
              <a:rPr lang="en" altLang="ja-JP" sz="1600" dirty="0"/>
              <a:t>) - </a:t>
            </a:r>
            <a:r>
              <a:rPr lang="en" altLang="ja-JP" sz="1600" dirty="0" err="1"/>
              <a:t>np.min</a:t>
            </a:r>
            <a:r>
              <a:rPr lang="en" altLang="ja-JP" sz="1600" dirty="0"/>
              <a:t>(</a:t>
            </a:r>
            <a:r>
              <a:rPr lang="en" altLang="ja-JP" sz="1600" dirty="0" err="1"/>
              <a:t>y_z</a:t>
            </a:r>
            <a:r>
              <a:rPr lang="en" altLang="ja-JP" sz="1600" dirty="0"/>
              <a:t>)) * 0.01</a:t>
            </a:r>
          </a:p>
          <a:p>
            <a:r>
              <a:rPr lang="en" altLang="ja-JP" sz="1600" dirty="0"/>
              <a:t>for </a:t>
            </a:r>
            <a:r>
              <a:rPr lang="en" altLang="ja-JP" sz="1600" dirty="0" err="1"/>
              <a:t>v_est</a:t>
            </a:r>
            <a:r>
              <a:rPr lang="en" altLang="ja-JP" sz="1600" dirty="0"/>
              <a:t>, v, name in zip(</a:t>
            </a:r>
            <a:r>
              <a:rPr lang="en" altLang="ja-JP" sz="1600" dirty="0" err="1"/>
              <a:t>y_est</a:t>
            </a:r>
            <a:r>
              <a:rPr lang="en" altLang="ja-JP" sz="1600" dirty="0"/>
              <a:t>, </a:t>
            </a:r>
            <a:r>
              <a:rPr lang="en" altLang="ja-JP" sz="1600" dirty="0" err="1"/>
              <a:t>y_z</a:t>
            </a:r>
            <a:r>
              <a:rPr lang="en" altLang="ja-JP" sz="1600" dirty="0"/>
              <a:t>, ID):</a:t>
            </a:r>
          </a:p>
          <a:p>
            <a:r>
              <a:rPr lang="en" altLang="ja-JP" sz="1600" dirty="0"/>
              <a:t>        </a:t>
            </a:r>
            <a:r>
              <a:rPr lang="en" altLang="ja-JP" sz="1600" dirty="0" err="1"/>
              <a:t>plt.text</a:t>
            </a:r>
            <a:r>
              <a:rPr lang="en" altLang="ja-JP" sz="1600" dirty="0"/>
              <a:t>(</a:t>
            </a:r>
            <a:r>
              <a:rPr lang="en" altLang="ja-JP" sz="1600" dirty="0" err="1"/>
              <a:t>v_est</a:t>
            </a:r>
            <a:r>
              <a:rPr lang="en" altLang="ja-JP" sz="1600" dirty="0"/>
              <a:t> + </a:t>
            </a:r>
            <a:r>
              <a:rPr lang="en" altLang="ja-JP" sz="1600" dirty="0" err="1"/>
              <a:t>disp_x</a:t>
            </a:r>
            <a:r>
              <a:rPr lang="en" altLang="ja-JP" sz="1600" dirty="0"/>
              <a:t>, v + </a:t>
            </a:r>
            <a:r>
              <a:rPr lang="en" altLang="ja-JP" sz="1600" dirty="0" err="1"/>
              <a:t>disp_y</a:t>
            </a:r>
            <a:r>
              <a:rPr lang="en" altLang="ja-JP" sz="1600" dirty="0"/>
              <a:t>, name)</a:t>
            </a:r>
          </a:p>
          <a:p>
            <a:r>
              <a:rPr lang="en" altLang="ja-JP" sz="1600" dirty="0" err="1"/>
              <a:t>plt.xlabel</a:t>
            </a:r>
            <a:r>
              <a:rPr lang="en" altLang="ja-JP" sz="1600" dirty="0"/>
              <a:t>('predicted y')</a:t>
            </a:r>
          </a:p>
          <a:p>
            <a:r>
              <a:rPr lang="en" altLang="ja-JP" sz="1600" dirty="0" err="1"/>
              <a:t>plt.ylabel</a:t>
            </a:r>
            <a:r>
              <a:rPr lang="en" altLang="ja-JP" sz="1600" dirty="0"/>
              <a:t>('y')</a:t>
            </a:r>
          </a:p>
          <a:p>
            <a:r>
              <a:rPr lang="en" altLang="ja-JP" sz="1600" dirty="0" err="1"/>
              <a:t>plt.title</a:t>
            </a:r>
            <a:r>
              <a:rPr lang="en" altLang="ja-JP" sz="1600" dirty="0"/>
              <a:t>('Multiple Linear Regression\n' +</a:t>
            </a:r>
          </a:p>
          <a:p>
            <a:r>
              <a:rPr lang="en" altLang="ja-JP" sz="1600" dirty="0"/>
              <a:t>              'R = {0:.3}   $R^2$ = {1:.3}'.format(r, R2))</a:t>
            </a:r>
          </a:p>
          <a:p>
            <a:r>
              <a:rPr lang="en" altLang="ja-JP" sz="1600" dirty="0" err="1"/>
              <a:t>plt.show</a:t>
            </a:r>
            <a:r>
              <a:rPr lang="en" altLang="ja-JP" sz="1600" dirty="0"/>
              <a:t>()</a:t>
            </a:r>
          </a:p>
          <a:p>
            <a:r>
              <a:rPr lang="en" altLang="ja-JP" sz="1600" dirty="0" err="1"/>
              <a:t>f_out.close</a:t>
            </a:r>
            <a:r>
              <a:rPr lang="en" altLang="ja-JP" sz="1600" dirty="0"/>
              <a:t>()</a:t>
            </a:r>
          </a:p>
          <a:p>
            <a:r>
              <a:rPr lang="en" altLang="ja-JP" sz="1600" dirty="0"/>
              <a:t>print('{0} was </a:t>
            </a:r>
            <a:r>
              <a:rPr lang="en" altLang="ja-JP" sz="1600" dirty="0" err="1"/>
              <a:t>saved.'.format</a:t>
            </a:r>
            <a:r>
              <a:rPr lang="en" altLang="ja-JP" sz="1600" dirty="0"/>
              <a:t>(</a:t>
            </a:r>
            <a:r>
              <a:rPr lang="en" altLang="ja-JP" sz="1600" dirty="0" err="1"/>
              <a:t>f_out_nm</a:t>
            </a:r>
            <a:r>
              <a:rPr lang="en" altLang="ja-JP" sz="1600" dirty="0"/>
              <a:t>))</a:t>
            </a:r>
          </a:p>
          <a:p>
            <a:r>
              <a:rPr lang="en" altLang="ja-JP" sz="1600" dirty="0"/>
              <a:t>except Exception as e:</a:t>
            </a:r>
          </a:p>
          <a:p>
            <a:r>
              <a:rPr lang="en" altLang="ja-JP" sz="1600" dirty="0"/>
              <a:t>    print('\</a:t>
            </a:r>
            <a:r>
              <a:rPr lang="en" altLang="ja-JP" sz="1600" dirty="0" err="1"/>
              <a:t>nException</a:t>
            </a:r>
            <a:r>
              <a:rPr lang="en" altLang="ja-JP" sz="1600" dirty="0"/>
              <a:t>...{}\</a:t>
            </a:r>
            <a:r>
              <a:rPr lang="en" altLang="ja-JP" sz="1600" dirty="0" err="1"/>
              <a:t>n'.format</a:t>
            </a:r>
            <a:r>
              <a:rPr lang="en" altLang="ja-JP" sz="1600" dirty="0"/>
              <a:t>(e))</a:t>
            </a:r>
          </a:p>
        </p:txBody>
      </p:sp>
      <p:sp>
        <p:nvSpPr>
          <p:cNvPr id="7" name="テキスト ボックス 6">
            <a:extLst>
              <a:ext uri="{FF2B5EF4-FFF2-40B4-BE49-F238E27FC236}">
                <a16:creationId xmlns:a16="http://schemas.microsoft.com/office/drawing/2014/main" id="{BC6CA404-8F82-1E44-82A8-990436C45DB1}"/>
              </a:ext>
            </a:extLst>
          </p:cNvPr>
          <p:cNvSpPr txBox="1"/>
          <p:nvPr/>
        </p:nvSpPr>
        <p:spPr>
          <a:xfrm>
            <a:off x="212989" y="147913"/>
            <a:ext cx="1380506" cy="369332"/>
          </a:xfrm>
          <a:prstGeom prst="rect">
            <a:avLst/>
          </a:prstGeom>
          <a:noFill/>
        </p:spPr>
        <p:txBody>
          <a:bodyPr wrap="none" rtlCol="0">
            <a:spAutoFit/>
          </a:bodyPr>
          <a:lstStyle/>
          <a:p>
            <a:r>
              <a:rPr lang="ja-JP" altLang="en-US"/>
              <a:t>リスト</a:t>
            </a:r>
            <a:r>
              <a:rPr lang="en-US" altLang="ja-JP" dirty="0"/>
              <a:t>6.3.3</a:t>
            </a:r>
            <a:endParaRPr kumimoji="1" lang="ja-JP" altLang="en-US"/>
          </a:p>
        </p:txBody>
      </p:sp>
      <p:sp>
        <p:nvSpPr>
          <p:cNvPr id="3" name="テキスト ボックス 2">
            <a:extLst>
              <a:ext uri="{FF2B5EF4-FFF2-40B4-BE49-F238E27FC236}">
                <a16:creationId xmlns:a16="http://schemas.microsoft.com/office/drawing/2014/main" id="{3D86A060-DE8E-704E-9BE5-540D9DF3ED4E}"/>
              </a:ext>
            </a:extLst>
          </p:cNvPr>
          <p:cNvSpPr txBox="1"/>
          <p:nvPr/>
        </p:nvSpPr>
        <p:spPr>
          <a:xfrm>
            <a:off x="6096000" y="1300460"/>
            <a:ext cx="5444837" cy="369332"/>
          </a:xfrm>
          <a:prstGeom prst="rect">
            <a:avLst/>
          </a:prstGeom>
          <a:noFill/>
        </p:spPr>
        <p:txBody>
          <a:bodyPr wrap="square" rtlCol="0">
            <a:spAutoFit/>
          </a:bodyPr>
          <a:lstStyle/>
          <a:p>
            <a:r>
              <a:rPr lang="ja-JP" altLang="en-US"/>
              <a:t>・求めた計算結果を図にプロットして表示している</a:t>
            </a:r>
            <a:endParaRPr lang="en-US" altLang="ja-JP" dirty="0"/>
          </a:p>
        </p:txBody>
      </p:sp>
      <p:pic>
        <p:nvPicPr>
          <p:cNvPr id="5" name="図 4" descr="グラフ, 散布図&#10;&#10;自動的に生成された説明">
            <a:extLst>
              <a:ext uri="{FF2B5EF4-FFF2-40B4-BE49-F238E27FC236}">
                <a16:creationId xmlns:a16="http://schemas.microsoft.com/office/drawing/2014/main" id="{5147C076-5D72-164E-A7F7-A25E804DE226}"/>
              </a:ext>
            </a:extLst>
          </p:cNvPr>
          <p:cNvPicPr>
            <a:picLocks noChangeAspect="1"/>
          </p:cNvPicPr>
          <p:nvPr/>
        </p:nvPicPr>
        <p:blipFill>
          <a:blip r:embed="rId3"/>
          <a:stretch>
            <a:fillRect/>
          </a:stretch>
        </p:blipFill>
        <p:spPr>
          <a:xfrm>
            <a:off x="6612612" y="2290971"/>
            <a:ext cx="4411611" cy="3087195"/>
          </a:xfrm>
          <a:prstGeom prst="rect">
            <a:avLst/>
          </a:prstGeom>
          <a:ln w="6350">
            <a:solidFill>
              <a:schemeClr val="tx1"/>
            </a:solidFill>
          </a:ln>
        </p:spPr>
      </p:pic>
    </p:spTree>
    <p:extLst>
      <p:ext uri="{BB962C8B-B14F-4D97-AF65-F5344CB8AC3E}">
        <p14:creationId xmlns:p14="http://schemas.microsoft.com/office/powerpoint/2010/main" val="256691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647700" y="328733"/>
            <a:ext cx="10896600" cy="6200534"/>
          </a:xfrm>
        </p:spPr>
        <p:txBody>
          <a:bodyPr>
            <a:normAutofit/>
          </a:bodyPr>
          <a:lstStyle/>
          <a:p>
            <a:pPr marL="0" indent="0">
              <a:buNone/>
            </a:pPr>
            <a:r>
              <a:rPr lang="ja-JP" altLang="en-US" sz="3600"/>
              <a:t>標準化回帰係数の大きさは、緯度に対するものは軽度の約３倍であるが、標準化を行わない偏回帰係数の比較では、緯度に対するものは</a:t>
            </a:r>
            <a:r>
              <a:rPr lang="en-US" altLang="ja-JP" sz="3600" dirty="0"/>
              <a:t>-0.872</a:t>
            </a:r>
            <a:r>
              <a:rPr lang="ja-JP" altLang="en-US" sz="3600"/>
              <a:t>で軽度に対する</a:t>
            </a:r>
            <a:r>
              <a:rPr lang="en-US" altLang="ja-JP" sz="3600" dirty="0"/>
              <a:t>0.098</a:t>
            </a:r>
            <a:r>
              <a:rPr lang="ja-JP" altLang="en-US" sz="3600"/>
              <a:t>の約９倍であった。</a:t>
            </a:r>
            <a:endParaRPr lang="en-US" altLang="ja-JP" sz="3600" dirty="0"/>
          </a:p>
          <a:p>
            <a:pPr marL="0" indent="0">
              <a:buNone/>
            </a:pPr>
            <a:r>
              <a:rPr lang="ja-JP" altLang="en-US" sz="3600"/>
              <a:t>重相関係数と多重決定係数が出力されている。これは、標準化を行わない重回帰分析の場合と同じである。</a:t>
            </a:r>
            <a:endParaRPr lang="en-US" altLang="ja-JP" sz="3600" dirty="0"/>
          </a:p>
          <a:p>
            <a:pPr marL="0" indent="0">
              <a:buNone/>
            </a:pPr>
            <a:endParaRPr lang="en-US" altLang="ja-JP" sz="3600" dirty="0"/>
          </a:p>
          <a:p>
            <a:pPr marL="0" indent="0">
              <a:buNone/>
            </a:pPr>
            <a:r>
              <a:rPr lang="en-US" altLang="ja-JP" sz="3600" dirty="0"/>
              <a:t>R=0.815 </a:t>
            </a:r>
            <a:r>
              <a:rPr lang="ja-JP" altLang="en-US" sz="3600"/>
              <a:t>　：重相関係数</a:t>
            </a:r>
            <a:endParaRPr lang="en-US" altLang="ja-JP" sz="3600" dirty="0"/>
          </a:p>
          <a:p>
            <a:pPr marL="0" indent="0">
              <a:buNone/>
            </a:pPr>
            <a:r>
              <a:rPr lang="en-US" altLang="ja-JP" sz="3600" dirty="0"/>
              <a:t>R^2 = 0.664</a:t>
            </a:r>
            <a:r>
              <a:rPr lang="ja-JP" altLang="en-US" sz="3600"/>
              <a:t>　　：多重決定係数</a:t>
            </a:r>
            <a:endParaRPr lang="en-US" altLang="ja-JP" sz="3600" dirty="0"/>
          </a:p>
        </p:txBody>
      </p:sp>
    </p:spTree>
    <p:extLst>
      <p:ext uri="{BB962C8B-B14F-4D97-AF65-F5344CB8AC3E}">
        <p14:creationId xmlns:p14="http://schemas.microsoft.com/office/powerpoint/2010/main" val="408885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647700" y="328733"/>
            <a:ext cx="10896600" cy="6200534"/>
          </a:xfrm>
        </p:spPr>
        <p:txBody>
          <a:bodyPr>
            <a:normAutofit lnSpcReduction="10000"/>
          </a:bodyPr>
          <a:lstStyle/>
          <a:p>
            <a:pPr marL="0" indent="0">
              <a:buNone/>
            </a:pPr>
            <a:r>
              <a:rPr lang="ja-JP" altLang="en-US"/>
              <a:t>回帰モデルにおける係数は、変数の単位に依存してモデルにおける影響力の解釈が決まる。</a:t>
            </a:r>
            <a:endParaRPr lang="en-US" altLang="ja-JP" dirty="0"/>
          </a:p>
          <a:p>
            <a:pPr marL="0" indent="0">
              <a:buNone/>
            </a:pPr>
            <a:endParaRPr kumimoji="1" lang="en-US" altLang="ja-JP" dirty="0"/>
          </a:p>
          <a:p>
            <a:pPr marL="0" indent="0" algn="r">
              <a:buNone/>
            </a:pPr>
            <a:r>
              <a:rPr kumimoji="1" lang="en-US" altLang="ja-JP" dirty="0"/>
              <a:t>……</a:t>
            </a:r>
            <a:r>
              <a:rPr lang="en-US" altLang="ja-JP" dirty="0"/>
              <a:t>… + 5×</a:t>
            </a:r>
            <a:r>
              <a:rPr lang="ja-JP" altLang="en-US"/>
              <a:t>身長</a:t>
            </a:r>
            <a:r>
              <a:rPr lang="en-US" altLang="ja-JP" dirty="0"/>
              <a:t>(cm)+7×</a:t>
            </a:r>
            <a:r>
              <a:rPr lang="ja-JP" altLang="en-US"/>
              <a:t>体重</a:t>
            </a:r>
            <a:r>
              <a:rPr lang="en-US" altLang="ja-JP" dirty="0"/>
              <a:t>(kg) + ……</a:t>
            </a:r>
            <a:r>
              <a:rPr lang="ja-JP" altLang="en-US"/>
              <a:t>　（</a:t>
            </a:r>
            <a:r>
              <a:rPr lang="en-US" altLang="ja-JP" dirty="0"/>
              <a:t>6.3.1</a:t>
            </a:r>
            <a:r>
              <a:rPr lang="ja-JP" altLang="en-US"/>
              <a:t>）</a:t>
            </a:r>
            <a:endParaRPr lang="en-US" altLang="ja-JP" dirty="0"/>
          </a:p>
          <a:p>
            <a:pPr marL="0" indent="0">
              <a:buNone/>
            </a:pPr>
            <a:endParaRPr lang="en-US" altLang="ja-JP" dirty="0"/>
          </a:p>
          <a:p>
            <a:pPr marL="0" indent="0">
              <a:buNone/>
            </a:pPr>
            <a:r>
              <a:rPr lang="ja-JP" altLang="en-US"/>
              <a:t>というように身長と体重の影響が表されている。身長が</a:t>
            </a:r>
            <a:r>
              <a:rPr lang="en-US" altLang="ja-JP" dirty="0"/>
              <a:t>1cm</a:t>
            </a:r>
            <a:r>
              <a:rPr lang="ja-JP" altLang="en-US"/>
              <a:t>伸びると式における予測値は</a:t>
            </a:r>
            <a:r>
              <a:rPr lang="en-US" altLang="ja-JP" dirty="0"/>
              <a:t>5</a:t>
            </a:r>
            <a:r>
              <a:rPr lang="ja-JP" altLang="en-US"/>
              <a:t>増加し、体重が</a:t>
            </a:r>
            <a:r>
              <a:rPr lang="en-US" altLang="ja-JP" dirty="0"/>
              <a:t>1kg</a:t>
            </a:r>
            <a:r>
              <a:rPr lang="ja-JP" altLang="en-US"/>
              <a:t>増えると予測値は</a:t>
            </a:r>
            <a:r>
              <a:rPr lang="en-US" altLang="ja-JP" dirty="0"/>
              <a:t>7</a:t>
            </a:r>
            <a:r>
              <a:rPr lang="ja-JP" altLang="en-US"/>
              <a:t>増加するため、体重の方がモデルにおける影響力が大きいとなる。しかし、身長の単位を</a:t>
            </a:r>
            <a:r>
              <a:rPr lang="en-US" altLang="ja-JP" dirty="0"/>
              <a:t>m</a:t>
            </a:r>
            <a:r>
              <a:rPr lang="ja-JP" altLang="en-US"/>
              <a:t>、体重の単位を</a:t>
            </a:r>
            <a:r>
              <a:rPr lang="en-US" altLang="ja-JP" dirty="0"/>
              <a:t>g</a:t>
            </a:r>
            <a:r>
              <a:rPr lang="ja-JP" altLang="en-US"/>
              <a:t>にとると</a:t>
            </a:r>
            <a:endParaRPr lang="en-US" altLang="ja-JP" dirty="0"/>
          </a:p>
          <a:p>
            <a:pPr marL="0" indent="0">
              <a:buNone/>
            </a:pPr>
            <a:endParaRPr lang="en-US" altLang="ja-JP" dirty="0"/>
          </a:p>
          <a:p>
            <a:pPr marL="0" indent="0" algn="r">
              <a:buNone/>
            </a:pPr>
            <a:r>
              <a:rPr lang="en-US" altLang="ja-JP" dirty="0"/>
              <a:t>……… + 5×</a:t>
            </a:r>
            <a:r>
              <a:rPr lang="ja-JP" altLang="en-US"/>
              <a:t>身長</a:t>
            </a:r>
            <a:r>
              <a:rPr lang="en-US" altLang="ja-JP" dirty="0"/>
              <a:t>(m)+7×</a:t>
            </a:r>
            <a:r>
              <a:rPr lang="ja-JP" altLang="en-US"/>
              <a:t>体重</a:t>
            </a:r>
            <a:r>
              <a:rPr lang="en-US" altLang="ja-JP" dirty="0"/>
              <a:t>(g) + ……</a:t>
            </a:r>
            <a:r>
              <a:rPr lang="ja-JP" altLang="en-US"/>
              <a:t>　（</a:t>
            </a:r>
            <a:r>
              <a:rPr lang="en-US" altLang="ja-JP" dirty="0"/>
              <a:t>6.3.2</a:t>
            </a:r>
            <a:r>
              <a:rPr lang="ja-JP" altLang="en-US"/>
              <a:t>）</a:t>
            </a:r>
            <a:endParaRPr lang="en-US" altLang="ja-JP" dirty="0"/>
          </a:p>
          <a:p>
            <a:pPr marL="0" indent="0">
              <a:buNone/>
            </a:pPr>
            <a:endParaRPr lang="en-US" altLang="ja-JP" dirty="0"/>
          </a:p>
          <a:p>
            <a:pPr marL="0" indent="0">
              <a:buNone/>
            </a:pPr>
            <a:r>
              <a:rPr lang="ja-JP" altLang="en-US"/>
              <a:t>となる。モデル</a:t>
            </a:r>
            <a:r>
              <a:rPr lang="en-US" altLang="ja-JP" dirty="0"/>
              <a:t>(6.3.2)</a:t>
            </a:r>
            <a:r>
              <a:rPr lang="ja-JP" altLang="en-US"/>
              <a:t>では、身長に対する係数は体重に対する係数の役７万倍になっている。</a:t>
            </a:r>
            <a:endParaRPr lang="en-US" altLang="ja-JP" dirty="0"/>
          </a:p>
        </p:txBody>
      </p:sp>
    </p:spTree>
    <p:extLst>
      <p:ext uri="{BB962C8B-B14F-4D97-AF65-F5344CB8AC3E}">
        <p14:creationId xmlns:p14="http://schemas.microsoft.com/office/powerpoint/2010/main" val="148923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647700" y="328733"/>
                <a:ext cx="10896600" cy="6200534"/>
              </a:xfrm>
            </p:spPr>
            <p:txBody>
              <a:bodyPr>
                <a:normAutofit/>
              </a:bodyPr>
              <a:lstStyle/>
              <a:p>
                <a:pPr marL="0" indent="0">
                  <a:buNone/>
                </a:pPr>
                <a:r>
                  <a:rPr lang="ja-JP" altLang="en-US"/>
                  <a:t>モデル</a:t>
                </a:r>
                <a:r>
                  <a:rPr lang="en-US" altLang="ja-JP" dirty="0"/>
                  <a:t>(6.3.1)</a:t>
                </a:r>
                <a:r>
                  <a:rPr lang="ja-JP" altLang="en-US"/>
                  <a:t>および</a:t>
                </a:r>
                <a:r>
                  <a:rPr lang="en-US" altLang="ja-JP" dirty="0"/>
                  <a:t>(6.3.2)</a:t>
                </a:r>
                <a:r>
                  <a:rPr lang="ja-JP" altLang="en-US"/>
                  <a:t>は実質科学的単位に依存したモデルであり、独立変数の影響力は、その単位に基づいて表されている。</a:t>
                </a:r>
                <a:endParaRPr lang="en-US" altLang="ja-JP" dirty="0"/>
              </a:p>
              <a:p>
                <a:pPr marL="0" indent="0">
                  <a:buNone/>
                </a:pPr>
                <a:r>
                  <a:rPr lang="ja-JP" altLang="en-US"/>
                  <a:t>実際には、変数相互間の統計学的影響力の強さに依存しないモデルが用いられる。すなわち各変量の単位を標準偏差が</a:t>
                </a:r>
                <a:r>
                  <a:rPr lang="en-US" altLang="ja-JP" dirty="0"/>
                  <a:t>1</a:t>
                </a:r>
                <a:r>
                  <a:rPr lang="ja-JP" altLang="en-US"/>
                  <a:t>になるように揃え、原点の平均値が</a:t>
                </a:r>
                <a:r>
                  <a:rPr lang="en-US" altLang="ja-JP" dirty="0"/>
                  <a:t>0</a:t>
                </a:r>
                <a:r>
                  <a:rPr lang="ja-JP" altLang="en-US"/>
                  <a:t>になるように設定される。</a:t>
                </a:r>
                <a:endParaRPr lang="en-US" altLang="ja-JP" dirty="0"/>
              </a:p>
              <a:p>
                <a:pPr marL="0" indent="0">
                  <a:buNone/>
                </a:pPr>
                <a:endParaRPr lang="en-US" altLang="ja-JP" dirty="0"/>
              </a:p>
              <a:p>
                <a:pPr marL="0" indent="0">
                  <a:buNone/>
                </a:pPr>
                <a:r>
                  <a:rPr lang="ja-JP" altLang="en-US"/>
                  <a:t>変量の値</a:t>
                </a:r>
                <a:r>
                  <a:rPr lang="en-US" altLang="ja-JP" i="1" dirty="0"/>
                  <a:t>Ui </a:t>
                </a:r>
                <a:r>
                  <a:rPr lang="ja-JP" altLang="en-US"/>
                  <a:t>を、平均が</a:t>
                </a:r>
                <a:r>
                  <a:rPr lang="en-US" altLang="ja-JP" dirty="0"/>
                  <a:t>0</a:t>
                </a:r>
                <a:r>
                  <a:rPr lang="ja-JP" altLang="en-US"/>
                  <a:t>、標準偏差が</a:t>
                </a:r>
                <a:r>
                  <a:rPr lang="en-US" altLang="ja-JP" dirty="0"/>
                  <a:t>1</a:t>
                </a:r>
                <a:r>
                  <a:rPr lang="ja-JP" altLang="en-US"/>
                  <a:t>になるように変換したものは、標準変化得点もしくは、</a:t>
                </a:r>
                <a:r>
                  <a:rPr lang="en-US" altLang="ja-JP" i="1" dirty="0"/>
                  <a:t>z </a:t>
                </a:r>
                <a:r>
                  <a:rPr lang="ja-JP" altLang="en-US"/>
                  <a:t>得点と呼び、</a:t>
                </a:r>
                <a:r>
                  <a:rPr lang="en-US" altLang="ja-JP" dirty="0"/>
                  <a:t>(6.3.3)</a:t>
                </a:r>
                <a:r>
                  <a:rPr lang="ja-JP" altLang="en-US"/>
                  <a:t>で与えられる。</a:t>
                </a:r>
                <a:endParaRPr lang="en-US" altLang="ja-JP" dirty="0"/>
              </a:p>
              <a:p>
                <a:pPr marL="0" indent="0" algn="ctr">
                  <a:buNone/>
                </a:pPr>
                <a14:m>
                  <m:oMath xmlns:m="http://schemas.openxmlformats.org/officeDocument/2006/math">
                    <m:r>
                      <m:rPr>
                        <m:sty m:val="p"/>
                      </m:rPr>
                      <a:rPr lang="en-US" altLang="ja-JP" sz="3600" b="0" i="0" smtClean="0">
                        <a:latin typeface="Cambria Math" panose="02040503050406030204" pitchFamily="18" charset="0"/>
                      </a:rPr>
                      <m:t>zi</m:t>
                    </m:r>
                    <m:r>
                      <a:rPr lang="en-US" altLang="ja-JP" sz="3600" b="0" i="0" smtClean="0">
                        <a:latin typeface="Cambria Math" panose="02040503050406030204" pitchFamily="18" charset="0"/>
                      </a:rPr>
                      <m:t>= </m:t>
                    </m:r>
                    <m:f>
                      <m:fPr>
                        <m:ctrlPr>
                          <a:rPr lang="en-US" altLang="ja-JP" sz="3600" i="1" smtClean="0">
                            <a:latin typeface="Cambria Math" panose="02040503050406030204" pitchFamily="18" charset="0"/>
                          </a:rPr>
                        </m:ctrlPr>
                      </m:fPr>
                      <m:num>
                        <m:r>
                          <a:rPr lang="en-US" altLang="ja-JP" sz="3600" b="0" i="1" smtClean="0">
                            <a:latin typeface="Cambria Math" panose="02040503050406030204" pitchFamily="18" charset="0"/>
                          </a:rPr>
                          <m:t>𝑈𝑖</m:t>
                        </m:r>
                        <m:r>
                          <a:rPr lang="en-US" altLang="ja-JP" sz="3600" b="0" i="1" smtClean="0">
                            <a:latin typeface="Cambria Math" panose="02040503050406030204" pitchFamily="18" charset="0"/>
                          </a:rPr>
                          <m:t> −</m:t>
                        </m:r>
                        <m:r>
                          <a:rPr lang="en-US" altLang="ja-JP" sz="3600" b="0" i="1" smtClean="0">
                            <a:latin typeface="Cambria Math" panose="02040503050406030204" pitchFamily="18" charset="0"/>
                          </a:rPr>
                          <m:t>𝑚</m:t>
                        </m:r>
                      </m:num>
                      <m:den>
                        <m:r>
                          <a:rPr lang="en-US" altLang="ja-JP" sz="3600" b="0" i="1" smtClean="0">
                            <a:latin typeface="Cambria Math" panose="02040503050406030204" pitchFamily="18" charset="0"/>
                          </a:rPr>
                          <m:t>𝑠𝑑</m:t>
                        </m:r>
                      </m:den>
                    </m:f>
                  </m:oMath>
                </a14:m>
                <a:r>
                  <a:rPr lang="en-US" altLang="ja-JP" sz="3600" dirty="0"/>
                  <a:t>  (6.3.3)</a:t>
                </a:r>
              </a:p>
              <a:p>
                <a:pPr marL="0" indent="0" algn="ctr">
                  <a:buNone/>
                </a:pPr>
                <a:endParaRPr lang="en-US" altLang="ja-JP" sz="3600" dirty="0"/>
              </a:p>
              <a:p>
                <a:pPr marL="0" indent="0" algn="ctr">
                  <a:buNone/>
                </a:pPr>
                <a:r>
                  <a:rPr lang="en-US" altLang="ja-JP" dirty="0"/>
                  <a:t>m:</a:t>
                </a:r>
                <a:r>
                  <a:rPr lang="ja-JP" altLang="en-US"/>
                  <a:t>変量</a:t>
                </a:r>
                <a:r>
                  <a:rPr lang="en-US" altLang="ja-JP" i="1" dirty="0"/>
                  <a:t>Ui </a:t>
                </a:r>
                <a:r>
                  <a:rPr lang="ja-JP" altLang="en-US"/>
                  <a:t>の平均値</a:t>
                </a:r>
                <a:endParaRPr lang="en-US" altLang="ja-JP" dirty="0"/>
              </a:p>
              <a:p>
                <a:pPr marL="0" indent="0" algn="ctr">
                  <a:buNone/>
                </a:pPr>
                <a:r>
                  <a:rPr lang="en-US" altLang="ja-JP" dirty="0" err="1"/>
                  <a:t>sd</a:t>
                </a:r>
                <a:r>
                  <a:rPr lang="en-US" altLang="ja-JP" dirty="0"/>
                  <a:t>:</a:t>
                </a:r>
                <a:r>
                  <a:rPr lang="ja-JP" altLang="en-US"/>
                  <a:t>変量</a:t>
                </a:r>
                <a:r>
                  <a:rPr lang="en-US" altLang="ja-JP" i="1" dirty="0"/>
                  <a:t>Ui </a:t>
                </a:r>
                <a:r>
                  <a:rPr lang="ja-JP" altLang="en-US"/>
                  <a:t>の標準偏差</a:t>
                </a:r>
                <a:endParaRPr lang="en-US" altLang="ja-JP" sz="3600"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647700" y="328733"/>
                <a:ext cx="10896600" cy="6200534"/>
              </a:xfrm>
              <a:blipFill>
                <a:blip r:embed="rId3"/>
                <a:stretch>
                  <a:fillRect l="-1163" t="-1633" r="-6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147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647699" y="328733"/>
            <a:ext cx="11301845" cy="1042868"/>
          </a:xfrm>
        </p:spPr>
        <p:txBody>
          <a:bodyPr>
            <a:normAutofit lnSpcReduction="10000"/>
          </a:bodyPr>
          <a:lstStyle/>
          <a:p>
            <a:pPr marL="0" indent="0">
              <a:buNone/>
            </a:pPr>
            <a:r>
              <a:rPr lang="ja-JP" altLang="en-US" sz="3600"/>
              <a:t>標準化得点への変換は、関数</a:t>
            </a:r>
            <a:r>
              <a:rPr lang="en-US" altLang="ja-JP" sz="3600" dirty="0" err="1"/>
              <a:t>scipy.stats.zscore</a:t>
            </a:r>
            <a:r>
              <a:rPr lang="ja-JP" altLang="en-US" sz="3600"/>
              <a:t>で行う事ができる。</a:t>
            </a:r>
            <a:endParaRPr lang="en-US" altLang="ja-JP" sz="3600" dirty="0"/>
          </a:p>
          <a:p>
            <a:pPr marL="0" indent="0">
              <a:buNone/>
            </a:pPr>
            <a:endParaRPr lang="en-US" altLang="ja-JP" sz="3600" dirty="0"/>
          </a:p>
        </p:txBody>
      </p:sp>
      <p:sp>
        <p:nvSpPr>
          <p:cNvPr id="4" name="テキスト ボックス 3">
            <a:extLst>
              <a:ext uri="{FF2B5EF4-FFF2-40B4-BE49-F238E27FC236}">
                <a16:creationId xmlns:a16="http://schemas.microsoft.com/office/drawing/2014/main" id="{B3CB8DB3-F33A-D944-B03F-F69C1A08BAED}"/>
              </a:ext>
            </a:extLst>
          </p:cNvPr>
          <p:cNvSpPr txBox="1"/>
          <p:nvPr/>
        </p:nvSpPr>
        <p:spPr>
          <a:xfrm>
            <a:off x="647699" y="2471705"/>
            <a:ext cx="6317673" cy="2954655"/>
          </a:xfrm>
          <a:prstGeom prst="rect">
            <a:avLst/>
          </a:prstGeom>
          <a:noFill/>
        </p:spPr>
        <p:txBody>
          <a:bodyPr wrap="square" rtlCol="0">
            <a:spAutoFit/>
          </a:bodyPr>
          <a:lstStyle/>
          <a:p>
            <a:r>
              <a:rPr lang="en-US" altLang="ja-JP" sz="2400" dirty="0"/>
              <a:t>A = [[1, 2, 5, 6, 7],[700, 600, 500, 200, 100]]</a:t>
            </a:r>
          </a:p>
          <a:p>
            <a:r>
              <a:rPr lang="en-US" altLang="ja-JP" sz="2400" dirty="0"/>
              <a:t>X = </a:t>
            </a:r>
            <a:r>
              <a:rPr lang="en-US" altLang="ja-JP" sz="2400" dirty="0" err="1"/>
              <a:t>np.array</a:t>
            </a:r>
            <a:r>
              <a:rPr lang="en-US" altLang="ja-JP" sz="2400" dirty="0"/>
              <a:t>(A).transpose()</a:t>
            </a:r>
          </a:p>
          <a:p>
            <a:r>
              <a:rPr lang="en-US" altLang="ja-JP" sz="2400" dirty="0"/>
              <a:t>print('X =\n', X)</a:t>
            </a:r>
          </a:p>
          <a:p>
            <a:endParaRPr lang="en-US" altLang="ja-JP" sz="2400" dirty="0"/>
          </a:p>
          <a:p>
            <a:r>
              <a:rPr lang="en-US" altLang="ja-JP" sz="2400" dirty="0"/>
              <a:t>Z = </a:t>
            </a:r>
            <a:r>
              <a:rPr lang="en-US" altLang="ja-JP" sz="2400" dirty="0" err="1"/>
              <a:t>scipy.stats.zscore</a:t>
            </a:r>
            <a:r>
              <a:rPr lang="en-US" altLang="ja-JP" sz="2400" dirty="0"/>
              <a:t>(X)      </a:t>
            </a:r>
          </a:p>
          <a:p>
            <a:r>
              <a:rPr lang="en-US" altLang="ja-JP" sz="2400" dirty="0"/>
              <a:t>print('Z =\n', Z)</a:t>
            </a:r>
          </a:p>
          <a:p>
            <a:endParaRPr lang="en-US" altLang="ja-JP" sz="2400" dirty="0"/>
          </a:p>
          <a:p>
            <a:endParaRPr kumimoji="1" lang="ja-JP" altLang="en-US"/>
          </a:p>
        </p:txBody>
      </p:sp>
      <p:sp>
        <p:nvSpPr>
          <p:cNvPr id="5" name="テキスト ボックス 4">
            <a:extLst>
              <a:ext uri="{FF2B5EF4-FFF2-40B4-BE49-F238E27FC236}">
                <a16:creationId xmlns:a16="http://schemas.microsoft.com/office/drawing/2014/main" id="{CE42A257-AE5F-B346-9A1A-2365C03CD8B8}"/>
              </a:ext>
            </a:extLst>
          </p:cNvPr>
          <p:cNvSpPr txBox="1"/>
          <p:nvPr/>
        </p:nvSpPr>
        <p:spPr>
          <a:xfrm>
            <a:off x="7626928" y="1371601"/>
            <a:ext cx="1901483" cy="1938992"/>
          </a:xfrm>
          <a:prstGeom prst="rect">
            <a:avLst/>
          </a:prstGeom>
          <a:noFill/>
        </p:spPr>
        <p:txBody>
          <a:bodyPr wrap="none" rtlCol="0">
            <a:spAutoFit/>
          </a:bodyPr>
          <a:lstStyle/>
          <a:p>
            <a:r>
              <a:rPr lang="en-US" altLang="ja-JP" sz="2400" dirty="0"/>
              <a:t>X</a:t>
            </a:r>
            <a:r>
              <a:rPr lang="ja-JP" altLang="en-US" sz="2400"/>
              <a:t>＝</a:t>
            </a:r>
            <a:r>
              <a:rPr lang="en-US" altLang="ja-JP" sz="2400" dirty="0"/>
              <a:t>[ 1 700] </a:t>
            </a:r>
          </a:p>
          <a:p>
            <a:r>
              <a:rPr lang="en-US" altLang="ja-JP" sz="2400" dirty="0"/>
              <a:t>      [ 2 600] </a:t>
            </a:r>
          </a:p>
          <a:p>
            <a:r>
              <a:rPr lang="en-US" altLang="ja-JP" sz="2400" dirty="0"/>
              <a:t>      [ 5 500] </a:t>
            </a:r>
          </a:p>
          <a:p>
            <a:r>
              <a:rPr lang="en-US" altLang="ja-JP" sz="2400" dirty="0"/>
              <a:t>      [ 6 200] </a:t>
            </a:r>
          </a:p>
          <a:p>
            <a:r>
              <a:rPr lang="en-US" altLang="ja-JP" sz="2400" dirty="0"/>
              <a:t>      [ 7 100]</a:t>
            </a:r>
            <a:endParaRPr kumimoji="1" lang="ja-JP" altLang="en-US" sz="2400"/>
          </a:p>
        </p:txBody>
      </p:sp>
      <p:sp>
        <p:nvSpPr>
          <p:cNvPr id="6" name="テキスト ボックス 5">
            <a:extLst>
              <a:ext uri="{FF2B5EF4-FFF2-40B4-BE49-F238E27FC236}">
                <a16:creationId xmlns:a16="http://schemas.microsoft.com/office/drawing/2014/main" id="{8FBC395B-FAE2-C748-8C5D-B61CD3B774B8}"/>
              </a:ext>
            </a:extLst>
          </p:cNvPr>
          <p:cNvSpPr txBox="1"/>
          <p:nvPr/>
        </p:nvSpPr>
        <p:spPr>
          <a:xfrm>
            <a:off x="7626928" y="3435540"/>
            <a:ext cx="4509568" cy="1938992"/>
          </a:xfrm>
          <a:prstGeom prst="rect">
            <a:avLst/>
          </a:prstGeom>
          <a:noFill/>
        </p:spPr>
        <p:txBody>
          <a:bodyPr wrap="none" rtlCol="0">
            <a:spAutoFit/>
          </a:bodyPr>
          <a:lstStyle/>
          <a:p>
            <a:r>
              <a:rPr lang="en-US" altLang="ja-JP" sz="2400" dirty="0"/>
              <a:t>Z=[-1.38218948 1.2094158 ]</a:t>
            </a:r>
          </a:p>
          <a:p>
            <a:r>
              <a:rPr lang="en-US" altLang="ja-JP" sz="2400" dirty="0"/>
              <a:t>     [-0.95025527 0.77748158] </a:t>
            </a:r>
          </a:p>
          <a:p>
            <a:r>
              <a:rPr lang="en-US" altLang="ja-JP" sz="2400" dirty="0"/>
              <a:t>     [ 0.34554737 0.34554737] </a:t>
            </a:r>
          </a:p>
          <a:p>
            <a:r>
              <a:rPr lang="en-US" altLang="ja-JP" sz="2400" dirty="0"/>
              <a:t>     [ 0.77748158 -0.95025527] </a:t>
            </a:r>
          </a:p>
          <a:p>
            <a:r>
              <a:rPr lang="en-US" altLang="ja-JP" sz="2400" dirty="0"/>
              <a:t>     [ 1.2094158 -1.38218948]</a:t>
            </a:r>
            <a:endParaRPr kumimoji="1" lang="ja-JP" altLang="en-US" sz="2000"/>
          </a:p>
        </p:txBody>
      </p:sp>
      <p:sp>
        <p:nvSpPr>
          <p:cNvPr id="7" name="テキスト ボックス 6">
            <a:extLst>
              <a:ext uri="{FF2B5EF4-FFF2-40B4-BE49-F238E27FC236}">
                <a16:creationId xmlns:a16="http://schemas.microsoft.com/office/drawing/2014/main" id="{BC6CA404-8F82-1E44-82A8-990436C45DB1}"/>
              </a:ext>
            </a:extLst>
          </p:cNvPr>
          <p:cNvSpPr txBox="1"/>
          <p:nvPr/>
        </p:nvSpPr>
        <p:spPr>
          <a:xfrm>
            <a:off x="647699" y="1668693"/>
            <a:ext cx="1380506" cy="369332"/>
          </a:xfrm>
          <a:prstGeom prst="rect">
            <a:avLst/>
          </a:prstGeom>
          <a:noFill/>
        </p:spPr>
        <p:txBody>
          <a:bodyPr wrap="none" rtlCol="0">
            <a:spAutoFit/>
          </a:bodyPr>
          <a:lstStyle/>
          <a:p>
            <a:r>
              <a:rPr lang="ja-JP" altLang="en-US"/>
              <a:t>リスト</a:t>
            </a:r>
            <a:r>
              <a:rPr lang="en-US" altLang="ja-JP" dirty="0"/>
              <a:t>6.3.1</a:t>
            </a:r>
            <a:endParaRPr kumimoji="1" lang="ja-JP" altLang="en-US"/>
          </a:p>
        </p:txBody>
      </p:sp>
    </p:spTree>
    <p:extLst>
      <p:ext uri="{BB962C8B-B14F-4D97-AF65-F5344CB8AC3E}">
        <p14:creationId xmlns:p14="http://schemas.microsoft.com/office/powerpoint/2010/main" val="404766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3CB8DB3-F33A-D944-B03F-F69C1A08BAED}"/>
              </a:ext>
            </a:extLst>
          </p:cNvPr>
          <p:cNvSpPr txBox="1"/>
          <p:nvPr/>
        </p:nvSpPr>
        <p:spPr>
          <a:xfrm>
            <a:off x="647699" y="1635135"/>
            <a:ext cx="6317673" cy="3046988"/>
          </a:xfrm>
          <a:prstGeom prst="rect">
            <a:avLst/>
          </a:prstGeom>
          <a:noFill/>
        </p:spPr>
        <p:txBody>
          <a:bodyPr wrap="square" rtlCol="0">
            <a:spAutoFit/>
          </a:bodyPr>
          <a:lstStyle/>
          <a:p>
            <a:r>
              <a:rPr lang="en-US" altLang="ja-JP" sz="2400" dirty="0"/>
              <a:t>s = </a:t>
            </a:r>
            <a:r>
              <a:rPr lang="en-US" altLang="ja-JP" sz="2400" dirty="0" err="1"/>
              <a:t>Z.shape</a:t>
            </a:r>
            <a:endParaRPr lang="en-US" altLang="ja-JP" sz="2400" dirty="0"/>
          </a:p>
          <a:p>
            <a:r>
              <a:rPr lang="en-US" altLang="ja-JP" sz="2400" dirty="0"/>
              <a:t>print('Shape(Z) = ', s)</a:t>
            </a:r>
          </a:p>
          <a:p>
            <a:r>
              <a:rPr lang="en-US" altLang="ja-JP" sz="2400" dirty="0"/>
              <a:t>n = s[0]               </a:t>
            </a:r>
          </a:p>
          <a:p>
            <a:r>
              <a:rPr lang="en-US" altLang="ja-JP" sz="2400" dirty="0"/>
              <a:t>Jn = </a:t>
            </a:r>
            <a:r>
              <a:rPr lang="en-US" altLang="ja-JP" sz="2400" dirty="0" err="1"/>
              <a:t>np.full</a:t>
            </a:r>
            <a:r>
              <a:rPr lang="en-US" altLang="ja-JP" sz="2400" dirty="0"/>
              <a:t>((1, n), 1.0)</a:t>
            </a:r>
          </a:p>
          <a:p>
            <a:r>
              <a:rPr lang="en-US" altLang="ja-JP" sz="2400" dirty="0"/>
              <a:t>Sum = Jn @ Z       </a:t>
            </a:r>
          </a:p>
          <a:p>
            <a:r>
              <a:rPr lang="en-US" altLang="ja-JP" sz="2400" dirty="0"/>
              <a:t>print('Sum =\n', Sum)</a:t>
            </a:r>
          </a:p>
          <a:p>
            <a:r>
              <a:rPr lang="en-US" altLang="ja-JP" sz="2400" dirty="0" err="1"/>
              <a:t>Cov</a:t>
            </a:r>
            <a:r>
              <a:rPr lang="en-US" altLang="ja-JP" sz="2400" dirty="0"/>
              <a:t> = (</a:t>
            </a:r>
            <a:r>
              <a:rPr lang="en-US" altLang="ja-JP" sz="2400" dirty="0" err="1"/>
              <a:t>Z.transpose</a:t>
            </a:r>
            <a:r>
              <a:rPr lang="en-US" altLang="ja-JP" sz="2400" dirty="0"/>
              <a:t>() @ Z) / n</a:t>
            </a:r>
          </a:p>
          <a:p>
            <a:r>
              <a:rPr lang="en-US" altLang="ja-JP" sz="2400" dirty="0"/>
              <a:t>print('</a:t>
            </a:r>
            <a:r>
              <a:rPr lang="en-US" altLang="ja-JP" sz="2400" dirty="0" err="1"/>
              <a:t>Cov</a:t>
            </a:r>
            <a:r>
              <a:rPr lang="en-US" altLang="ja-JP" sz="2400" dirty="0"/>
              <a:t> =\n', </a:t>
            </a:r>
            <a:r>
              <a:rPr lang="en-US" altLang="ja-JP" sz="2400" dirty="0" err="1"/>
              <a:t>Cov</a:t>
            </a:r>
            <a:r>
              <a:rPr lang="en-US" altLang="ja-JP" sz="2400" dirty="0"/>
              <a:t>)</a:t>
            </a:r>
            <a:endParaRPr kumimoji="1" lang="ja-JP" altLang="en-US"/>
          </a:p>
        </p:txBody>
      </p:sp>
      <p:sp>
        <p:nvSpPr>
          <p:cNvPr id="6" name="テキスト ボックス 5">
            <a:extLst>
              <a:ext uri="{FF2B5EF4-FFF2-40B4-BE49-F238E27FC236}">
                <a16:creationId xmlns:a16="http://schemas.microsoft.com/office/drawing/2014/main" id="{8FBC395B-FAE2-C748-8C5D-B61CD3B774B8}"/>
              </a:ext>
            </a:extLst>
          </p:cNvPr>
          <p:cNvSpPr txBox="1"/>
          <p:nvPr/>
        </p:nvSpPr>
        <p:spPr>
          <a:xfrm>
            <a:off x="5946294" y="2102063"/>
            <a:ext cx="5598007" cy="1938992"/>
          </a:xfrm>
          <a:prstGeom prst="rect">
            <a:avLst/>
          </a:prstGeom>
          <a:noFill/>
        </p:spPr>
        <p:txBody>
          <a:bodyPr wrap="none" rtlCol="0">
            <a:spAutoFit/>
          </a:bodyPr>
          <a:lstStyle/>
          <a:p>
            <a:r>
              <a:rPr lang="en" altLang="ja-JP" sz="2000" dirty="0"/>
              <a:t>Shape(Z) = (5, 2) </a:t>
            </a:r>
          </a:p>
          <a:p>
            <a:endParaRPr lang="en" altLang="ja-JP" sz="2000" dirty="0"/>
          </a:p>
          <a:p>
            <a:r>
              <a:rPr lang="en" altLang="ja-JP" sz="2000" dirty="0"/>
              <a:t>Sum = [-2.22044605e-16 -2.22044605e-16] </a:t>
            </a:r>
          </a:p>
          <a:p>
            <a:endParaRPr lang="en" altLang="ja-JP" sz="2000" dirty="0"/>
          </a:p>
          <a:p>
            <a:r>
              <a:rPr lang="en" altLang="ja-JP" sz="2000" dirty="0" err="1"/>
              <a:t>Cov</a:t>
            </a:r>
            <a:r>
              <a:rPr lang="en" altLang="ja-JP" sz="2000" dirty="0"/>
              <a:t> = [ 1. -0.94029851] </a:t>
            </a:r>
          </a:p>
          <a:p>
            <a:r>
              <a:rPr lang="ja-JP" altLang="en-US" sz="2000"/>
              <a:t>　　　</a:t>
            </a:r>
            <a:r>
              <a:rPr lang="en" altLang="ja-JP" sz="2000" dirty="0"/>
              <a:t>[-0.94029851 1. ]</a:t>
            </a:r>
            <a:endParaRPr kumimoji="1" lang="ja-JP" altLang="en-US" sz="2000"/>
          </a:p>
        </p:txBody>
      </p:sp>
      <p:sp>
        <p:nvSpPr>
          <p:cNvPr id="10" name="テキスト ボックス 9">
            <a:extLst>
              <a:ext uri="{FF2B5EF4-FFF2-40B4-BE49-F238E27FC236}">
                <a16:creationId xmlns:a16="http://schemas.microsoft.com/office/drawing/2014/main" id="{56FE55CE-A115-B745-AFC3-22C214C0075D}"/>
              </a:ext>
            </a:extLst>
          </p:cNvPr>
          <p:cNvSpPr txBox="1"/>
          <p:nvPr/>
        </p:nvSpPr>
        <p:spPr>
          <a:xfrm>
            <a:off x="667154" y="871028"/>
            <a:ext cx="1380506" cy="369332"/>
          </a:xfrm>
          <a:prstGeom prst="rect">
            <a:avLst/>
          </a:prstGeom>
          <a:noFill/>
        </p:spPr>
        <p:txBody>
          <a:bodyPr wrap="none" rtlCol="0">
            <a:spAutoFit/>
          </a:bodyPr>
          <a:lstStyle/>
          <a:p>
            <a:r>
              <a:rPr lang="ja-JP" altLang="en-US"/>
              <a:t>リスト</a:t>
            </a:r>
            <a:r>
              <a:rPr lang="en-US" altLang="ja-JP" dirty="0"/>
              <a:t>6.3.1</a:t>
            </a:r>
            <a:endParaRPr kumimoji="1" lang="ja-JP" altLang="en-US"/>
          </a:p>
        </p:txBody>
      </p:sp>
    </p:spTree>
    <p:extLst>
      <p:ext uri="{BB962C8B-B14F-4D97-AF65-F5344CB8AC3E}">
        <p14:creationId xmlns:p14="http://schemas.microsoft.com/office/powerpoint/2010/main" val="331324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647700" y="328733"/>
                <a:ext cx="10896600" cy="6200534"/>
              </a:xfrm>
            </p:spPr>
            <p:txBody>
              <a:bodyPr>
                <a:normAutofit/>
              </a:bodyPr>
              <a:lstStyle/>
              <a:p>
                <a:pPr marL="0" indent="0">
                  <a:buNone/>
                </a:pPr>
                <a:r>
                  <a:rPr lang="ja-JP" altLang="en-US" sz="3600"/>
                  <a:t>標準化回帰係数とは、変数を標準化したものに対して回帰モデルを適用したときの係数である。読み込まれた変数の標準化が行われることを除いて、分析法は重回帰分析と同じである。ただし、標準化得点の平均が０であることから、回帰モデル</a:t>
                </a:r>
                <a:endParaRPr lang="en-US" altLang="ja-JP" sz="3600" dirty="0"/>
              </a:p>
              <a:p>
                <a:pPr marL="0" indent="0">
                  <a:buNone/>
                </a:pPr>
                <a:endParaRPr lang="ja-JP" altLang="en-US" sz="3600"/>
              </a:p>
              <a:p>
                <a:pPr marL="0" indent="0" algn="ctr">
                  <a:buNone/>
                </a:pPr>
                <a14:m>
                  <m:oMath xmlns:m="http://schemas.openxmlformats.org/officeDocument/2006/math">
                    <m:r>
                      <a:rPr lang="en-US" altLang="ja-JP" sz="3600" b="0" i="1" dirty="0" smtClean="0">
                        <a:latin typeface="Cambria Math" panose="02040503050406030204" pitchFamily="18" charset="0"/>
                      </a:rPr>
                      <m:t>𝑦𝑖</m:t>
                    </m:r>
                    <m:r>
                      <a:rPr lang="en-US" altLang="ja-JP" sz="3600" b="0" i="1" dirty="0" smtClean="0">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𝑏</m:t>
                        </m:r>
                      </m:e>
                      <m:sub>
                        <m:r>
                          <a:rPr lang="en-US" altLang="ja-JP" sz="3600" b="0" i="1" smtClean="0">
                            <a:latin typeface="Cambria Math" panose="02040503050406030204" pitchFamily="18" charset="0"/>
                            <a:ea typeface="Cambria Math" panose="02040503050406030204" pitchFamily="18" charset="0"/>
                          </a:rPr>
                          <m:t>0</m:t>
                        </m:r>
                      </m:sub>
                    </m:sSub>
                    <m:r>
                      <a:rPr lang="en-US" altLang="ja-JP" sz="3600" b="0" i="1" smtClean="0">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𝑏</m:t>
                        </m:r>
                      </m:e>
                      <m:sub>
                        <m:r>
                          <a:rPr lang="en-US" altLang="ja-JP" sz="3600" b="0" i="1" smtClean="0">
                            <a:latin typeface="Cambria Math" panose="02040503050406030204" pitchFamily="18" charset="0"/>
                          </a:rPr>
                          <m:t>1</m:t>
                        </m:r>
                      </m:sub>
                    </m:sSub>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𝑥</m:t>
                        </m:r>
                      </m:e>
                      <m:sub>
                        <m:r>
                          <a:rPr lang="en-US" altLang="ja-JP" sz="3600" b="0" i="1" smtClean="0">
                            <a:latin typeface="Cambria Math" panose="02040503050406030204" pitchFamily="18" charset="0"/>
                          </a:rPr>
                          <m:t>𝑖</m:t>
                        </m:r>
                        <m:r>
                          <a:rPr lang="en-US" altLang="ja-JP" sz="3600" b="0" i="1" smtClean="0">
                            <a:latin typeface="Cambria Math" panose="02040503050406030204" pitchFamily="18" charset="0"/>
                          </a:rPr>
                          <m:t>,1</m:t>
                        </m:r>
                      </m:sub>
                    </m:sSub>
                    <m:r>
                      <a:rPr lang="en-US" altLang="ja-JP" sz="3600" b="0" i="1" smtClean="0">
                        <a:latin typeface="Cambria Math" panose="02040503050406030204" pitchFamily="18" charset="0"/>
                        <a:ea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𝑏</m:t>
                        </m:r>
                      </m:e>
                      <m:sub>
                        <m:r>
                          <a:rPr lang="en-US" altLang="ja-JP" sz="3600" b="0" i="1" smtClean="0">
                            <a:latin typeface="Cambria Math" panose="02040503050406030204" pitchFamily="18" charset="0"/>
                            <a:ea typeface="Cambria Math" panose="02040503050406030204" pitchFamily="18" charset="0"/>
                          </a:rPr>
                          <m:t>0</m:t>
                        </m:r>
                      </m:sub>
                    </m:sSub>
                    <m:r>
                      <a:rPr lang="en-US" altLang="ja-JP" sz="3600" b="0" i="1" smtClean="0">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𝑏</m:t>
                        </m:r>
                      </m:e>
                      <m:sub>
                        <m:r>
                          <a:rPr lang="en-US" altLang="ja-JP" sz="3600" b="0" i="1" smtClean="0">
                            <a:latin typeface="Cambria Math" panose="02040503050406030204" pitchFamily="18" charset="0"/>
                          </a:rPr>
                          <m:t>2</m:t>
                        </m:r>
                      </m:sub>
                    </m:sSub>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𝑥</m:t>
                        </m:r>
                      </m:e>
                      <m:sub>
                        <m:r>
                          <a:rPr lang="en-US" altLang="ja-JP" sz="3600" b="0" i="1" smtClean="0">
                            <a:latin typeface="Cambria Math" panose="02040503050406030204" pitchFamily="18" charset="0"/>
                          </a:rPr>
                          <m:t>𝑖</m:t>
                        </m:r>
                        <m:r>
                          <a:rPr lang="en-US" altLang="ja-JP" sz="3600" b="0" i="1" smtClean="0">
                            <a:latin typeface="Cambria Math" panose="02040503050406030204" pitchFamily="18" charset="0"/>
                          </a:rPr>
                          <m:t>,2</m:t>
                        </m:r>
                      </m:sub>
                    </m:sSub>
                    <m:r>
                      <a:rPr lang="en-US" altLang="ja-JP" sz="3600" b="0" i="1" smtClean="0">
                        <a:latin typeface="Cambria Math" panose="02040503050406030204" pitchFamily="18" charset="0"/>
                        <a:ea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𝑒</m:t>
                        </m:r>
                      </m:e>
                      <m:sub>
                        <m:r>
                          <a:rPr lang="en-US" altLang="ja-JP" sz="3600" b="0" i="1" smtClean="0">
                            <a:latin typeface="Cambria Math" panose="02040503050406030204" pitchFamily="18" charset="0"/>
                          </a:rPr>
                          <m:t>𝑖</m:t>
                        </m:r>
                      </m:sub>
                    </m:sSub>
                  </m:oMath>
                </a14:m>
                <a:r>
                  <a:rPr lang="en-US" altLang="ja-JP" sz="3600" dirty="0"/>
                  <a:t>       (6.1.2)</a:t>
                </a:r>
              </a:p>
              <a:p>
                <a:pPr marL="0" indent="0">
                  <a:buNone/>
                </a:pPr>
                <a:endParaRPr lang="en-US" altLang="ja-JP" sz="3600" dirty="0"/>
              </a:p>
              <a:p>
                <a:pPr marL="0" indent="0">
                  <a:buNone/>
                </a:pPr>
                <a:r>
                  <a:rPr lang="ja-JP" altLang="en-US" sz="3600"/>
                  <a:t>における定数</a:t>
                </a:r>
                <a14:m>
                  <m:oMath xmlns:m="http://schemas.openxmlformats.org/officeDocument/2006/math">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𝑏</m:t>
                        </m:r>
                      </m:e>
                      <m:sub>
                        <m:r>
                          <a:rPr lang="en-US" altLang="ja-JP" sz="3600" b="0" i="1" smtClean="0">
                            <a:latin typeface="Cambria Math" panose="02040503050406030204" pitchFamily="18" charset="0"/>
                            <a:ea typeface="Cambria Math" panose="02040503050406030204" pitchFamily="18" charset="0"/>
                          </a:rPr>
                          <m:t>0</m:t>
                        </m:r>
                      </m:sub>
                    </m:sSub>
                  </m:oMath>
                </a14:m>
                <a:r>
                  <a:rPr lang="ja-JP" altLang="en-US" sz="3600"/>
                  <a:t>は</a:t>
                </a:r>
                <a:r>
                  <a:rPr lang="en-US" altLang="ja-JP" sz="3600" dirty="0"/>
                  <a:t>0</a:t>
                </a:r>
                <a:r>
                  <a:rPr lang="ja-JP" altLang="en-US" sz="3600"/>
                  <a:t>である。</a:t>
                </a:r>
                <a:endParaRPr lang="en-US" altLang="ja-JP" sz="3600" dirty="0"/>
              </a:p>
              <a:p>
                <a:pPr marL="0" indent="0">
                  <a:buNone/>
                </a:pPr>
                <a:endParaRPr lang="en-US" altLang="ja-JP" sz="3600"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647700" y="328733"/>
                <a:ext cx="10896600" cy="6200534"/>
              </a:xfrm>
              <a:blipFill>
                <a:blip r:embed="rId3"/>
                <a:stretch>
                  <a:fillRect l="-1628" t="-22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49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647700" y="328733"/>
                <a:ext cx="10896600" cy="6200534"/>
              </a:xfrm>
            </p:spPr>
            <p:txBody>
              <a:bodyPr>
                <a:normAutofit/>
              </a:bodyPr>
              <a:lstStyle/>
              <a:p>
                <a:pPr marL="0" indent="0">
                  <a:buNone/>
                </a:pPr>
                <a:r>
                  <a:rPr lang="ja-JP" altLang="en-US" sz="3200"/>
                  <a:t>したがって、回帰モデルの行列による式</a:t>
                </a:r>
                <a:r>
                  <a:rPr lang="en-US" altLang="ja-JP" sz="3200" dirty="0"/>
                  <a:t>(6.1.3)</a:t>
                </a:r>
                <a:r>
                  <a:rPr lang="ja-JP" altLang="en-US" sz="3200"/>
                  <a:t>における行列</a:t>
                </a:r>
                <a:endParaRPr lang="en-US" altLang="ja-JP" sz="32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3200" i="1">
                          <a:latin typeface="Cambria Math" panose="02040503050406030204" pitchFamily="18" charset="0"/>
                          <a:ea typeface="Cambria Math" panose="02040503050406030204" pitchFamily="18" charset="0"/>
                        </a:rPr>
                        <m:t>X</m:t>
                      </m:r>
                      <m:r>
                        <a:rPr lang="en-US" altLang="ja-JP" sz="3200" b="0" i="1" smtClean="0">
                          <a:latin typeface="Cambria Math" panose="02040503050406030204" pitchFamily="18" charset="0"/>
                        </a:rPr>
                        <m:t>=</m:t>
                      </m:r>
                      <m:d>
                        <m:dPr>
                          <m:begChr m:val="["/>
                          <m:endChr m:val="]"/>
                          <m:ctrlPr>
                            <a:rPr lang="en-US" altLang="ja-JP" sz="3200" b="0" i="1" smtClean="0">
                              <a:latin typeface="Cambria Math" panose="02040503050406030204" pitchFamily="18" charset="0"/>
                            </a:rPr>
                          </m:ctrlPr>
                        </m:dPr>
                        <m:e>
                          <m:m>
                            <m:mPr>
                              <m:mcs>
                                <m:mc>
                                  <m:mcPr>
                                    <m:count m:val="3"/>
                                    <m:mcJc m:val="center"/>
                                  </m:mcPr>
                                </m:mc>
                              </m:mcs>
                              <m:ctrlPr>
                                <a:rPr lang="en-US" altLang="ja-JP" sz="3200" b="0" i="1" smtClean="0">
                                  <a:latin typeface="Cambria Math" panose="02040503050406030204" pitchFamily="18" charset="0"/>
                                </a:rPr>
                              </m:ctrlPr>
                            </m:mPr>
                            <m:m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1 </m:t>
                                    </m:r>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ea typeface="Cambria Math" panose="02040503050406030204" pitchFamily="18" charset="0"/>
                                      </a:rPr>
                                      <m:t>1,1</m:t>
                                    </m:r>
                                  </m:sub>
                                </m:sSub>
                              </m:e>
                              <m:e>
                                <m:r>
                                  <a:rPr lang="en-US" altLang="ja-JP" sz="3200" b="0" i="1" smtClean="0">
                                    <a:latin typeface="Cambria Math" panose="02040503050406030204" pitchFamily="18" charset="0"/>
                                  </a:rPr>
                                  <m:t>⋯</m:t>
                                </m:r>
                              </m:e>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rPr>
                                      <m:t>1,</m:t>
                                    </m:r>
                                    <m:r>
                                      <a:rPr lang="en-US" altLang="ja-JP" sz="3200" b="0" i="1" smtClean="0">
                                        <a:latin typeface="Cambria Math" panose="02040503050406030204" pitchFamily="18" charset="0"/>
                                      </a:rPr>
                                      <m:t>𝑝</m:t>
                                    </m:r>
                                  </m:sub>
                                </m:sSub>
                              </m:e>
                            </m:mr>
                            <m:mr>
                              <m:e>
                                <m:r>
                                  <a:rPr lang="en-US" altLang="ja-JP" sz="3200" b="0" i="1" smtClean="0">
                                    <a:latin typeface="Cambria Math" panose="02040503050406030204" pitchFamily="18" charset="0"/>
                                  </a:rPr>
                                  <m:t>⋮</m:t>
                                </m:r>
                              </m:e>
                              <m:e/>
                              <m:e>
                                <m:r>
                                  <a:rPr lang="en-US" altLang="ja-JP" sz="3200" b="0" i="1" smtClean="0">
                                    <a:latin typeface="Cambria Math" panose="02040503050406030204" pitchFamily="18" charset="0"/>
                                  </a:rPr>
                                  <m:t>⋮</m:t>
                                </m:r>
                              </m:e>
                            </m:mr>
                            <m:m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1 </m:t>
                                    </m:r>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ea typeface="Cambria Math" panose="02040503050406030204" pitchFamily="18" charset="0"/>
                                      </a:rPr>
                                      <m:t>1,1</m:t>
                                    </m:r>
                                  </m:sub>
                                </m:sSub>
                              </m:e>
                              <m:e>
                                <m:r>
                                  <a:rPr lang="en-US" altLang="ja-JP" sz="3200" b="0" i="1" smtClean="0">
                                    <a:latin typeface="Cambria Math" panose="02040503050406030204" pitchFamily="18" charset="0"/>
                                  </a:rPr>
                                  <m:t>⋯</m:t>
                                </m:r>
                              </m:e>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rPr>
                                      <m:t>𝑛</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𝑝</m:t>
                                    </m:r>
                                  </m:sub>
                                </m:sSub>
                              </m:e>
                            </m:mr>
                          </m:m>
                        </m:e>
                      </m:d>
                    </m:oMath>
                  </m:oMathPara>
                </a14:m>
                <a:endParaRPr lang="en-US" altLang="ja-JP" sz="3200" dirty="0"/>
              </a:p>
              <a:p>
                <a:pPr marL="0" indent="0">
                  <a:buNone/>
                </a:pPr>
                <a:r>
                  <a:rPr lang="ja-JP" altLang="en-US" sz="3200"/>
                  <a:t>は定数項に対応する第</a:t>
                </a:r>
                <a:r>
                  <a:rPr lang="en-US" altLang="ja-JP" sz="3200" dirty="0"/>
                  <a:t>1</a:t>
                </a:r>
                <a:r>
                  <a:rPr lang="ja-JP" altLang="en-US" sz="3200"/>
                  <a:t>列の</a:t>
                </a:r>
                <a:r>
                  <a:rPr lang="en-US" altLang="ja-JP" sz="3200" dirty="0"/>
                  <a:t>1</a:t>
                </a:r>
                <a:r>
                  <a:rPr lang="ja-JP" altLang="en-US" sz="3200"/>
                  <a:t>からなる列は不要になり、</a:t>
                </a:r>
                <a:endParaRPr lang="en-US" altLang="ja-JP" sz="3200" dirty="0"/>
              </a:p>
              <a:p>
                <a:pPr marL="0" indent="0">
                  <a:buNone/>
                </a:pPr>
                <a:endParaRPr lang="en-US" altLang="ja-JP" sz="32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3200" i="1" smtClean="0">
                          <a:latin typeface="Cambria Math" panose="02040503050406030204" pitchFamily="18" charset="0"/>
                          <a:ea typeface="Cambria Math" panose="02040503050406030204" pitchFamily="18" charset="0"/>
                        </a:rPr>
                        <m:t>X</m:t>
                      </m:r>
                      <m:r>
                        <a:rPr lang="en-US" altLang="ja-JP" sz="3200" b="0" i="1" smtClean="0">
                          <a:latin typeface="Cambria Math" panose="02040503050406030204" pitchFamily="18" charset="0"/>
                        </a:rPr>
                        <m:t>=</m:t>
                      </m:r>
                      <m:d>
                        <m:dPr>
                          <m:begChr m:val="["/>
                          <m:endChr m:val="]"/>
                          <m:ctrlPr>
                            <a:rPr lang="en-US" altLang="ja-JP" sz="3200" b="0" i="1" smtClean="0">
                              <a:latin typeface="Cambria Math" panose="02040503050406030204" pitchFamily="18" charset="0"/>
                            </a:rPr>
                          </m:ctrlPr>
                        </m:dPr>
                        <m:e>
                          <m:m>
                            <m:mPr>
                              <m:mcs>
                                <m:mc>
                                  <m:mcPr>
                                    <m:count m:val="3"/>
                                    <m:mcJc m:val="center"/>
                                  </m:mcPr>
                                </m:mc>
                              </m:mcs>
                              <m:ctrlPr>
                                <a:rPr lang="en-US" altLang="ja-JP" sz="3200" b="0" i="1" smtClean="0">
                                  <a:latin typeface="Cambria Math" panose="02040503050406030204" pitchFamily="18" charset="0"/>
                                </a:rPr>
                              </m:ctrlPr>
                            </m:mPr>
                            <m:m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 </m:t>
                                    </m:r>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ea typeface="Cambria Math" panose="02040503050406030204" pitchFamily="18" charset="0"/>
                                      </a:rPr>
                                      <m:t>1,1</m:t>
                                    </m:r>
                                  </m:sub>
                                </m:sSub>
                              </m:e>
                              <m:e>
                                <m:r>
                                  <a:rPr lang="en-US" altLang="ja-JP" sz="3200" b="0" i="1" smtClean="0">
                                    <a:latin typeface="Cambria Math" panose="02040503050406030204" pitchFamily="18" charset="0"/>
                                  </a:rPr>
                                  <m:t>⋯</m:t>
                                </m:r>
                              </m:e>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rPr>
                                      <m:t>1,</m:t>
                                    </m:r>
                                    <m:r>
                                      <a:rPr lang="en-US" altLang="ja-JP" sz="3200" b="0" i="1" smtClean="0">
                                        <a:latin typeface="Cambria Math" panose="02040503050406030204" pitchFamily="18" charset="0"/>
                                      </a:rPr>
                                      <m:t>𝑝</m:t>
                                    </m:r>
                                  </m:sub>
                                </m:sSub>
                              </m:e>
                            </m:mr>
                            <m:mr>
                              <m:e>
                                <m:r>
                                  <a:rPr lang="en-US" altLang="ja-JP" sz="3200" b="0" i="1" smtClean="0">
                                    <a:latin typeface="Cambria Math" panose="02040503050406030204" pitchFamily="18" charset="0"/>
                                  </a:rPr>
                                  <m:t>⋮</m:t>
                                </m:r>
                              </m:e>
                              <m:e/>
                              <m:e>
                                <m:r>
                                  <a:rPr lang="en-US" altLang="ja-JP" sz="3200" b="0" i="1" smtClean="0">
                                    <a:latin typeface="Cambria Math" panose="02040503050406030204" pitchFamily="18" charset="0"/>
                                  </a:rPr>
                                  <m:t>⋮</m:t>
                                </m:r>
                              </m:e>
                            </m:mr>
                            <m:m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 </m:t>
                                    </m:r>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ea typeface="Cambria Math" panose="02040503050406030204" pitchFamily="18" charset="0"/>
                                      </a:rPr>
                                      <m:t>1,1</m:t>
                                    </m:r>
                                  </m:sub>
                                </m:sSub>
                              </m:e>
                              <m:e>
                                <m:r>
                                  <a:rPr lang="en-US" altLang="ja-JP" sz="3200" b="0" i="1" smtClean="0">
                                    <a:latin typeface="Cambria Math" panose="02040503050406030204" pitchFamily="18" charset="0"/>
                                  </a:rPr>
                                  <m:t>⋯</m:t>
                                </m:r>
                              </m:e>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rPr>
                                      <m:t>𝑛</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𝑝</m:t>
                                    </m:r>
                                  </m:sub>
                                </m:sSub>
                              </m:e>
                            </m:mr>
                          </m:m>
                        </m:e>
                      </m:d>
                    </m:oMath>
                  </m:oMathPara>
                </a14:m>
                <a:endParaRPr lang="en-US" altLang="ja-JP" sz="3200" dirty="0"/>
              </a:p>
              <a:p>
                <a:pPr marL="0" indent="0">
                  <a:buNone/>
                </a:pPr>
                <a:r>
                  <a:rPr lang="ja-JP" altLang="en-US" sz="3200"/>
                  <a:t>となる。ここで</a:t>
                </a:r>
                <a:r>
                  <a:rPr lang="en-US" altLang="ja-JP" sz="3200" b="0" dirty="0"/>
                  <a:t> </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 </m:t>
                        </m:r>
                        <m:r>
                          <a:rPr lang="en-US" altLang="ja-JP" sz="3200" b="0" i="1" smtClean="0">
                            <a:latin typeface="Cambria Math" panose="02040503050406030204" pitchFamily="18" charset="0"/>
                          </a:rPr>
                          <m:t>𝑧</m:t>
                        </m:r>
                      </m:e>
                      <m:sub>
                        <m:r>
                          <a:rPr lang="en-US" altLang="ja-JP" sz="3200" b="0" i="1" smtClean="0">
                            <a:latin typeface="Cambria Math" panose="02040503050406030204" pitchFamily="18" charset="0"/>
                            <a:ea typeface="Cambria Math" panose="02040503050406030204" pitchFamily="18" charset="0"/>
                          </a:rPr>
                          <m:t>𝑖𝑗</m:t>
                        </m:r>
                      </m:sub>
                    </m:sSub>
                  </m:oMath>
                </a14:m>
                <a:r>
                  <a:rPr lang="ja-JP" altLang="en-US" sz="3200" dirty="0"/>
                  <a:t>は</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 </m:t>
                        </m:r>
                        <m:r>
                          <m:rPr>
                            <m:sty m:val="p"/>
                          </m:rPr>
                          <a:rPr lang="en-US" altLang="ja-JP" sz="3200" i="1">
                            <a:latin typeface="Cambria Math" panose="02040503050406030204" pitchFamily="18" charset="0"/>
                          </a:rPr>
                          <m:t>x</m:t>
                        </m:r>
                      </m:e>
                      <m:sub>
                        <m:r>
                          <a:rPr lang="en-US" altLang="ja-JP" sz="3200" b="0" i="1" smtClean="0">
                            <a:latin typeface="Cambria Math" panose="02040503050406030204" pitchFamily="18" charset="0"/>
                            <a:ea typeface="Cambria Math" panose="02040503050406030204" pitchFamily="18" charset="0"/>
                          </a:rPr>
                          <m:t>𝑖𝑗</m:t>
                        </m:r>
                      </m:sub>
                    </m:sSub>
                  </m:oMath>
                </a14:m>
                <a:r>
                  <a:rPr lang="ja-JP" altLang="en-US" sz="3200"/>
                  <a:t>の標準化得点（</a:t>
                </a:r>
                <a:r>
                  <a:rPr lang="en-US" altLang="ja-JP" sz="3200" dirty="0"/>
                  <a:t>z</a:t>
                </a:r>
                <a:r>
                  <a:rPr lang="ja-JP" altLang="en-US" sz="3200"/>
                  <a:t>得点）を表す。</a:t>
                </a:r>
                <a:endParaRPr lang="en-US" altLang="ja-JP" sz="3200"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647700" y="328733"/>
                <a:ext cx="10896600" cy="6200534"/>
              </a:xfrm>
              <a:blipFill>
                <a:blip r:embed="rId3"/>
                <a:stretch>
                  <a:fillRect l="-1395" t="-18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145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647699" y="328733"/>
            <a:ext cx="11301845" cy="609188"/>
          </a:xfrm>
        </p:spPr>
        <p:txBody>
          <a:bodyPr>
            <a:normAutofit/>
          </a:bodyPr>
          <a:lstStyle/>
          <a:p>
            <a:pPr marL="0" indent="0">
              <a:buNone/>
            </a:pPr>
            <a:r>
              <a:rPr lang="ja-JP" altLang="en-US" sz="3600"/>
              <a:t>標準化回帰係数を求める</a:t>
            </a:r>
            <a:r>
              <a:rPr lang="en-US" altLang="ja-JP" sz="3600" dirty="0"/>
              <a:t>Python</a:t>
            </a:r>
            <a:r>
              <a:rPr lang="ja-JP" altLang="en-US" sz="3600"/>
              <a:t>スクリプト</a:t>
            </a:r>
            <a:endParaRPr lang="en-US" altLang="ja-JP" sz="3600" dirty="0"/>
          </a:p>
        </p:txBody>
      </p:sp>
      <p:sp>
        <p:nvSpPr>
          <p:cNvPr id="4" name="テキスト ボックス 3">
            <a:extLst>
              <a:ext uri="{FF2B5EF4-FFF2-40B4-BE49-F238E27FC236}">
                <a16:creationId xmlns:a16="http://schemas.microsoft.com/office/drawing/2014/main" id="{B3CB8DB3-F33A-D944-B03F-F69C1A08BAED}"/>
              </a:ext>
            </a:extLst>
          </p:cNvPr>
          <p:cNvSpPr txBox="1"/>
          <p:nvPr/>
        </p:nvSpPr>
        <p:spPr>
          <a:xfrm>
            <a:off x="2386559" y="1246974"/>
            <a:ext cx="5138503" cy="5262979"/>
          </a:xfrm>
          <a:prstGeom prst="rect">
            <a:avLst/>
          </a:prstGeom>
          <a:noFill/>
        </p:spPr>
        <p:txBody>
          <a:bodyPr wrap="square" rtlCol="0">
            <a:spAutoFit/>
          </a:bodyPr>
          <a:lstStyle/>
          <a:p>
            <a:r>
              <a:rPr lang="en" altLang="ja-JP" sz="1600" dirty="0"/>
              <a:t>from </a:t>
            </a:r>
            <a:r>
              <a:rPr lang="en" altLang="ja-JP" sz="1600" dirty="0" err="1"/>
              <a:t>readdataMR</a:t>
            </a:r>
            <a:r>
              <a:rPr lang="en" altLang="ja-JP" sz="1600" dirty="0"/>
              <a:t> import *</a:t>
            </a:r>
          </a:p>
          <a:p>
            <a:r>
              <a:rPr lang="en" altLang="ja-JP" sz="1600" dirty="0"/>
              <a:t>import </a:t>
            </a:r>
            <a:r>
              <a:rPr lang="en" altLang="ja-JP" sz="1600" dirty="0" err="1"/>
              <a:t>matplotlib.pyplot</a:t>
            </a:r>
            <a:r>
              <a:rPr lang="en" altLang="ja-JP" sz="1600" dirty="0"/>
              <a:t> as </a:t>
            </a:r>
            <a:r>
              <a:rPr lang="en" altLang="ja-JP" sz="1600" dirty="0" err="1"/>
              <a:t>plt</a:t>
            </a:r>
            <a:endParaRPr lang="en" altLang="ja-JP" sz="1600" dirty="0"/>
          </a:p>
          <a:p>
            <a:r>
              <a:rPr lang="en" altLang="ja-JP" sz="1600" dirty="0"/>
              <a:t>import </a:t>
            </a:r>
            <a:r>
              <a:rPr lang="en" altLang="ja-JP" sz="1600" dirty="0" err="1"/>
              <a:t>numpy</a:t>
            </a:r>
            <a:r>
              <a:rPr lang="en" altLang="ja-JP" sz="1600" dirty="0"/>
              <a:t> as np</a:t>
            </a:r>
          </a:p>
          <a:p>
            <a:r>
              <a:rPr lang="en" altLang="ja-JP" sz="1600" dirty="0"/>
              <a:t>import </a:t>
            </a:r>
            <a:r>
              <a:rPr lang="en" altLang="ja-JP" sz="1600" dirty="0" err="1"/>
              <a:t>scipy.stats</a:t>
            </a:r>
            <a:r>
              <a:rPr lang="en" altLang="ja-JP" sz="1600" dirty="0"/>
              <a:t> as </a:t>
            </a:r>
            <a:r>
              <a:rPr lang="en" altLang="ja-JP" sz="1600" dirty="0" err="1"/>
              <a:t>scst</a:t>
            </a:r>
            <a:endParaRPr lang="en" altLang="ja-JP" sz="1600" dirty="0"/>
          </a:p>
          <a:p>
            <a:r>
              <a:rPr lang="en" altLang="ja-JP" sz="1600" dirty="0"/>
              <a:t>import statistics as stats</a:t>
            </a:r>
          </a:p>
          <a:p>
            <a:endParaRPr lang="en" altLang="ja-JP" sz="1600" dirty="0"/>
          </a:p>
          <a:p>
            <a:r>
              <a:rPr lang="en" altLang="ja-JP" sz="1600" dirty="0"/>
              <a:t>print('Input data type...')</a:t>
            </a:r>
          </a:p>
          <a:p>
            <a:r>
              <a:rPr lang="en" altLang="ja-JP" sz="1600" dirty="0"/>
              <a:t>print('Data is set in the list </a:t>
            </a:r>
            <a:r>
              <a:rPr lang="en" altLang="ja-JP" sz="1600" dirty="0" err="1"/>
              <a:t>RawData</a:t>
            </a:r>
            <a:r>
              <a:rPr lang="en" altLang="ja-JP" sz="1600" dirty="0"/>
              <a:t> -&gt; 1')</a:t>
            </a:r>
          </a:p>
          <a:p>
            <a:r>
              <a:rPr lang="en" altLang="ja-JP" sz="1600" dirty="0"/>
              <a:t>print('Data is set in the text file    -&gt; 2')</a:t>
            </a:r>
          </a:p>
          <a:p>
            <a:r>
              <a:rPr lang="en" altLang="ja-JP" sz="1600" dirty="0"/>
              <a:t>print('Data is set in the csv file     -&gt; 3')</a:t>
            </a:r>
          </a:p>
          <a:p>
            <a:r>
              <a:rPr lang="en" altLang="ja-JP" sz="1600" dirty="0"/>
              <a:t>ck = input('\</a:t>
            </a:r>
            <a:r>
              <a:rPr lang="en" altLang="ja-JP" sz="1600" dirty="0" err="1"/>
              <a:t>nYour</a:t>
            </a:r>
            <a:r>
              <a:rPr lang="en" altLang="ja-JP" sz="1600" dirty="0"/>
              <a:t> choice = ')</a:t>
            </a:r>
          </a:p>
          <a:p>
            <a:r>
              <a:rPr lang="en" altLang="ja-JP" sz="1600" dirty="0"/>
              <a:t>try:</a:t>
            </a:r>
          </a:p>
          <a:p>
            <a:r>
              <a:rPr lang="en" altLang="ja-JP" sz="1600" dirty="0"/>
              <a:t>    if ck == '1':</a:t>
            </a:r>
          </a:p>
          <a:p>
            <a:r>
              <a:rPr lang="en" altLang="ja-JP" sz="1600" dirty="0"/>
              <a:t>        </a:t>
            </a:r>
            <a:r>
              <a:rPr lang="en" altLang="ja-JP" sz="1600" dirty="0" err="1"/>
              <a:t>RawData</a:t>
            </a:r>
            <a:r>
              <a:rPr lang="en" altLang="ja-JP" sz="1600" dirty="0"/>
              <a:t>, </a:t>
            </a:r>
            <a:r>
              <a:rPr lang="en" altLang="ja-JP" sz="1600" dirty="0" err="1"/>
              <a:t>f_out</a:t>
            </a:r>
            <a:r>
              <a:rPr lang="en" altLang="ja-JP" sz="1600" dirty="0"/>
              <a:t>, </a:t>
            </a:r>
            <a:r>
              <a:rPr lang="en" altLang="ja-JP" sz="1600" dirty="0" err="1"/>
              <a:t>f_out_nm</a:t>
            </a:r>
            <a:r>
              <a:rPr lang="en" altLang="ja-JP" sz="1600" dirty="0"/>
              <a:t> = </a:t>
            </a:r>
            <a:r>
              <a:rPr lang="en" altLang="ja-JP" sz="1600" dirty="0" err="1"/>
              <a:t>ReadData_lst</a:t>
            </a:r>
            <a:r>
              <a:rPr lang="en" altLang="ja-JP" sz="1600" dirty="0"/>
              <a:t>()</a:t>
            </a:r>
          </a:p>
          <a:p>
            <a:r>
              <a:rPr lang="en" altLang="ja-JP" sz="1600" dirty="0"/>
              <a:t>    </a:t>
            </a:r>
            <a:r>
              <a:rPr lang="en" altLang="ja-JP" sz="1600" dirty="0" err="1"/>
              <a:t>elif</a:t>
            </a:r>
            <a:r>
              <a:rPr lang="en" altLang="ja-JP" sz="1600" dirty="0"/>
              <a:t> ck == '2':</a:t>
            </a:r>
          </a:p>
          <a:p>
            <a:r>
              <a:rPr lang="en" altLang="ja-JP" sz="1600" dirty="0"/>
              <a:t>        </a:t>
            </a:r>
            <a:r>
              <a:rPr lang="en" altLang="ja-JP" sz="1600" dirty="0" err="1"/>
              <a:t>RawData</a:t>
            </a:r>
            <a:r>
              <a:rPr lang="en" altLang="ja-JP" sz="1600" dirty="0"/>
              <a:t>, </a:t>
            </a:r>
            <a:r>
              <a:rPr lang="en" altLang="ja-JP" sz="1600" dirty="0" err="1"/>
              <a:t>f_out</a:t>
            </a:r>
            <a:r>
              <a:rPr lang="en" altLang="ja-JP" sz="1600" dirty="0"/>
              <a:t>, </a:t>
            </a:r>
            <a:r>
              <a:rPr lang="en" altLang="ja-JP" sz="1600" dirty="0" err="1"/>
              <a:t>f_out_nm</a:t>
            </a:r>
            <a:r>
              <a:rPr lang="en" altLang="ja-JP" sz="1600" dirty="0"/>
              <a:t> = </a:t>
            </a:r>
            <a:r>
              <a:rPr lang="en" altLang="ja-JP" sz="1600" dirty="0" err="1"/>
              <a:t>ReadData_txt</a:t>
            </a:r>
            <a:r>
              <a:rPr lang="en" altLang="ja-JP" sz="1600" dirty="0"/>
              <a:t>()</a:t>
            </a:r>
          </a:p>
          <a:p>
            <a:r>
              <a:rPr lang="en" altLang="ja-JP" sz="1600" dirty="0"/>
              <a:t>    </a:t>
            </a:r>
            <a:r>
              <a:rPr lang="en" altLang="ja-JP" sz="1600" dirty="0" err="1"/>
              <a:t>elif</a:t>
            </a:r>
            <a:r>
              <a:rPr lang="en" altLang="ja-JP" sz="1600" dirty="0"/>
              <a:t> ck == '3':</a:t>
            </a:r>
          </a:p>
          <a:p>
            <a:r>
              <a:rPr lang="en" altLang="ja-JP" sz="1600" dirty="0"/>
              <a:t>        </a:t>
            </a:r>
            <a:r>
              <a:rPr lang="en" altLang="ja-JP" sz="1600" dirty="0" err="1"/>
              <a:t>RawData</a:t>
            </a:r>
            <a:r>
              <a:rPr lang="en" altLang="ja-JP" sz="1600" dirty="0"/>
              <a:t>, </a:t>
            </a:r>
            <a:r>
              <a:rPr lang="en" altLang="ja-JP" sz="1600" dirty="0" err="1"/>
              <a:t>f_out</a:t>
            </a:r>
            <a:r>
              <a:rPr lang="en" altLang="ja-JP" sz="1600" dirty="0"/>
              <a:t>, </a:t>
            </a:r>
            <a:r>
              <a:rPr lang="en" altLang="ja-JP" sz="1600" dirty="0" err="1"/>
              <a:t>f_out_nm</a:t>
            </a:r>
            <a:r>
              <a:rPr lang="en" altLang="ja-JP" sz="1600" dirty="0"/>
              <a:t> = </a:t>
            </a:r>
            <a:r>
              <a:rPr lang="en" altLang="ja-JP" sz="1600" dirty="0" err="1"/>
              <a:t>ReadData_csv</a:t>
            </a:r>
            <a:r>
              <a:rPr lang="en" altLang="ja-JP" sz="1600" dirty="0"/>
              <a:t>()</a:t>
            </a:r>
          </a:p>
          <a:p>
            <a:r>
              <a:rPr lang="en" altLang="ja-JP" sz="1600" dirty="0"/>
              <a:t>    else:</a:t>
            </a:r>
          </a:p>
          <a:p>
            <a:r>
              <a:rPr lang="en" altLang="ja-JP" sz="1600" dirty="0"/>
              <a:t>        print('\</a:t>
            </a:r>
            <a:r>
              <a:rPr lang="en" altLang="ja-JP" sz="1600" dirty="0" err="1"/>
              <a:t>nInvalid</a:t>
            </a:r>
            <a:r>
              <a:rPr lang="en" altLang="ja-JP" sz="1600" dirty="0"/>
              <a:t> choice...')</a:t>
            </a:r>
          </a:p>
          <a:p>
            <a:r>
              <a:rPr lang="en" altLang="ja-JP" sz="1600" dirty="0"/>
              <a:t>        raise Exception()</a:t>
            </a:r>
          </a:p>
        </p:txBody>
      </p:sp>
      <p:sp>
        <p:nvSpPr>
          <p:cNvPr id="7" name="テキスト ボックス 6">
            <a:extLst>
              <a:ext uri="{FF2B5EF4-FFF2-40B4-BE49-F238E27FC236}">
                <a16:creationId xmlns:a16="http://schemas.microsoft.com/office/drawing/2014/main" id="{BC6CA404-8F82-1E44-82A8-990436C45DB1}"/>
              </a:ext>
            </a:extLst>
          </p:cNvPr>
          <p:cNvSpPr txBox="1"/>
          <p:nvPr/>
        </p:nvSpPr>
        <p:spPr>
          <a:xfrm>
            <a:off x="647699" y="1062308"/>
            <a:ext cx="1380506" cy="369332"/>
          </a:xfrm>
          <a:prstGeom prst="rect">
            <a:avLst/>
          </a:prstGeom>
          <a:noFill/>
        </p:spPr>
        <p:txBody>
          <a:bodyPr wrap="none" rtlCol="0">
            <a:spAutoFit/>
          </a:bodyPr>
          <a:lstStyle/>
          <a:p>
            <a:r>
              <a:rPr lang="ja-JP" altLang="en-US"/>
              <a:t>リスト</a:t>
            </a:r>
            <a:r>
              <a:rPr lang="en-US" altLang="ja-JP" dirty="0"/>
              <a:t>6.3.3</a:t>
            </a:r>
            <a:endParaRPr kumimoji="1" lang="ja-JP" altLang="en-US"/>
          </a:p>
        </p:txBody>
      </p:sp>
      <p:sp>
        <p:nvSpPr>
          <p:cNvPr id="2" name="テキスト ボックス 1">
            <a:extLst>
              <a:ext uri="{FF2B5EF4-FFF2-40B4-BE49-F238E27FC236}">
                <a16:creationId xmlns:a16="http://schemas.microsoft.com/office/drawing/2014/main" id="{7796C66A-1946-6A4F-AC65-48715A2BB0C6}"/>
              </a:ext>
            </a:extLst>
          </p:cNvPr>
          <p:cNvSpPr txBox="1"/>
          <p:nvPr/>
        </p:nvSpPr>
        <p:spPr>
          <a:xfrm flipH="1">
            <a:off x="7125176" y="1723869"/>
            <a:ext cx="2993184" cy="369332"/>
          </a:xfrm>
          <a:prstGeom prst="rect">
            <a:avLst/>
          </a:prstGeom>
          <a:noFill/>
        </p:spPr>
        <p:txBody>
          <a:bodyPr wrap="square" rtlCol="0">
            <a:spAutoFit/>
          </a:bodyPr>
          <a:lstStyle/>
          <a:p>
            <a:r>
              <a:rPr lang="ja-JP" altLang="en-US"/>
              <a:t>モジュールのインポート</a:t>
            </a:r>
            <a:endParaRPr kumimoji="1" lang="ja-JP" altLang="en-US"/>
          </a:p>
        </p:txBody>
      </p:sp>
      <p:sp>
        <p:nvSpPr>
          <p:cNvPr id="8" name="テキスト ボックス 7">
            <a:extLst>
              <a:ext uri="{FF2B5EF4-FFF2-40B4-BE49-F238E27FC236}">
                <a16:creationId xmlns:a16="http://schemas.microsoft.com/office/drawing/2014/main" id="{9F6A325D-1E37-D544-8067-7892528FBC6D}"/>
              </a:ext>
            </a:extLst>
          </p:cNvPr>
          <p:cNvSpPr txBox="1"/>
          <p:nvPr/>
        </p:nvSpPr>
        <p:spPr>
          <a:xfrm>
            <a:off x="8133879" y="4764800"/>
            <a:ext cx="2031325" cy="369332"/>
          </a:xfrm>
          <a:prstGeom prst="rect">
            <a:avLst/>
          </a:prstGeom>
          <a:noFill/>
        </p:spPr>
        <p:txBody>
          <a:bodyPr wrap="none" rtlCol="0">
            <a:spAutoFit/>
          </a:bodyPr>
          <a:lstStyle/>
          <a:p>
            <a:r>
              <a:rPr kumimoji="1" lang="ja-JP" altLang="en-US"/>
              <a:t>入力データの選択</a:t>
            </a:r>
          </a:p>
        </p:txBody>
      </p:sp>
    </p:spTree>
    <p:extLst>
      <p:ext uri="{BB962C8B-B14F-4D97-AF65-F5344CB8AC3E}">
        <p14:creationId xmlns:p14="http://schemas.microsoft.com/office/powerpoint/2010/main" val="161949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3CB8DB3-F33A-D944-B03F-F69C1A08BAED}"/>
              </a:ext>
            </a:extLst>
          </p:cNvPr>
          <p:cNvSpPr txBox="1"/>
          <p:nvPr/>
        </p:nvSpPr>
        <p:spPr>
          <a:xfrm>
            <a:off x="1891884" y="377552"/>
            <a:ext cx="5138503" cy="3785652"/>
          </a:xfrm>
          <a:prstGeom prst="rect">
            <a:avLst/>
          </a:prstGeom>
          <a:noFill/>
        </p:spPr>
        <p:txBody>
          <a:bodyPr wrap="square" rtlCol="0">
            <a:spAutoFit/>
          </a:bodyPr>
          <a:lstStyle/>
          <a:p>
            <a:r>
              <a:rPr lang="en" altLang="ja-JP" sz="1600" dirty="0"/>
              <a:t>ID = []</a:t>
            </a:r>
          </a:p>
          <a:p>
            <a:r>
              <a:rPr lang="en" altLang="ja-JP" sz="1600" dirty="0"/>
              <a:t>Temp = []</a:t>
            </a:r>
          </a:p>
          <a:p>
            <a:r>
              <a:rPr lang="en" altLang="ja-JP" sz="1600" dirty="0"/>
              <a:t>Lat = []</a:t>
            </a:r>
          </a:p>
          <a:p>
            <a:r>
              <a:rPr lang="en" altLang="ja-JP" sz="1600" dirty="0" err="1"/>
              <a:t>Lngt</a:t>
            </a:r>
            <a:r>
              <a:rPr lang="en" altLang="ja-JP" sz="1600" dirty="0"/>
              <a:t> = [] </a:t>
            </a:r>
          </a:p>
          <a:p>
            <a:r>
              <a:rPr lang="en" altLang="ja-JP" sz="1600" dirty="0"/>
              <a:t>y = []</a:t>
            </a:r>
          </a:p>
          <a:p>
            <a:r>
              <a:rPr lang="en" altLang="ja-JP" sz="1600" dirty="0"/>
              <a:t>X = []</a:t>
            </a:r>
          </a:p>
          <a:p>
            <a:r>
              <a:rPr lang="en" altLang="ja-JP" sz="1600" dirty="0"/>
              <a:t>for d in </a:t>
            </a:r>
            <a:r>
              <a:rPr lang="en" altLang="ja-JP" sz="1600" dirty="0" err="1"/>
              <a:t>RawData</a:t>
            </a:r>
            <a:r>
              <a:rPr lang="en" altLang="ja-JP" sz="1600" dirty="0"/>
              <a:t>[1:]:</a:t>
            </a:r>
          </a:p>
          <a:p>
            <a:r>
              <a:rPr lang="en" altLang="ja-JP" sz="1600" dirty="0"/>
              <a:t>       </a:t>
            </a:r>
            <a:r>
              <a:rPr lang="en" altLang="ja-JP" sz="1600" dirty="0" err="1"/>
              <a:t>ID.append</a:t>
            </a:r>
            <a:r>
              <a:rPr lang="en" altLang="ja-JP" sz="1600" dirty="0"/>
              <a:t>(d[0])</a:t>
            </a:r>
          </a:p>
          <a:p>
            <a:r>
              <a:rPr lang="en" altLang="ja-JP" sz="1600" dirty="0"/>
              <a:t>       </a:t>
            </a:r>
            <a:r>
              <a:rPr lang="en" altLang="ja-JP" sz="1600" dirty="0" err="1"/>
              <a:t>y.append</a:t>
            </a:r>
            <a:r>
              <a:rPr lang="en" altLang="ja-JP" sz="1600" dirty="0"/>
              <a:t>([d[1]])</a:t>
            </a:r>
          </a:p>
          <a:p>
            <a:r>
              <a:rPr lang="en" altLang="ja-JP" sz="1600" dirty="0"/>
              <a:t>       </a:t>
            </a:r>
            <a:r>
              <a:rPr lang="en" altLang="ja-JP" sz="1600" dirty="0" err="1"/>
              <a:t>X.append</a:t>
            </a:r>
            <a:r>
              <a:rPr lang="en" altLang="ja-JP" sz="1600" dirty="0"/>
              <a:t>(d[2:])</a:t>
            </a:r>
          </a:p>
          <a:p>
            <a:endParaRPr lang="en" altLang="ja-JP" sz="1600" dirty="0"/>
          </a:p>
          <a:p>
            <a:r>
              <a:rPr lang="en" altLang="ja-JP" sz="1600" dirty="0"/>
              <a:t>print('ID =\n', ID)</a:t>
            </a:r>
          </a:p>
          <a:p>
            <a:r>
              <a:rPr lang="en" altLang="ja-JP" sz="1600" dirty="0"/>
              <a:t>print('y =\n', y)</a:t>
            </a:r>
          </a:p>
          <a:p>
            <a:r>
              <a:rPr lang="en" altLang="ja-JP" sz="1600" dirty="0"/>
              <a:t>print('X =\n', X)</a:t>
            </a:r>
          </a:p>
          <a:p>
            <a:r>
              <a:rPr lang="en" altLang="ja-JP" sz="1600" dirty="0"/>
              <a:t> </a:t>
            </a:r>
          </a:p>
        </p:txBody>
      </p:sp>
      <p:sp>
        <p:nvSpPr>
          <p:cNvPr id="7" name="テキスト ボックス 6">
            <a:extLst>
              <a:ext uri="{FF2B5EF4-FFF2-40B4-BE49-F238E27FC236}">
                <a16:creationId xmlns:a16="http://schemas.microsoft.com/office/drawing/2014/main" id="{BC6CA404-8F82-1E44-82A8-990436C45DB1}"/>
              </a:ext>
            </a:extLst>
          </p:cNvPr>
          <p:cNvSpPr txBox="1"/>
          <p:nvPr/>
        </p:nvSpPr>
        <p:spPr>
          <a:xfrm>
            <a:off x="212989" y="147913"/>
            <a:ext cx="1380506" cy="369332"/>
          </a:xfrm>
          <a:prstGeom prst="rect">
            <a:avLst/>
          </a:prstGeom>
          <a:noFill/>
        </p:spPr>
        <p:txBody>
          <a:bodyPr wrap="none" rtlCol="0">
            <a:spAutoFit/>
          </a:bodyPr>
          <a:lstStyle/>
          <a:p>
            <a:r>
              <a:rPr lang="ja-JP" altLang="en-US"/>
              <a:t>リスト</a:t>
            </a:r>
            <a:r>
              <a:rPr lang="en-US" altLang="ja-JP" dirty="0"/>
              <a:t>6.3.3</a:t>
            </a:r>
            <a:endParaRPr kumimoji="1" lang="ja-JP" altLang="en-US"/>
          </a:p>
        </p:txBody>
      </p:sp>
      <p:sp>
        <p:nvSpPr>
          <p:cNvPr id="2" name="テキスト ボックス 1">
            <a:extLst>
              <a:ext uri="{FF2B5EF4-FFF2-40B4-BE49-F238E27FC236}">
                <a16:creationId xmlns:a16="http://schemas.microsoft.com/office/drawing/2014/main" id="{7796C66A-1946-6A4F-AC65-48715A2BB0C6}"/>
              </a:ext>
            </a:extLst>
          </p:cNvPr>
          <p:cNvSpPr txBox="1"/>
          <p:nvPr/>
        </p:nvSpPr>
        <p:spPr>
          <a:xfrm flipH="1">
            <a:off x="5033776" y="838990"/>
            <a:ext cx="2993184" cy="646331"/>
          </a:xfrm>
          <a:prstGeom prst="rect">
            <a:avLst/>
          </a:prstGeom>
          <a:noFill/>
        </p:spPr>
        <p:txBody>
          <a:bodyPr wrap="square" rtlCol="0">
            <a:spAutoFit/>
          </a:bodyPr>
          <a:lstStyle/>
          <a:p>
            <a:r>
              <a:rPr kumimoji="1" lang="ja-JP" altLang="en-US"/>
              <a:t>読み込んだデータを格納するリスト</a:t>
            </a:r>
          </a:p>
        </p:txBody>
      </p:sp>
      <p:sp>
        <p:nvSpPr>
          <p:cNvPr id="8" name="テキスト ボックス 7">
            <a:extLst>
              <a:ext uri="{FF2B5EF4-FFF2-40B4-BE49-F238E27FC236}">
                <a16:creationId xmlns:a16="http://schemas.microsoft.com/office/drawing/2014/main" id="{9F6A325D-1E37-D544-8067-7892528FBC6D}"/>
              </a:ext>
            </a:extLst>
          </p:cNvPr>
          <p:cNvSpPr txBox="1"/>
          <p:nvPr/>
        </p:nvSpPr>
        <p:spPr>
          <a:xfrm>
            <a:off x="5033776" y="2101420"/>
            <a:ext cx="2262158" cy="646331"/>
          </a:xfrm>
          <a:prstGeom prst="rect">
            <a:avLst/>
          </a:prstGeom>
          <a:noFill/>
        </p:spPr>
        <p:txBody>
          <a:bodyPr wrap="none" rtlCol="0">
            <a:spAutoFit/>
          </a:bodyPr>
          <a:lstStyle/>
          <a:p>
            <a:r>
              <a:rPr lang="ja-JP" altLang="en-US"/>
              <a:t>読み込んだデータを</a:t>
            </a:r>
            <a:endParaRPr lang="en-US" altLang="ja-JP" dirty="0"/>
          </a:p>
          <a:p>
            <a:r>
              <a:rPr kumimoji="1" lang="ja-JP" altLang="en-US"/>
              <a:t>格納する処理</a:t>
            </a:r>
          </a:p>
        </p:txBody>
      </p:sp>
      <p:sp>
        <p:nvSpPr>
          <p:cNvPr id="9" name="テキスト ボックス 8">
            <a:extLst>
              <a:ext uri="{FF2B5EF4-FFF2-40B4-BE49-F238E27FC236}">
                <a16:creationId xmlns:a16="http://schemas.microsoft.com/office/drawing/2014/main" id="{495A59A5-BC89-C14F-AFD2-5F644D1D9CDB}"/>
              </a:ext>
            </a:extLst>
          </p:cNvPr>
          <p:cNvSpPr txBox="1"/>
          <p:nvPr/>
        </p:nvSpPr>
        <p:spPr>
          <a:xfrm>
            <a:off x="913481" y="4695661"/>
            <a:ext cx="11354390" cy="1631216"/>
          </a:xfrm>
          <a:prstGeom prst="rect">
            <a:avLst/>
          </a:prstGeom>
          <a:noFill/>
        </p:spPr>
        <p:txBody>
          <a:bodyPr wrap="none" rtlCol="0">
            <a:spAutoFit/>
          </a:bodyPr>
          <a:lstStyle/>
          <a:p>
            <a:r>
              <a:rPr lang="en" altLang="ja-JP" sz="1600" dirty="0"/>
              <a:t>ID = ['Boston', 'Washington', 'Miami', 'Detroit', 'Atlanta', 'Chicago', 'Houston', '</a:t>
            </a:r>
            <a:r>
              <a:rPr lang="en" altLang="ja-JP" sz="1600" dirty="0" err="1"/>
              <a:t>Oklahoma_City</a:t>
            </a:r>
            <a:r>
              <a:rPr lang="en" altLang="ja-JP" sz="1600" dirty="0"/>
              <a:t>', 'Denver', '</a:t>
            </a:r>
            <a:r>
              <a:rPr lang="en" altLang="ja-JP" sz="1600" dirty="0" err="1"/>
              <a:t>Los_Angeles</a:t>
            </a:r>
            <a:r>
              <a:rPr lang="en" altLang="ja-JP" sz="1600" dirty="0"/>
              <a:t>’, </a:t>
            </a:r>
          </a:p>
          <a:p>
            <a:r>
              <a:rPr lang="en" altLang="ja-JP" sz="1600" dirty="0"/>
              <a:t>'</a:t>
            </a:r>
            <a:r>
              <a:rPr lang="en" altLang="ja-JP" sz="1600" dirty="0" err="1"/>
              <a:t>San_Francisco</a:t>
            </a:r>
            <a:r>
              <a:rPr lang="en" altLang="ja-JP" sz="1600" dirty="0"/>
              <a:t>', 'Seattle’] </a:t>
            </a:r>
          </a:p>
          <a:p>
            <a:r>
              <a:rPr lang="en" altLang="ja-JP" sz="1600" dirty="0"/>
              <a:t>y = [[14.0], [18.0], [33.0], [13.0], [22.0], [15.0], [32.0], [21.0], [16.0], [23.0], [19.0], [23.0]] </a:t>
            </a:r>
          </a:p>
          <a:p>
            <a:r>
              <a:rPr lang="en" altLang="ja-JP" sz="1600" dirty="0"/>
              <a:t>X = [[42.4, 71.1], [38.9, 77.0], [25.8, 80.2], [42.3, 83.0], [33.7, 84.4], [41.9, 87.6], </a:t>
            </a:r>
          </a:p>
          <a:p>
            <a:r>
              <a:rPr lang="en" altLang="ja-JP" sz="1600" dirty="0"/>
              <a:t>[29.8, 95.4], [35.5, 97.5], [39.7, 105.0], [34.1, 118.2], [37.8, 122.4], [47.6, 122.3]] </a:t>
            </a:r>
            <a:br>
              <a:rPr lang="en" altLang="ja-JP" sz="1600" dirty="0"/>
            </a:br>
            <a:endParaRPr kumimoji="1" lang="ja-JP" altLang="en-US" sz="1600"/>
          </a:p>
        </p:txBody>
      </p:sp>
      <p:sp>
        <p:nvSpPr>
          <p:cNvPr id="10" name="テキスト ボックス 9">
            <a:extLst>
              <a:ext uri="{FF2B5EF4-FFF2-40B4-BE49-F238E27FC236}">
                <a16:creationId xmlns:a16="http://schemas.microsoft.com/office/drawing/2014/main" id="{869A6918-FDE5-5D45-ABDC-4A4B0F66C9F1}"/>
              </a:ext>
            </a:extLst>
          </p:cNvPr>
          <p:cNvSpPr txBox="1"/>
          <p:nvPr/>
        </p:nvSpPr>
        <p:spPr>
          <a:xfrm>
            <a:off x="913481" y="4301517"/>
            <a:ext cx="1107996" cy="369332"/>
          </a:xfrm>
          <a:prstGeom prst="rect">
            <a:avLst/>
          </a:prstGeom>
          <a:noFill/>
        </p:spPr>
        <p:txBody>
          <a:bodyPr wrap="none" rtlCol="0">
            <a:spAutoFit/>
          </a:bodyPr>
          <a:lstStyle/>
          <a:p>
            <a:r>
              <a:rPr kumimoji="1" lang="ja-JP" altLang="en-US"/>
              <a:t>実行結果</a:t>
            </a:r>
          </a:p>
        </p:txBody>
      </p:sp>
    </p:spTree>
    <p:extLst>
      <p:ext uri="{BB962C8B-B14F-4D97-AF65-F5344CB8AC3E}">
        <p14:creationId xmlns:p14="http://schemas.microsoft.com/office/powerpoint/2010/main" val="15810074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1404</TotalTime>
  <Words>2262</Words>
  <Application>Microsoft Macintosh PowerPoint</Application>
  <PresentationFormat>ワイド画面</PresentationFormat>
  <Paragraphs>212</Paragraphs>
  <Slides>13</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Cambria Math</vt:lpstr>
      <vt:lpstr>Office テーマ</vt:lpstr>
      <vt:lpstr>6章3節   標準化回帰係数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 特異値と特異ベクトル</dc:title>
  <dc:creator>塩野　佑真</dc:creator>
  <cp:lastModifiedBy>福本　光重</cp:lastModifiedBy>
  <cp:revision>74</cp:revision>
  <dcterms:created xsi:type="dcterms:W3CDTF">2021-07-11T00:10:51Z</dcterms:created>
  <dcterms:modified xsi:type="dcterms:W3CDTF">2021-07-27T01:06:44Z</dcterms:modified>
</cp:coreProperties>
</file>