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256" r:id="rId3"/>
    <p:sldId id="272" r:id="rId4"/>
    <p:sldId id="258" r:id="rId5"/>
    <p:sldId id="259" r:id="rId6"/>
    <p:sldId id="260" r:id="rId7"/>
    <p:sldId id="261" r:id="rId8"/>
    <p:sldId id="262" r:id="rId9"/>
    <p:sldId id="264" r:id="rId10"/>
    <p:sldId id="263" r:id="rId11"/>
    <p:sldId id="265" r:id="rId12"/>
    <p:sldId id="266" r:id="rId13"/>
    <p:sldId id="267" r:id="rId14"/>
    <p:sldId id="268" r:id="rId15"/>
    <p:sldId id="269" r:id="rId16"/>
    <p:sldId id="270" r:id="rId17"/>
    <p:sldId id="271"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08"/>
  </p:normalViewPr>
  <p:slideViewPr>
    <p:cSldViewPr snapToGrid="0" snapToObjects="1">
      <p:cViewPr varScale="1">
        <p:scale>
          <a:sx n="121" d="100"/>
          <a:sy n="121" d="100"/>
        </p:scale>
        <p:origin x="200" y="24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9F10E-2238-5F4F-8C3E-12A6ACD3309F}" type="datetimeFigureOut">
              <a:rPr kumimoji="1" lang="ja-JP" altLang="en-US" smtClean="0"/>
              <a:t>2021/7/13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B6D110-F824-9E4D-8711-D993B2D77C5D}" type="slidenum">
              <a:rPr kumimoji="1" lang="ja-JP" altLang="en-US" smtClean="0"/>
              <a:t>‹#›</a:t>
            </a:fld>
            <a:endParaRPr kumimoji="1" lang="ja-JP" altLang="en-US"/>
          </a:p>
        </p:txBody>
      </p:sp>
    </p:spTree>
    <p:extLst>
      <p:ext uri="{BB962C8B-B14F-4D97-AF65-F5344CB8AC3E}">
        <p14:creationId xmlns:p14="http://schemas.microsoft.com/office/powerpoint/2010/main" val="3305432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7B6D110-F824-9E4D-8711-D993B2D77C5D}" type="slidenum">
              <a:rPr kumimoji="1" lang="ja-JP" altLang="en-US" smtClean="0"/>
              <a:t>1</a:t>
            </a:fld>
            <a:endParaRPr kumimoji="1" lang="ja-JP" altLang="en-US"/>
          </a:p>
        </p:txBody>
      </p:sp>
    </p:spTree>
    <p:extLst>
      <p:ext uri="{BB962C8B-B14F-4D97-AF65-F5344CB8AC3E}">
        <p14:creationId xmlns:p14="http://schemas.microsoft.com/office/powerpoint/2010/main" val="405552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7B6D110-F824-9E4D-8711-D993B2D77C5D}" type="slidenum">
              <a:rPr kumimoji="1" lang="ja-JP" altLang="en-US" smtClean="0"/>
              <a:t>2</a:t>
            </a:fld>
            <a:endParaRPr kumimoji="1" lang="ja-JP" altLang="en-US"/>
          </a:p>
        </p:txBody>
      </p:sp>
    </p:spTree>
    <p:extLst>
      <p:ext uri="{BB962C8B-B14F-4D97-AF65-F5344CB8AC3E}">
        <p14:creationId xmlns:p14="http://schemas.microsoft.com/office/powerpoint/2010/main" val="86888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7B6D110-F824-9E4D-8711-D993B2D77C5D}" type="slidenum">
              <a:rPr kumimoji="1" lang="ja-JP" altLang="en-US" smtClean="0"/>
              <a:t>4</a:t>
            </a:fld>
            <a:endParaRPr kumimoji="1" lang="ja-JP" altLang="en-US"/>
          </a:p>
        </p:txBody>
      </p:sp>
    </p:spTree>
    <p:extLst>
      <p:ext uri="{BB962C8B-B14F-4D97-AF65-F5344CB8AC3E}">
        <p14:creationId xmlns:p14="http://schemas.microsoft.com/office/powerpoint/2010/main" val="398741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AAC0A-5E38-7A4A-947F-773344A7FDE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9D12268-96F7-C74B-BD3C-8C5915E1E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518065D-6570-A94F-896A-A9BE1BD280D0}"/>
              </a:ext>
            </a:extLst>
          </p:cNvPr>
          <p:cNvSpPr>
            <a:spLocks noGrp="1"/>
          </p:cNvSpPr>
          <p:nvPr>
            <p:ph type="dt" sz="half" idx="10"/>
          </p:nvPr>
        </p:nvSpPr>
        <p:spPr/>
        <p:txBody>
          <a:bodyPr/>
          <a:lstStyle/>
          <a:p>
            <a:fld id="{5069A509-B544-B74F-A3A5-3D9AE88B8049}"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2722DA9C-B464-CA40-9C5A-9D25783011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12C444-11ED-7444-B1B6-1B3E15776763}"/>
              </a:ext>
            </a:extLst>
          </p:cNvPr>
          <p:cNvSpPr>
            <a:spLocks noGrp="1"/>
          </p:cNvSpPr>
          <p:nvPr>
            <p:ph type="sldNum" sz="quarter" idx="12"/>
          </p:nvPr>
        </p:nvSpPr>
        <p:spPr/>
        <p:txBody>
          <a:bodyPr/>
          <a:lstStyle/>
          <a:p>
            <a:fld id="{93CC7D91-CAB0-C641-91EB-FC7FF0003ED2}" type="slidenum">
              <a:rPr kumimoji="1" lang="ja-JP" altLang="en-US" smtClean="0"/>
              <a:t>‹#›</a:t>
            </a:fld>
            <a:endParaRPr kumimoji="1" lang="ja-JP" altLang="en-US"/>
          </a:p>
        </p:txBody>
      </p:sp>
    </p:spTree>
    <p:extLst>
      <p:ext uri="{BB962C8B-B14F-4D97-AF65-F5344CB8AC3E}">
        <p14:creationId xmlns:p14="http://schemas.microsoft.com/office/powerpoint/2010/main" val="295404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BBB955-4C98-DD4A-B605-187BD3C9836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206D99C-CC4B-1C4C-ABED-D160D70F37A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B57806-7CF1-224F-ABBF-CF8902703993}"/>
              </a:ext>
            </a:extLst>
          </p:cNvPr>
          <p:cNvSpPr>
            <a:spLocks noGrp="1"/>
          </p:cNvSpPr>
          <p:nvPr>
            <p:ph type="dt" sz="half" idx="10"/>
          </p:nvPr>
        </p:nvSpPr>
        <p:spPr/>
        <p:txBody>
          <a:bodyPr/>
          <a:lstStyle/>
          <a:p>
            <a:fld id="{5069A509-B544-B74F-A3A5-3D9AE88B8049}"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D1837C6A-A11F-D345-8FE1-38F2F583BF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042B5D-812C-2B40-9D18-1173391A92CC}"/>
              </a:ext>
            </a:extLst>
          </p:cNvPr>
          <p:cNvSpPr>
            <a:spLocks noGrp="1"/>
          </p:cNvSpPr>
          <p:nvPr>
            <p:ph type="sldNum" sz="quarter" idx="12"/>
          </p:nvPr>
        </p:nvSpPr>
        <p:spPr/>
        <p:txBody>
          <a:bodyPr/>
          <a:lstStyle/>
          <a:p>
            <a:fld id="{93CC7D91-CAB0-C641-91EB-FC7FF0003ED2}" type="slidenum">
              <a:rPr kumimoji="1" lang="ja-JP" altLang="en-US" smtClean="0"/>
              <a:t>‹#›</a:t>
            </a:fld>
            <a:endParaRPr kumimoji="1" lang="ja-JP" altLang="en-US"/>
          </a:p>
        </p:txBody>
      </p:sp>
    </p:spTree>
    <p:extLst>
      <p:ext uri="{BB962C8B-B14F-4D97-AF65-F5344CB8AC3E}">
        <p14:creationId xmlns:p14="http://schemas.microsoft.com/office/powerpoint/2010/main" val="35129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CA08A24-09BD-5D49-9915-8F183906A24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F5825C3-C20F-D543-95BA-C8DF55C306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8701B5-6E51-8545-AB17-74D88EEA2A2D}"/>
              </a:ext>
            </a:extLst>
          </p:cNvPr>
          <p:cNvSpPr>
            <a:spLocks noGrp="1"/>
          </p:cNvSpPr>
          <p:nvPr>
            <p:ph type="dt" sz="half" idx="10"/>
          </p:nvPr>
        </p:nvSpPr>
        <p:spPr/>
        <p:txBody>
          <a:bodyPr/>
          <a:lstStyle/>
          <a:p>
            <a:fld id="{5069A509-B544-B74F-A3A5-3D9AE88B8049}"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D36C53AB-FEA7-E74B-9947-BB8D12DF83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BAA303-34CF-7944-98A6-FB5E520572ED}"/>
              </a:ext>
            </a:extLst>
          </p:cNvPr>
          <p:cNvSpPr>
            <a:spLocks noGrp="1"/>
          </p:cNvSpPr>
          <p:nvPr>
            <p:ph type="sldNum" sz="quarter" idx="12"/>
          </p:nvPr>
        </p:nvSpPr>
        <p:spPr/>
        <p:txBody>
          <a:bodyPr/>
          <a:lstStyle/>
          <a:p>
            <a:fld id="{93CC7D91-CAB0-C641-91EB-FC7FF0003ED2}" type="slidenum">
              <a:rPr kumimoji="1" lang="ja-JP" altLang="en-US" smtClean="0"/>
              <a:t>‹#›</a:t>
            </a:fld>
            <a:endParaRPr kumimoji="1" lang="ja-JP" altLang="en-US"/>
          </a:p>
        </p:txBody>
      </p:sp>
    </p:spTree>
    <p:extLst>
      <p:ext uri="{BB962C8B-B14F-4D97-AF65-F5344CB8AC3E}">
        <p14:creationId xmlns:p14="http://schemas.microsoft.com/office/powerpoint/2010/main" val="164682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96F4A1-2327-B543-B6E4-EEA6EC45CE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234F500-AC20-3141-8ACC-1CF74424390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6F7567-326B-8A45-BF40-F12DF67A127A}"/>
              </a:ext>
            </a:extLst>
          </p:cNvPr>
          <p:cNvSpPr>
            <a:spLocks noGrp="1"/>
          </p:cNvSpPr>
          <p:nvPr>
            <p:ph type="dt" sz="half" idx="10"/>
          </p:nvPr>
        </p:nvSpPr>
        <p:spPr/>
        <p:txBody>
          <a:bodyPr/>
          <a:lstStyle/>
          <a:p>
            <a:fld id="{5069A509-B544-B74F-A3A5-3D9AE88B8049}"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025AFC2A-150D-8C4C-96F7-D83737272B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9F5F4C-9CBD-7D4F-A5A5-C9C66EC7D32A}"/>
              </a:ext>
            </a:extLst>
          </p:cNvPr>
          <p:cNvSpPr>
            <a:spLocks noGrp="1"/>
          </p:cNvSpPr>
          <p:nvPr>
            <p:ph type="sldNum" sz="quarter" idx="12"/>
          </p:nvPr>
        </p:nvSpPr>
        <p:spPr/>
        <p:txBody>
          <a:bodyPr/>
          <a:lstStyle/>
          <a:p>
            <a:fld id="{93CC7D91-CAB0-C641-91EB-FC7FF0003ED2}" type="slidenum">
              <a:rPr kumimoji="1" lang="ja-JP" altLang="en-US" smtClean="0"/>
              <a:t>‹#›</a:t>
            </a:fld>
            <a:endParaRPr kumimoji="1" lang="ja-JP" altLang="en-US"/>
          </a:p>
        </p:txBody>
      </p:sp>
    </p:spTree>
    <p:extLst>
      <p:ext uri="{BB962C8B-B14F-4D97-AF65-F5344CB8AC3E}">
        <p14:creationId xmlns:p14="http://schemas.microsoft.com/office/powerpoint/2010/main" val="4027081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3C2D8F-5C4C-0141-9413-A4F0EA6A0A5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0A70F19-9FDF-F247-BA2B-584EC9C4D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DEB1DC1-5257-3C40-87A9-5E048ED076A5}"/>
              </a:ext>
            </a:extLst>
          </p:cNvPr>
          <p:cNvSpPr>
            <a:spLocks noGrp="1"/>
          </p:cNvSpPr>
          <p:nvPr>
            <p:ph type="dt" sz="half" idx="10"/>
          </p:nvPr>
        </p:nvSpPr>
        <p:spPr/>
        <p:txBody>
          <a:bodyPr/>
          <a:lstStyle/>
          <a:p>
            <a:fld id="{5069A509-B544-B74F-A3A5-3D9AE88B8049}"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A033E6ED-3FC0-EF43-BFE8-EA7B565166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515DE6-E49D-0C47-9037-D0CF9A290EB2}"/>
              </a:ext>
            </a:extLst>
          </p:cNvPr>
          <p:cNvSpPr>
            <a:spLocks noGrp="1"/>
          </p:cNvSpPr>
          <p:nvPr>
            <p:ph type="sldNum" sz="quarter" idx="12"/>
          </p:nvPr>
        </p:nvSpPr>
        <p:spPr/>
        <p:txBody>
          <a:bodyPr/>
          <a:lstStyle/>
          <a:p>
            <a:fld id="{93CC7D91-CAB0-C641-91EB-FC7FF0003ED2}" type="slidenum">
              <a:rPr kumimoji="1" lang="ja-JP" altLang="en-US" smtClean="0"/>
              <a:t>‹#›</a:t>
            </a:fld>
            <a:endParaRPr kumimoji="1" lang="ja-JP" altLang="en-US"/>
          </a:p>
        </p:txBody>
      </p:sp>
    </p:spTree>
    <p:extLst>
      <p:ext uri="{BB962C8B-B14F-4D97-AF65-F5344CB8AC3E}">
        <p14:creationId xmlns:p14="http://schemas.microsoft.com/office/powerpoint/2010/main" val="183083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83BE4C-6368-9348-9D3C-2CB5C59EDA4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90F199-2477-0547-AEE5-A93D16162D0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F59B8DD-A1C5-134F-8CAD-2114AE9A3C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A4760DF-C5A4-4246-9912-0DDEAE750B3D}"/>
              </a:ext>
            </a:extLst>
          </p:cNvPr>
          <p:cNvSpPr>
            <a:spLocks noGrp="1"/>
          </p:cNvSpPr>
          <p:nvPr>
            <p:ph type="dt" sz="half" idx="10"/>
          </p:nvPr>
        </p:nvSpPr>
        <p:spPr/>
        <p:txBody>
          <a:bodyPr/>
          <a:lstStyle/>
          <a:p>
            <a:fld id="{5069A509-B544-B74F-A3A5-3D9AE88B8049}" type="datetimeFigureOut">
              <a:rPr kumimoji="1" lang="ja-JP" altLang="en-US" smtClean="0"/>
              <a:t>2021/7/12</a:t>
            </a:fld>
            <a:endParaRPr kumimoji="1" lang="ja-JP" altLang="en-US"/>
          </a:p>
        </p:txBody>
      </p:sp>
      <p:sp>
        <p:nvSpPr>
          <p:cNvPr id="6" name="フッター プレースホルダー 5">
            <a:extLst>
              <a:ext uri="{FF2B5EF4-FFF2-40B4-BE49-F238E27FC236}">
                <a16:creationId xmlns:a16="http://schemas.microsoft.com/office/drawing/2014/main" id="{37A30916-A61B-864C-B403-7D5DC89D8F1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699ABE-D1B1-CC4C-AD9A-B6B91CA152F3}"/>
              </a:ext>
            </a:extLst>
          </p:cNvPr>
          <p:cNvSpPr>
            <a:spLocks noGrp="1"/>
          </p:cNvSpPr>
          <p:nvPr>
            <p:ph type="sldNum" sz="quarter" idx="12"/>
          </p:nvPr>
        </p:nvSpPr>
        <p:spPr/>
        <p:txBody>
          <a:bodyPr/>
          <a:lstStyle/>
          <a:p>
            <a:fld id="{93CC7D91-CAB0-C641-91EB-FC7FF0003ED2}" type="slidenum">
              <a:rPr kumimoji="1" lang="ja-JP" altLang="en-US" smtClean="0"/>
              <a:t>‹#›</a:t>
            </a:fld>
            <a:endParaRPr kumimoji="1" lang="ja-JP" altLang="en-US"/>
          </a:p>
        </p:txBody>
      </p:sp>
    </p:spTree>
    <p:extLst>
      <p:ext uri="{BB962C8B-B14F-4D97-AF65-F5344CB8AC3E}">
        <p14:creationId xmlns:p14="http://schemas.microsoft.com/office/powerpoint/2010/main" val="85638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0E6ADD-2ACE-C54F-8077-FA30FC05516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13933F-DEAD-FF4F-92BA-8F60DF4D08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3EDBE86-364F-C244-B079-B3081A1F83B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419F1C5-9C1A-294A-84C9-0E0FBA78D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F78F99E-88AE-5F45-B9C8-6C4CD00B1D8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BFA259F-0207-BC4F-89A2-0FA16C44D293}"/>
              </a:ext>
            </a:extLst>
          </p:cNvPr>
          <p:cNvSpPr>
            <a:spLocks noGrp="1"/>
          </p:cNvSpPr>
          <p:nvPr>
            <p:ph type="dt" sz="half" idx="10"/>
          </p:nvPr>
        </p:nvSpPr>
        <p:spPr/>
        <p:txBody>
          <a:bodyPr/>
          <a:lstStyle/>
          <a:p>
            <a:fld id="{5069A509-B544-B74F-A3A5-3D9AE88B8049}" type="datetimeFigureOut">
              <a:rPr kumimoji="1" lang="ja-JP" altLang="en-US" smtClean="0"/>
              <a:t>2021/7/12</a:t>
            </a:fld>
            <a:endParaRPr kumimoji="1" lang="ja-JP" altLang="en-US"/>
          </a:p>
        </p:txBody>
      </p:sp>
      <p:sp>
        <p:nvSpPr>
          <p:cNvPr id="8" name="フッター プレースホルダー 7">
            <a:extLst>
              <a:ext uri="{FF2B5EF4-FFF2-40B4-BE49-F238E27FC236}">
                <a16:creationId xmlns:a16="http://schemas.microsoft.com/office/drawing/2014/main" id="{DBE060B2-B6FD-4B44-BDA1-9CD4BC62F19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59464FB-8549-0B4E-8415-6E94D47BF228}"/>
              </a:ext>
            </a:extLst>
          </p:cNvPr>
          <p:cNvSpPr>
            <a:spLocks noGrp="1"/>
          </p:cNvSpPr>
          <p:nvPr>
            <p:ph type="sldNum" sz="quarter" idx="12"/>
          </p:nvPr>
        </p:nvSpPr>
        <p:spPr/>
        <p:txBody>
          <a:bodyPr/>
          <a:lstStyle/>
          <a:p>
            <a:fld id="{93CC7D91-CAB0-C641-91EB-FC7FF0003ED2}" type="slidenum">
              <a:rPr kumimoji="1" lang="ja-JP" altLang="en-US" smtClean="0"/>
              <a:t>‹#›</a:t>
            </a:fld>
            <a:endParaRPr kumimoji="1" lang="ja-JP" altLang="en-US"/>
          </a:p>
        </p:txBody>
      </p:sp>
    </p:spTree>
    <p:extLst>
      <p:ext uri="{BB962C8B-B14F-4D97-AF65-F5344CB8AC3E}">
        <p14:creationId xmlns:p14="http://schemas.microsoft.com/office/powerpoint/2010/main" val="299775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F8C38-416F-CB43-B555-9FCFC2CD7A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795BE94-6BC7-584D-9C62-216D5E54C7ED}"/>
              </a:ext>
            </a:extLst>
          </p:cNvPr>
          <p:cNvSpPr>
            <a:spLocks noGrp="1"/>
          </p:cNvSpPr>
          <p:nvPr>
            <p:ph type="dt" sz="half" idx="10"/>
          </p:nvPr>
        </p:nvSpPr>
        <p:spPr/>
        <p:txBody>
          <a:bodyPr/>
          <a:lstStyle/>
          <a:p>
            <a:fld id="{5069A509-B544-B74F-A3A5-3D9AE88B8049}" type="datetimeFigureOut">
              <a:rPr kumimoji="1" lang="ja-JP" altLang="en-US" smtClean="0"/>
              <a:t>2021/7/12</a:t>
            </a:fld>
            <a:endParaRPr kumimoji="1" lang="ja-JP" altLang="en-US"/>
          </a:p>
        </p:txBody>
      </p:sp>
      <p:sp>
        <p:nvSpPr>
          <p:cNvPr id="4" name="フッター プレースホルダー 3">
            <a:extLst>
              <a:ext uri="{FF2B5EF4-FFF2-40B4-BE49-F238E27FC236}">
                <a16:creationId xmlns:a16="http://schemas.microsoft.com/office/drawing/2014/main" id="{FEDCEE24-C4EC-EF47-BA61-6B3A25B680F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29B0AE5-2809-B648-A55D-2E86C04CB8A4}"/>
              </a:ext>
            </a:extLst>
          </p:cNvPr>
          <p:cNvSpPr>
            <a:spLocks noGrp="1"/>
          </p:cNvSpPr>
          <p:nvPr>
            <p:ph type="sldNum" sz="quarter" idx="12"/>
          </p:nvPr>
        </p:nvSpPr>
        <p:spPr/>
        <p:txBody>
          <a:bodyPr/>
          <a:lstStyle/>
          <a:p>
            <a:fld id="{93CC7D91-CAB0-C641-91EB-FC7FF0003ED2}" type="slidenum">
              <a:rPr kumimoji="1" lang="ja-JP" altLang="en-US" smtClean="0"/>
              <a:t>‹#›</a:t>
            </a:fld>
            <a:endParaRPr kumimoji="1" lang="ja-JP" altLang="en-US"/>
          </a:p>
        </p:txBody>
      </p:sp>
    </p:spTree>
    <p:extLst>
      <p:ext uri="{BB962C8B-B14F-4D97-AF65-F5344CB8AC3E}">
        <p14:creationId xmlns:p14="http://schemas.microsoft.com/office/powerpoint/2010/main" val="396819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A9E0D82-4CC5-CE49-B9A5-00FE5D25D997}"/>
              </a:ext>
            </a:extLst>
          </p:cNvPr>
          <p:cNvSpPr>
            <a:spLocks noGrp="1"/>
          </p:cNvSpPr>
          <p:nvPr>
            <p:ph type="dt" sz="half" idx="10"/>
          </p:nvPr>
        </p:nvSpPr>
        <p:spPr/>
        <p:txBody>
          <a:bodyPr/>
          <a:lstStyle/>
          <a:p>
            <a:fld id="{5069A509-B544-B74F-A3A5-3D9AE88B8049}" type="datetimeFigureOut">
              <a:rPr kumimoji="1" lang="ja-JP" altLang="en-US" smtClean="0"/>
              <a:t>2021/7/12</a:t>
            </a:fld>
            <a:endParaRPr kumimoji="1" lang="ja-JP" altLang="en-US"/>
          </a:p>
        </p:txBody>
      </p:sp>
      <p:sp>
        <p:nvSpPr>
          <p:cNvPr id="3" name="フッター プレースホルダー 2">
            <a:extLst>
              <a:ext uri="{FF2B5EF4-FFF2-40B4-BE49-F238E27FC236}">
                <a16:creationId xmlns:a16="http://schemas.microsoft.com/office/drawing/2014/main" id="{10AF593D-EC62-254D-B2FF-6FAC7850C3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B81E03E-7906-194B-A3DE-6293E56AF340}"/>
              </a:ext>
            </a:extLst>
          </p:cNvPr>
          <p:cNvSpPr>
            <a:spLocks noGrp="1"/>
          </p:cNvSpPr>
          <p:nvPr>
            <p:ph type="sldNum" sz="quarter" idx="12"/>
          </p:nvPr>
        </p:nvSpPr>
        <p:spPr/>
        <p:txBody>
          <a:bodyPr/>
          <a:lstStyle/>
          <a:p>
            <a:fld id="{93CC7D91-CAB0-C641-91EB-FC7FF0003ED2}" type="slidenum">
              <a:rPr kumimoji="1" lang="ja-JP" altLang="en-US" smtClean="0"/>
              <a:t>‹#›</a:t>
            </a:fld>
            <a:endParaRPr kumimoji="1" lang="ja-JP" altLang="en-US"/>
          </a:p>
        </p:txBody>
      </p:sp>
    </p:spTree>
    <p:extLst>
      <p:ext uri="{BB962C8B-B14F-4D97-AF65-F5344CB8AC3E}">
        <p14:creationId xmlns:p14="http://schemas.microsoft.com/office/powerpoint/2010/main" val="110955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45BBD3-2DF8-064D-95E0-903273AAA37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7ACBC2-F0B8-E04C-A9BC-DD065EEE87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B8B7347-7992-CF4A-BCA8-385CBEB60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A279706-DC0F-634D-91F0-F0A1253426A3}"/>
              </a:ext>
            </a:extLst>
          </p:cNvPr>
          <p:cNvSpPr>
            <a:spLocks noGrp="1"/>
          </p:cNvSpPr>
          <p:nvPr>
            <p:ph type="dt" sz="half" idx="10"/>
          </p:nvPr>
        </p:nvSpPr>
        <p:spPr/>
        <p:txBody>
          <a:bodyPr/>
          <a:lstStyle/>
          <a:p>
            <a:fld id="{5069A509-B544-B74F-A3A5-3D9AE88B8049}" type="datetimeFigureOut">
              <a:rPr kumimoji="1" lang="ja-JP" altLang="en-US" smtClean="0"/>
              <a:t>2021/7/12</a:t>
            </a:fld>
            <a:endParaRPr kumimoji="1" lang="ja-JP" altLang="en-US"/>
          </a:p>
        </p:txBody>
      </p:sp>
      <p:sp>
        <p:nvSpPr>
          <p:cNvPr id="6" name="フッター プレースホルダー 5">
            <a:extLst>
              <a:ext uri="{FF2B5EF4-FFF2-40B4-BE49-F238E27FC236}">
                <a16:creationId xmlns:a16="http://schemas.microsoft.com/office/drawing/2014/main" id="{9F328F25-23DA-6241-A9E1-E30A1E409F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A190E0-16DE-FC4A-A2B3-9EC48BC19F05}"/>
              </a:ext>
            </a:extLst>
          </p:cNvPr>
          <p:cNvSpPr>
            <a:spLocks noGrp="1"/>
          </p:cNvSpPr>
          <p:nvPr>
            <p:ph type="sldNum" sz="quarter" idx="12"/>
          </p:nvPr>
        </p:nvSpPr>
        <p:spPr/>
        <p:txBody>
          <a:bodyPr/>
          <a:lstStyle/>
          <a:p>
            <a:fld id="{93CC7D91-CAB0-C641-91EB-FC7FF0003ED2}" type="slidenum">
              <a:rPr kumimoji="1" lang="ja-JP" altLang="en-US" smtClean="0"/>
              <a:t>‹#›</a:t>
            </a:fld>
            <a:endParaRPr kumimoji="1" lang="ja-JP" altLang="en-US"/>
          </a:p>
        </p:txBody>
      </p:sp>
    </p:spTree>
    <p:extLst>
      <p:ext uri="{BB962C8B-B14F-4D97-AF65-F5344CB8AC3E}">
        <p14:creationId xmlns:p14="http://schemas.microsoft.com/office/powerpoint/2010/main" val="4600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5169E1-FD96-844A-836C-EFF01680BEF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40E24B-2560-A641-8819-9A68CC8204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3A30E34-9E79-644D-85CB-4F250F89B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0335799-9604-C640-8F5E-49EFDBCA8A73}"/>
              </a:ext>
            </a:extLst>
          </p:cNvPr>
          <p:cNvSpPr>
            <a:spLocks noGrp="1"/>
          </p:cNvSpPr>
          <p:nvPr>
            <p:ph type="dt" sz="half" idx="10"/>
          </p:nvPr>
        </p:nvSpPr>
        <p:spPr/>
        <p:txBody>
          <a:bodyPr/>
          <a:lstStyle/>
          <a:p>
            <a:fld id="{5069A509-B544-B74F-A3A5-3D9AE88B8049}" type="datetimeFigureOut">
              <a:rPr kumimoji="1" lang="ja-JP" altLang="en-US" smtClean="0"/>
              <a:t>2021/7/12</a:t>
            </a:fld>
            <a:endParaRPr kumimoji="1" lang="ja-JP" altLang="en-US"/>
          </a:p>
        </p:txBody>
      </p:sp>
      <p:sp>
        <p:nvSpPr>
          <p:cNvPr id="6" name="フッター プレースホルダー 5">
            <a:extLst>
              <a:ext uri="{FF2B5EF4-FFF2-40B4-BE49-F238E27FC236}">
                <a16:creationId xmlns:a16="http://schemas.microsoft.com/office/drawing/2014/main" id="{7B3AB86F-171E-5D44-B63D-80BF005379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76DB79-8017-8C4B-B86F-B5FE99F9035C}"/>
              </a:ext>
            </a:extLst>
          </p:cNvPr>
          <p:cNvSpPr>
            <a:spLocks noGrp="1"/>
          </p:cNvSpPr>
          <p:nvPr>
            <p:ph type="sldNum" sz="quarter" idx="12"/>
          </p:nvPr>
        </p:nvSpPr>
        <p:spPr/>
        <p:txBody>
          <a:bodyPr/>
          <a:lstStyle/>
          <a:p>
            <a:fld id="{93CC7D91-CAB0-C641-91EB-FC7FF0003ED2}" type="slidenum">
              <a:rPr kumimoji="1" lang="ja-JP" altLang="en-US" smtClean="0"/>
              <a:t>‹#›</a:t>
            </a:fld>
            <a:endParaRPr kumimoji="1" lang="ja-JP" altLang="en-US"/>
          </a:p>
        </p:txBody>
      </p:sp>
    </p:spTree>
    <p:extLst>
      <p:ext uri="{BB962C8B-B14F-4D97-AF65-F5344CB8AC3E}">
        <p14:creationId xmlns:p14="http://schemas.microsoft.com/office/powerpoint/2010/main" val="187771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3627A84-2DF0-B84E-9592-AD6B32F05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443F9F-DCCE-6C47-853C-A748BC737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7518C2-20D2-B84F-B74E-F2F94AED29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69A509-B544-B74F-A3A5-3D9AE88B8049}" type="datetimeFigureOut">
              <a:rPr kumimoji="1" lang="ja-JP" altLang="en-US" smtClean="0"/>
              <a:t>2021/7/12</a:t>
            </a:fld>
            <a:endParaRPr kumimoji="1" lang="ja-JP" altLang="en-US"/>
          </a:p>
        </p:txBody>
      </p:sp>
      <p:sp>
        <p:nvSpPr>
          <p:cNvPr id="5" name="フッター プレースホルダー 4">
            <a:extLst>
              <a:ext uri="{FF2B5EF4-FFF2-40B4-BE49-F238E27FC236}">
                <a16:creationId xmlns:a16="http://schemas.microsoft.com/office/drawing/2014/main" id="{163FB245-EF84-CF43-9C45-9A75D9E46B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A6D7D71-11FB-4547-9A1E-049A6008F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C7D91-CAB0-C641-91EB-FC7FF0003ED2}" type="slidenum">
              <a:rPr kumimoji="1" lang="ja-JP" altLang="en-US" smtClean="0"/>
              <a:t>‹#›</a:t>
            </a:fld>
            <a:endParaRPr kumimoji="1" lang="ja-JP" altLang="en-US"/>
          </a:p>
        </p:txBody>
      </p:sp>
    </p:spTree>
    <p:extLst>
      <p:ext uri="{BB962C8B-B14F-4D97-AF65-F5344CB8AC3E}">
        <p14:creationId xmlns:p14="http://schemas.microsoft.com/office/powerpoint/2010/main" val="2142886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D558F-AE03-7D45-9262-50F154D5A67B}"/>
              </a:ext>
            </a:extLst>
          </p:cNvPr>
          <p:cNvSpPr txBox="1">
            <a:spLocks/>
          </p:cNvSpPr>
          <p:nvPr/>
        </p:nvSpPr>
        <p:spPr>
          <a:xfrm>
            <a:off x="914400" y="1476000"/>
            <a:ext cx="6684264" cy="1873187"/>
          </a:xfrm>
          <a:prstGeom prst="rect">
            <a:avLst/>
          </a:prstGeom>
        </p:spPr>
        <p:txBody>
          <a:bodyP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5400" b="1" dirty="0">
                <a:latin typeface="+mj-ea"/>
              </a:rPr>
              <a:t>Python</a:t>
            </a:r>
            <a:r>
              <a:rPr lang="ja-JP" altLang="en-US" sz="5400" b="1">
                <a:latin typeface="+mj-ea"/>
              </a:rPr>
              <a:t>でデータ分析</a:t>
            </a:r>
            <a:br>
              <a:rPr lang="en-US" altLang="ja-JP" sz="5400" b="1" dirty="0">
                <a:latin typeface="+mj-ea"/>
              </a:rPr>
            </a:br>
            <a:r>
              <a:rPr lang="ja-JP" altLang="en-US" sz="5400" b="1">
                <a:latin typeface="+mj-ea"/>
              </a:rPr>
              <a:t>第</a:t>
            </a:r>
            <a:r>
              <a:rPr lang="en-US" altLang="ja-JP" sz="5400" b="1" dirty="0">
                <a:latin typeface="+mj-ea"/>
              </a:rPr>
              <a:t>4</a:t>
            </a:r>
            <a:r>
              <a:rPr lang="ja-JP" altLang="en-US" sz="5400" b="1">
                <a:latin typeface="+mj-ea"/>
              </a:rPr>
              <a:t>章</a:t>
            </a:r>
          </a:p>
        </p:txBody>
      </p:sp>
      <p:sp>
        <p:nvSpPr>
          <p:cNvPr id="3" name="字幕 2">
            <a:extLst>
              <a:ext uri="{FF2B5EF4-FFF2-40B4-BE49-F238E27FC236}">
                <a16:creationId xmlns:a16="http://schemas.microsoft.com/office/drawing/2014/main" id="{B1AA9246-742C-C841-8942-94F34623A120}"/>
              </a:ext>
            </a:extLst>
          </p:cNvPr>
          <p:cNvSpPr txBox="1">
            <a:spLocks/>
          </p:cNvSpPr>
          <p:nvPr/>
        </p:nvSpPr>
        <p:spPr>
          <a:xfrm>
            <a:off x="914400" y="4324275"/>
            <a:ext cx="8744712" cy="10577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3200" b="1" dirty="0">
                <a:latin typeface="+mj-ea"/>
                <a:ea typeface="+mj-ea"/>
              </a:rPr>
              <a:t>B</a:t>
            </a:r>
            <a:r>
              <a:rPr lang="ja-JP" altLang="en-US" sz="3200" b="1">
                <a:latin typeface="+mj-ea"/>
                <a:ea typeface="+mj-ea"/>
              </a:rPr>
              <a:t>班：塩野佑真、野中悠馬、桑原遼太　</a:t>
            </a:r>
            <a:endParaRPr lang="en-US" altLang="ja-JP" sz="3200" b="1" dirty="0">
              <a:latin typeface="+mj-ea"/>
              <a:ea typeface="+mj-ea"/>
            </a:endParaRPr>
          </a:p>
        </p:txBody>
      </p:sp>
    </p:spTree>
    <p:extLst>
      <p:ext uri="{BB962C8B-B14F-4D97-AF65-F5344CB8AC3E}">
        <p14:creationId xmlns:p14="http://schemas.microsoft.com/office/powerpoint/2010/main" val="2846341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5B64A7-D124-3D48-AA58-CBAF50BE630A}"/>
              </a:ext>
            </a:extLst>
          </p:cNvPr>
          <p:cNvSpPr txBox="1"/>
          <p:nvPr/>
        </p:nvSpPr>
        <p:spPr>
          <a:xfrm>
            <a:off x="639815" y="1179786"/>
            <a:ext cx="11814943" cy="2062103"/>
          </a:xfrm>
          <a:prstGeom prst="rect">
            <a:avLst/>
          </a:prstGeom>
          <a:noFill/>
        </p:spPr>
        <p:txBody>
          <a:bodyPr wrap="square" rtlCol="0">
            <a:spAutoFit/>
          </a:bodyPr>
          <a:lstStyle/>
          <a:p>
            <a:r>
              <a:rPr lang="en-US" altLang="ja-JP" sz="3200" dirty="0"/>
              <a:t>for i in range(2):</a:t>
            </a:r>
          </a:p>
          <a:p>
            <a:r>
              <a:rPr lang="en-US" altLang="ja-JP" sz="3200" dirty="0"/>
              <a:t>	for j in range(3):</a:t>
            </a:r>
          </a:p>
          <a:p>
            <a:r>
              <a:rPr lang="en-US" altLang="ja-JP" sz="3200" dirty="0"/>
              <a:t>		print(’a([0],[1]) = [2]’.format(i+1,j+1,A[I,j]),end=‘’)</a:t>
            </a:r>
          </a:p>
          <a:p>
            <a:r>
              <a:rPr lang="en-US" altLang="ja-JP" sz="3200" dirty="0"/>
              <a:t> print (‘¥n’)</a:t>
            </a:r>
          </a:p>
        </p:txBody>
      </p:sp>
      <p:sp>
        <p:nvSpPr>
          <p:cNvPr id="3" name="下矢印 2">
            <a:extLst>
              <a:ext uri="{FF2B5EF4-FFF2-40B4-BE49-F238E27FC236}">
                <a16:creationId xmlns:a16="http://schemas.microsoft.com/office/drawing/2014/main" id="{BD7A62FA-60B5-734B-A2C6-5A62F0A86352}"/>
              </a:ext>
            </a:extLst>
          </p:cNvPr>
          <p:cNvSpPr/>
          <p:nvPr/>
        </p:nvSpPr>
        <p:spPr>
          <a:xfrm>
            <a:off x="4981903" y="3429000"/>
            <a:ext cx="777766" cy="86184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6D51C01-9A14-0D4A-AACA-254904B8043E}"/>
              </a:ext>
            </a:extLst>
          </p:cNvPr>
          <p:cNvSpPr txBox="1"/>
          <p:nvPr/>
        </p:nvSpPr>
        <p:spPr>
          <a:xfrm>
            <a:off x="755430" y="4420152"/>
            <a:ext cx="11436570" cy="1077218"/>
          </a:xfrm>
          <a:prstGeom prst="rect">
            <a:avLst/>
          </a:prstGeom>
          <a:noFill/>
        </p:spPr>
        <p:txBody>
          <a:bodyPr wrap="square" rtlCol="0">
            <a:spAutoFit/>
          </a:bodyPr>
          <a:lstStyle/>
          <a:p>
            <a:r>
              <a:rPr lang="en-US" altLang="ja-JP" sz="3200" dirty="0"/>
              <a:t>A[0] = [1 2 3]</a:t>
            </a:r>
          </a:p>
          <a:p>
            <a:r>
              <a:rPr lang="en-US" altLang="ja-JP" sz="3200" dirty="0"/>
              <a:t>	A[0][0] =1   A[0][1]=2    A[0][2]=3</a:t>
            </a:r>
          </a:p>
        </p:txBody>
      </p:sp>
    </p:spTree>
    <p:extLst>
      <p:ext uri="{BB962C8B-B14F-4D97-AF65-F5344CB8AC3E}">
        <p14:creationId xmlns:p14="http://schemas.microsoft.com/office/powerpoint/2010/main" val="4911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D16B7F2-4AB0-A747-923E-00BED8F01876}"/>
              </a:ext>
            </a:extLst>
          </p:cNvPr>
          <p:cNvSpPr txBox="1"/>
          <p:nvPr/>
        </p:nvSpPr>
        <p:spPr>
          <a:xfrm>
            <a:off x="7676493" y="2644170"/>
            <a:ext cx="3785039" cy="1569660"/>
          </a:xfrm>
          <a:prstGeom prst="rect">
            <a:avLst/>
          </a:prstGeom>
          <a:noFill/>
        </p:spPr>
        <p:txBody>
          <a:bodyPr wrap="square" rtlCol="0">
            <a:spAutoFit/>
          </a:bodyPr>
          <a:lstStyle/>
          <a:p>
            <a:r>
              <a:rPr lang="en-US" altLang="ja-JP" sz="3200" dirty="0"/>
              <a:t>1:a</a:t>
            </a:r>
          </a:p>
          <a:p>
            <a:r>
              <a:rPr lang="en-US" altLang="ja-JP" sz="3200" dirty="0"/>
              <a:t>2:a[[],[],[]</a:t>
            </a:r>
          </a:p>
          <a:p>
            <a:r>
              <a:rPr lang="en-US" altLang="ja-JP" sz="3200" dirty="0"/>
              <a:t>      [],[5],[]]</a:t>
            </a:r>
          </a:p>
        </p:txBody>
      </p:sp>
      <p:sp>
        <p:nvSpPr>
          <p:cNvPr id="3" name="右矢印 2">
            <a:extLst>
              <a:ext uri="{FF2B5EF4-FFF2-40B4-BE49-F238E27FC236}">
                <a16:creationId xmlns:a16="http://schemas.microsoft.com/office/drawing/2014/main" id="{3721CC1C-3B68-0A4C-8596-6D50C18984F8}"/>
              </a:ext>
            </a:extLst>
          </p:cNvPr>
          <p:cNvSpPr/>
          <p:nvPr/>
        </p:nvSpPr>
        <p:spPr>
          <a:xfrm>
            <a:off x="5449614" y="3009900"/>
            <a:ext cx="1292772" cy="838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4507D397-900F-024F-BFFB-BF9F8171E8BD}"/>
              </a:ext>
            </a:extLst>
          </p:cNvPr>
          <p:cNvSpPr txBox="1"/>
          <p:nvPr/>
        </p:nvSpPr>
        <p:spPr>
          <a:xfrm>
            <a:off x="1301968" y="1988321"/>
            <a:ext cx="3785039" cy="3046988"/>
          </a:xfrm>
          <a:prstGeom prst="rect">
            <a:avLst/>
          </a:prstGeom>
          <a:noFill/>
        </p:spPr>
        <p:txBody>
          <a:bodyPr wrap="square" rtlCol="0">
            <a:spAutoFit/>
          </a:bodyPr>
          <a:lstStyle/>
          <a:p>
            <a:r>
              <a:rPr lang="en-US" altLang="ja-JP" sz="3200" dirty="0"/>
              <a:t>a=[]</a:t>
            </a:r>
          </a:p>
          <a:p>
            <a:r>
              <a:rPr lang="en-US" altLang="ja-JP" sz="3200" dirty="0"/>
              <a:t>for j in range(3):</a:t>
            </a:r>
          </a:p>
          <a:p>
            <a:r>
              <a:rPr lang="en-US" altLang="ja-JP" sz="3200" dirty="0"/>
              <a:t>	a.append([])</a:t>
            </a:r>
          </a:p>
          <a:p>
            <a:r>
              <a:rPr lang="en-US" altLang="ja-JP" sz="3200" dirty="0"/>
              <a:t>print(‘1:a=’.a)</a:t>
            </a:r>
          </a:p>
          <a:p>
            <a:r>
              <a:rPr lang="en-US" altLang="ja-JP" sz="3200" dirty="0"/>
              <a:t>a[1].append(5)</a:t>
            </a:r>
          </a:p>
          <a:p>
            <a:r>
              <a:rPr lang="en-US" altLang="ja-JP" sz="3200" dirty="0"/>
              <a:t>print(‘2:a=’.a)</a:t>
            </a:r>
          </a:p>
        </p:txBody>
      </p:sp>
    </p:spTree>
    <p:extLst>
      <p:ext uri="{BB962C8B-B14F-4D97-AF65-F5344CB8AC3E}">
        <p14:creationId xmlns:p14="http://schemas.microsoft.com/office/powerpoint/2010/main" val="49211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B337980-5A17-AB4A-BEEB-9875C85C9E3B}"/>
              </a:ext>
            </a:extLst>
          </p:cNvPr>
          <p:cNvSpPr txBox="1"/>
          <p:nvPr/>
        </p:nvSpPr>
        <p:spPr>
          <a:xfrm>
            <a:off x="4824248" y="2721114"/>
            <a:ext cx="3825766" cy="707886"/>
          </a:xfrm>
          <a:prstGeom prst="rect">
            <a:avLst/>
          </a:prstGeom>
          <a:noFill/>
        </p:spPr>
        <p:txBody>
          <a:bodyPr wrap="square" rtlCol="0">
            <a:spAutoFit/>
          </a:bodyPr>
          <a:lstStyle/>
          <a:p>
            <a:r>
              <a:rPr lang="ja-JP" altLang="en-US" sz="4000"/>
              <a:t>四則演算</a:t>
            </a:r>
            <a:endParaRPr kumimoji="1" lang="ja-JP" altLang="en-US" sz="4000"/>
          </a:p>
        </p:txBody>
      </p:sp>
    </p:spTree>
    <p:extLst>
      <p:ext uri="{BB962C8B-B14F-4D97-AF65-F5344CB8AC3E}">
        <p14:creationId xmlns:p14="http://schemas.microsoft.com/office/powerpoint/2010/main" val="157876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1493963-6FD2-2A46-BC39-238FF1505769}"/>
              </a:ext>
            </a:extLst>
          </p:cNvPr>
          <p:cNvSpPr txBox="1"/>
          <p:nvPr/>
        </p:nvSpPr>
        <p:spPr>
          <a:xfrm>
            <a:off x="786633" y="615243"/>
            <a:ext cx="10618733" cy="5016758"/>
          </a:xfrm>
          <a:prstGeom prst="rect">
            <a:avLst/>
          </a:prstGeom>
          <a:noFill/>
        </p:spPr>
        <p:txBody>
          <a:bodyPr wrap="square" rtlCol="0">
            <a:spAutoFit/>
          </a:bodyPr>
          <a:lstStyle/>
          <a:p>
            <a:pPr algn="ctr"/>
            <a:r>
              <a:rPr lang="en-US" altLang="ja-JP" sz="3200" dirty="0"/>
              <a:t>A</a:t>
            </a:r>
            <a:r>
              <a:rPr lang="ja-JP" altLang="en-US" sz="3200"/>
              <a:t>＝</a:t>
            </a:r>
            <a:r>
              <a:rPr lang="en-US" altLang="ja-JP" sz="3200" dirty="0"/>
              <a:t>numpy.array([[10,20]</a:t>
            </a:r>
          </a:p>
          <a:p>
            <a:pPr algn="ctr"/>
            <a:r>
              <a:rPr lang="en-US" altLang="ja-JP" sz="3200" dirty="0"/>
              <a:t>			     [30,40])</a:t>
            </a:r>
          </a:p>
          <a:p>
            <a:pPr algn="ctr"/>
            <a:r>
              <a:rPr lang="en-US" altLang="ja-JP" sz="3200" dirty="0"/>
              <a:t>B</a:t>
            </a:r>
            <a:r>
              <a:rPr lang="ja-JP" altLang="en-US" sz="3200"/>
              <a:t>＝</a:t>
            </a:r>
            <a:r>
              <a:rPr lang="en-US" altLang="ja-JP" sz="3200" dirty="0"/>
              <a:t>numpy.array([[1,2]</a:t>
            </a:r>
          </a:p>
          <a:p>
            <a:pPr algn="ctr"/>
            <a:r>
              <a:rPr lang="en-US" altLang="ja-JP" sz="3200" dirty="0"/>
              <a:t>			      [3,4])</a:t>
            </a:r>
          </a:p>
          <a:p>
            <a:endParaRPr lang="en-US" altLang="ja-JP" sz="3200" dirty="0"/>
          </a:p>
          <a:p>
            <a:endParaRPr lang="en-US" altLang="ja-JP" sz="3200" dirty="0"/>
          </a:p>
          <a:p>
            <a:r>
              <a:rPr lang="en-US" altLang="ja-JP" sz="3200" dirty="0"/>
              <a:t>	sum=‘A+B=‘</a:t>
            </a:r>
          </a:p>
          <a:p>
            <a:r>
              <a:rPr lang="en-US" altLang="ja-JP" sz="3200" dirty="0"/>
              <a:t>	print(Sum)</a:t>
            </a:r>
          </a:p>
          <a:p>
            <a:r>
              <a:rPr lang="en-US" altLang="ja-JP" sz="3200" dirty="0"/>
              <a:t>	sub=‘A-B=‘</a:t>
            </a:r>
          </a:p>
          <a:p>
            <a:r>
              <a:rPr lang="en-US" altLang="ja-JP" sz="3200" dirty="0"/>
              <a:t>	print(Sub)</a:t>
            </a:r>
          </a:p>
        </p:txBody>
      </p:sp>
      <p:sp>
        <p:nvSpPr>
          <p:cNvPr id="5" name="右矢印 4">
            <a:extLst>
              <a:ext uri="{FF2B5EF4-FFF2-40B4-BE49-F238E27FC236}">
                <a16:creationId xmlns:a16="http://schemas.microsoft.com/office/drawing/2014/main" id="{9913218E-57CD-E846-9588-8164F78BC7B5}"/>
              </a:ext>
            </a:extLst>
          </p:cNvPr>
          <p:cNvSpPr/>
          <p:nvPr/>
        </p:nvSpPr>
        <p:spPr>
          <a:xfrm>
            <a:off x="5339254" y="4014951"/>
            <a:ext cx="1513489" cy="111409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0992AD5-F575-3443-AC48-533AE8E927B6}"/>
              </a:ext>
            </a:extLst>
          </p:cNvPr>
          <p:cNvSpPr txBox="1"/>
          <p:nvPr/>
        </p:nvSpPr>
        <p:spPr>
          <a:xfrm>
            <a:off x="7236535" y="3569898"/>
            <a:ext cx="3785039" cy="2062103"/>
          </a:xfrm>
          <a:prstGeom prst="rect">
            <a:avLst/>
          </a:prstGeom>
          <a:noFill/>
        </p:spPr>
        <p:txBody>
          <a:bodyPr wrap="square" rtlCol="0">
            <a:spAutoFit/>
          </a:bodyPr>
          <a:lstStyle/>
          <a:p>
            <a:r>
              <a:rPr lang="en-US" altLang="ja-JP" sz="3200" dirty="0"/>
              <a:t>A+B=[[11][22]</a:t>
            </a:r>
          </a:p>
          <a:p>
            <a:r>
              <a:rPr lang="en-US" altLang="ja-JP" sz="3200" dirty="0"/>
              <a:t>	    [33][44]]</a:t>
            </a:r>
          </a:p>
          <a:p>
            <a:r>
              <a:rPr lang="en-US" altLang="ja-JP" sz="3200" dirty="0"/>
              <a:t>A-B=[[9][18]</a:t>
            </a:r>
          </a:p>
          <a:p>
            <a:r>
              <a:rPr lang="en-US" altLang="ja-JP" sz="3200" dirty="0"/>
              <a:t>	    [27][36]]</a:t>
            </a:r>
          </a:p>
        </p:txBody>
      </p:sp>
    </p:spTree>
    <p:extLst>
      <p:ext uri="{BB962C8B-B14F-4D97-AF65-F5344CB8AC3E}">
        <p14:creationId xmlns:p14="http://schemas.microsoft.com/office/powerpoint/2010/main" val="33910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D61EF4-4944-7C42-BEF7-DAB46EF9692E}"/>
              </a:ext>
            </a:extLst>
          </p:cNvPr>
          <p:cNvSpPr txBox="1"/>
          <p:nvPr/>
        </p:nvSpPr>
        <p:spPr>
          <a:xfrm>
            <a:off x="3005137" y="2700287"/>
            <a:ext cx="6181726" cy="1077218"/>
          </a:xfrm>
          <a:prstGeom prst="rect">
            <a:avLst/>
          </a:prstGeom>
          <a:noFill/>
        </p:spPr>
        <p:txBody>
          <a:bodyPr wrap="square" rtlCol="0">
            <a:spAutoFit/>
          </a:bodyPr>
          <a:lstStyle/>
          <a:p>
            <a:r>
              <a:rPr lang="en-US" altLang="ja-JP" sz="3200" dirty="0"/>
              <a:t>A</a:t>
            </a:r>
            <a:r>
              <a:rPr lang="ja-JP" altLang="en-US" sz="3200"/>
              <a:t>＝</a:t>
            </a:r>
            <a:r>
              <a:rPr lang="en-US" altLang="ja-JP" sz="3200" dirty="0"/>
              <a:t> [[1 2] 	B</a:t>
            </a:r>
            <a:r>
              <a:rPr lang="ja-JP" altLang="en-US" sz="3200"/>
              <a:t>＝</a:t>
            </a:r>
            <a:r>
              <a:rPr lang="en-US" altLang="ja-JP" sz="3200" dirty="0"/>
              <a:t>[[5 6 7]</a:t>
            </a:r>
          </a:p>
          <a:p>
            <a:r>
              <a:rPr lang="en-US" altLang="ja-JP" sz="3200" dirty="0"/>
              <a:t>	[3 4]]              [8 9 10]]</a:t>
            </a:r>
          </a:p>
        </p:txBody>
      </p:sp>
      <p:sp>
        <p:nvSpPr>
          <p:cNvPr id="3" name="テキスト ボックス 2">
            <a:extLst>
              <a:ext uri="{FF2B5EF4-FFF2-40B4-BE49-F238E27FC236}">
                <a16:creationId xmlns:a16="http://schemas.microsoft.com/office/drawing/2014/main" id="{E09D542B-29B2-7344-91E3-D2FE8BA51E8A}"/>
              </a:ext>
            </a:extLst>
          </p:cNvPr>
          <p:cNvSpPr txBox="1"/>
          <p:nvPr/>
        </p:nvSpPr>
        <p:spPr>
          <a:xfrm>
            <a:off x="635053" y="4381783"/>
            <a:ext cx="11126022" cy="1077218"/>
          </a:xfrm>
          <a:prstGeom prst="rect">
            <a:avLst/>
          </a:prstGeom>
          <a:noFill/>
        </p:spPr>
        <p:txBody>
          <a:bodyPr wrap="square" rtlCol="0">
            <a:spAutoFit/>
          </a:bodyPr>
          <a:lstStyle/>
          <a:p>
            <a:r>
              <a:rPr lang="en-US" altLang="ja-JP" sz="3200" dirty="0"/>
              <a:t>A@B </a:t>
            </a:r>
            <a:r>
              <a:rPr lang="ja-JP" altLang="en-US" sz="3200"/>
              <a:t>＝</a:t>
            </a:r>
            <a:r>
              <a:rPr lang="en-US" altLang="ja-JP" sz="3200" dirty="0"/>
              <a:t> 	1×5+2×8    1×6+2×9   1×7+2×10</a:t>
            </a:r>
          </a:p>
          <a:p>
            <a:r>
              <a:rPr lang="en-US" altLang="ja-JP" sz="3200" dirty="0"/>
              <a:t>  	    	3×5+4×8    3×6+4×9   3×7+4×10      </a:t>
            </a:r>
          </a:p>
        </p:txBody>
      </p:sp>
      <p:sp>
        <p:nvSpPr>
          <p:cNvPr id="4" name="テキスト ボックス 3">
            <a:extLst>
              <a:ext uri="{FF2B5EF4-FFF2-40B4-BE49-F238E27FC236}">
                <a16:creationId xmlns:a16="http://schemas.microsoft.com/office/drawing/2014/main" id="{1E30F64B-655D-674C-82C5-6CB87DD073D2}"/>
              </a:ext>
            </a:extLst>
          </p:cNvPr>
          <p:cNvSpPr txBox="1"/>
          <p:nvPr/>
        </p:nvSpPr>
        <p:spPr>
          <a:xfrm>
            <a:off x="1961002" y="4197117"/>
            <a:ext cx="9595945" cy="1446550"/>
          </a:xfrm>
          <a:prstGeom prst="rect">
            <a:avLst/>
          </a:prstGeom>
          <a:noFill/>
        </p:spPr>
        <p:txBody>
          <a:bodyPr wrap="square" rtlCol="0">
            <a:spAutoFit/>
          </a:bodyPr>
          <a:lstStyle/>
          <a:p>
            <a:r>
              <a:rPr lang="en-US" altLang="ja-JP" sz="8800" dirty="0"/>
              <a:t>[       						 ] </a:t>
            </a:r>
          </a:p>
        </p:txBody>
      </p:sp>
      <p:sp>
        <p:nvSpPr>
          <p:cNvPr id="5" name="テキスト ボックス 4">
            <a:extLst>
              <a:ext uri="{FF2B5EF4-FFF2-40B4-BE49-F238E27FC236}">
                <a16:creationId xmlns:a16="http://schemas.microsoft.com/office/drawing/2014/main" id="{7A584429-6061-A94D-AABD-84E705FF58BC}"/>
              </a:ext>
            </a:extLst>
          </p:cNvPr>
          <p:cNvSpPr txBox="1"/>
          <p:nvPr/>
        </p:nvSpPr>
        <p:spPr>
          <a:xfrm>
            <a:off x="5085487" y="1092370"/>
            <a:ext cx="2021026" cy="769441"/>
          </a:xfrm>
          <a:prstGeom prst="rect">
            <a:avLst/>
          </a:prstGeom>
          <a:noFill/>
        </p:spPr>
        <p:txBody>
          <a:bodyPr wrap="square" rtlCol="0">
            <a:spAutoFit/>
          </a:bodyPr>
          <a:lstStyle/>
          <a:p>
            <a:r>
              <a:rPr lang="ja-JP" altLang="en-US" sz="4400"/>
              <a:t>かけ算</a:t>
            </a:r>
            <a:endParaRPr kumimoji="1" lang="ja-JP" altLang="en-US" sz="4400"/>
          </a:p>
        </p:txBody>
      </p:sp>
    </p:spTree>
    <p:extLst>
      <p:ext uri="{BB962C8B-B14F-4D97-AF65-F5344CB8AC3E}">
        <p14:creationId xmlns:p14="http://schemas.microsoft.com/office/powerpoint/2010/main" val="1470195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0CF3A71-9247-0F4C-96B6-7AA5DC7E9F90}"/>
              </a:ext>
            </a:extLst>
          </p:cNvPr>
          <p:cNvSpPr txBox="1"/>
          <p:nvPr/>
        </p:nvSpPr>
        <p:spPr>
          <a:xfrm>
            <a:off x="5113283" y="651640"/>
            <a:ext cx="1965433" cy="769441"/>
          </a:xfrm>
          <a:prstGeom prst="rect">
            <a:avLst/>
          </a:prstGeom>
          <a:noFill/>
        </p:spPr>
        <p:txBody>
          <a:bodyPr wrap="square" rtlCol="0">
            <a:spAutoFit/>
          </a:bodyPr>
          <a:lstStyle/>
          <a:p>
            <a:r>
              <a:rPr kumimoji="1" lang="ja-JP" altLang="en-US" sz="4400"/>
              <a:t>割り算</a:t>
            </a:r>
          </a:p>
        </p:txBody>
      </p:sp>
      <p:sp>
        <p:nvSpPr>
          <p:cNvPr id="3" name="テキスト ボックス 2">
            <a:extLst>
              <a:ext uri="{FF2B5EF4-FFF2-40B4-BE49-F238E27FC236}">
                <a16:creationId xmlns:a16="http://schemas.microsoft.com/office/drawing/2014/main" id="{33057C27-EE6A-4D4A-90A5-F1F5FD7E52D1}"/>
              </a:ext>
            </a:extLst>
          </p:cNvPr>
          <p:cNvSpPr txBox="1"/>
          <p:nvPr/>
        </p:nvSpPr>
        <p:spPr>
          <a:xfrm>
            <a:off x="178676" y="1839738"/>
            <a:ext cx="11414234" cy="1077218"/>
          </a:xfrm>
          <a:prstGeom prst="rect">
            <a:avLst/>
          </a:prstGeom>
          <a:noFill/>
        </p:spPr>
        <p:txBody>
          <a:bodyPr wrap="square" rtlCol="0">
            <a:spAutoFit/>
          </a:bodyPr>
          <a:lstStyle/>
          <a:p>
            <a:r>
              <a:rPr lang="ja-JP" altLang="en-US" sz="3200"/>
              <a:t>行列の場合、数値の</a:t>
            </a:r>
            <a:r>
              <a:rPr lang="en-US" altLang="ja-JP" sz="3200" dirty="0"/>
              <a:t>1</a:t>
            </a:r>
            <a:r>
              <a:rPr lang="ja-JP" altLang="en-US" sz="3200"/>
              <a:t>に相当する対角成分が</a:t>
            </a:r>
            <a:r>
              <a:rPr lang="en-US" altLang="ja-JP" sz="3200" dirty="0"/>
              <a:t>1</a:t>
            </a:r>
            <a:r>
              <a:rPr lang="ja-JP" altLang="en-US" sz="3200"/>
              <a:t>でそれ以外は</a:t>
            </a:r>
            <a:r>
              <a:rPr lang="en-US" altLang="ja-JP" sz="3200" dirty="0"/>
              <a:t>0</a:t>
            </a:r>
          </a:p>
          <a:p>
            <a:r>
              <a:rPr lang="ja-JP" altLang="en-US" sz="3200"/>
              <a:t>行列の場合逆数に当たるものが逆行列</a:t>
            </a:r>
            <a:endParaRPr lang="en-US" altLang="ja-JP" sz="3200" dirty="0"/>
          </a:p>
        </p:txBody>
      </p:sp>
      <p:sp>
        <p:nvSpPr>
          <p:cNvPr id="4" name="テキスト ボックス 3">
            <a:extLst>
              <a:ext uri="{FF2B5EF4-FFF2-40B4-BE49-F238E27FC236}">
                <a16:creationId xmlns:a16="http://schemas.microsoft.com/office/drawing/2014/main" id="{FBD2BF88-A84A-6344-A5A1-8436723E93BB}"/>
              </a:ext>
            </a:extLst>
          </p:cNvPr>
          <p:cNvSpPr txBox="1"/>
          <p:nvPr/>
        </p:nvSpPr>
        <p:spPr>
          <a:xfrm>
            <a:off x="3825765" y="3335613"/>
            <a:ext cx="5675586" cy="1077218"/>
          </a:xfrm>
          <a:prstGeom prst="rect">
            <a:avLst/>
          </a:prstGeom>
          <a:noFill/>
        </p:spPr>
        <p:txBody>
          <a:bodyPr wrap="square" rtlCol="0">
            <a:spAutoFit/>
          </a:bodyPr>
          <a:lstStyle/>
          <a:p>
            <a:r>
              <a:rPr lang="en-US" altLang="ja-JP" sz="3200" dirty="0"/>
              <a:t>AA^-1=	1  0</a:t>
            </a:r>
          </a:p>
          <a:p>
            <a:r>
              <a:rPr lang="en-US" altLang="ja-JP" sz="3200" dirty="0"/>
              <a:t>	     	0  1</a:t>
            </a:r>
          </a:p>
        </p:txBody>
      </p:sp>
      <p:sp>
        <p:nvSpPr>
          <p:cNvPr id="5" name="テキスト ボックス 4">
            <a:extLst>
              <a:ext uri="{FF2B5EF4-FFF2-40B4-BE49-F238E27FC236}">
                <a16:creationId xmlns:a16="http://schemas.microsoft.com/office/drawing/2014/main" id="{0F52E599-E0E2-BE48-952A-1D3DE447306E}"/>
              </a:ext>
            </a:extLst>
          </p:cNvPr>
          <p:cNvSpPr txBox="1"/>
          <p:nvPr/>
        </p:nvSpPr>
        <p:spPr>
          <a:xfrm>
            <a:off x="5145637" y="3370633"/>
            <a:ext cx="2074970" cy="1107996"/>
          </a:xfrm>
          <a:prstGeom prst="rect">
            <a:avLst/>
          </a:prstGeom>
          <a:noFill/>
        </p:spPr>
        <p:txBody>
          <a:bodyPr wrap="square" rtlCol="0">
            <a:spAutoFit/>
          </a:bodyPr>
          <a:lstStyle/>
          <a:p>
            <a:r>
              <a:rPr lang="en-US" altLang="ja-JP" sz="6600" dirty="0"/>
              <a:t>[     ] </a:t>
            </a:r>
          </a:p>
        </p:txBody>
      </p:sp>
      <p:sp>
        <p:nvSpPr>
          <p:cNvPr id="6" name="テキスト ボックス 5">
            <a:extLst>
              <a:ext uri="{FF2B5EF4-FFF2-40B4-BE49-F238E27FC236}">
                <a16:creationId xmlns:a16="http://schemas.microsoft.com/office/drawing/2014/main" id="{47BCAC44-2E15-994A-8CBE-4E086DE0635E}"/>
              </a:ext>
            </a:extLst>
          </p:cNvPr>
          <p:cNvSpPr txBox="1"/>
          <p:nvPr/>
        </p:nvSpPr>
        <p:spPr>
          <a:xfrm>
            <a:off x="1124606" y="4804194"/>
            <a:ext cx="9942786" cy="584775"/>
          </a:xfrm>
          <a:prstGeom prst="rect">
            <a:avLst/>
          </a:prstGeom>
          <a:noFill/>
        </p:spPr>
        <p:txBody>
          <a:bodyPr wrap="square" rtlCol="0">
            <a:spAutoFit/>
          </a:bodyPr>
          <a:lstStyle/>
          <a:p>
            <a:r>
              <a:rPr lang="ja-JP" altLang="en-US" sz="3200"/>
              <a:t>数値の場合、数値の逆数をかけることで定義される</a:t>
            </a:r>
            <a:endParaRPr lang="en-US" altLang="ja-JP" sz="3200" dirty="0"/>
          </a:p>
        </p:txBody>
      </p:sp>
      <p:sp>
        <p:nvSpPr>
          <p:cNvPr id="7" name="テキスト ボックス 6">
            <a:extLst>
              <a:ext uri="{FF2B5EF4-FFF2-40B4-BE49-F238E27FC236}">
                <a16:creationId xmlns:a16="http://schemas.microsoft.com/office/drawing/2014/main" id="{31CBB565-7165-984B-ACED-FF9A62CEE282}"/>
              </a:ext>
            </a:extLst>
          </p:cNvPr>
          <p:cNvSpPr txBox="1"/>
          <p:nvPr/>
        </p:nvSpPr>
        <p:spPr>
          <a:xfrm>
            <a:off x="4786639" y="5597567"/>
            <a:ext cx="5675586" cy="584775"/>
          </a:xfrm>
          <a:prstGeom prst="rect">
            <a:avLst/>
          </a:prstGeom>
          <a:noFill/>
        </p:spPr>
        <p:txBody>
          <a:bodyPr wrap="square" rtlCol="0">
            <a:spAutoFit/>
          </a:bodyPr>
          <a:lstStyle/>
          <a:p>
            <a:r>
              <a:rPr lang="en-US" altLang="ja-JP" sz="3200" dirty="0"/>
              <a:t>3÷2=3*2^-1</a:t>
            </a:r>
          </a:p>
        </p:txBody>
      </p:sp>
    </p:spTree>
    <p:extLst>
      <p:ext uri="{BB962C8B-B14F-4D97-AF65-F5344CB8AC3E}">
        <p14:creationId xmlns:p14="http://schemas.microsoft.com/office/powerpoint/2010/main" val="1660272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6CE36C7-7015-DD4D-AE34-201A45DAFF37}"/>
              </a:ext>
            </a:extLst>
          </p:cNvPr>
          <p:cNvSpPr txBox="1"/>
          <p:nvPr/>
        </p:nvSpPr>
        <p:spPr>
          <a:xfrm>
            <a:off x="2617074" y="677045"/>
            <a:ext cx="6779174" cy="584775"/>
          </a:xfrm>
          <a:prstGeom prst="rect">
            <a:avLst/>
          </a:prstGeom>
          <a:noFill/>
        </p:spPr>
        <p:txBody>
          <a:bodyPr wrap="square" rtlCol="0">
            <a:spAutoFit/>
          </a:bodyPr>
          <a:lstStyle/>
          <a:p>
            <a:r>
              <a:rPr lang="ja-JP" altLang="en-US" sz="3200"/>
              <a:t>逆行列は常に存在するとは限らない</a:t>
            </a:r>
            <a:endParaRPr lang="en-US" altLang="ja-JP" sz="3200" dirty="0"/>
          </a:p>
        </p:txBody>
      </p:sp>
      <p:sp>
        <p:nvSpPr>
          <p:cNvPr id="4" name="テキスト ボックス 3">
            <a:extLst>
              <a:ext uri="{FF2B5EF4-FFF2-40B4-BE49-F238E27FC236}">
                <a16:creationId xmlns:a16="http://schemas.microsoft.com/office/drawing/2014/main" id="{CAE2B70E-8988-624C-9F34-B6516342512B}"/>
              </a:ext>
            </a:extLst>
          </p:cNvPr>
          <p:cNvSpPr txBox="1"/>
          <p:nvPr/>
        </p:nvSpPr>
        <p:spPr>
          <a:xfrm>
            <a:off x="5058515" y="1415709"/>
            <a:ext cx="2074970" cy="1107996"/>
          </a:xfrm>
          <a:prstGeom prst="rect">
            <a:avLst/>
          </a:prstGeom>
          <a:noFill/>
        </p:spPr>
        <p:txBody>
          <a:bodyPr wrap="square" rtlCol="0">
            <a:spAutoFit/>
          </a:bodyPr>
          <a:lstStyle/>
          <a:p>
            <a:r>
              <a:rPr lang="en-US" altLang="ja-JP" sz="6600" dirty="0"/>
              <a:t>[     ] </a:t>
            </a:r>
          </a:p>
        </p:txBody>
      </p:sp>
      <p:sp>
        <p:nvSpPr>
          <p:cNvPr id="5" name="テキスト ボックス 4">
            <a:extLst>
              <a:ext uri="{FF2B5EF4-FFF2-40B4-BE49-F238E27FC236}">
                <a16:creationId xmlns:a16="http://schemas.microsoft.com/office/drawing/2014/main" id="{1E275EC9-0DD2-3A43-93C8-740FF9BCCA9A}"/>
              </a:ext>
            </a:extLst>
          </p:cNvPr>
          <p:cNvSpPr txBox="1"/>
          <p:nvPr/>
        </p:nvSpPr>
        <p:spPr>
          <a:xfrm>
            <a:off x="1897940" y="2792563"/>
            <a:ext cx="2074970" cy="1107996"/>
          </a:xfrm>
          <a:prstGeom prst="rect">
            <a:avLst/>
          </a:prstGeom>
          <a:noFill/>
        </p:spPr>
        <p:txBody>
          <a:bodyPr wrap="square" rtlCol="0">
            <a:spAutoFit/>
          </a:bodyPr>
          <a:lstStyle/>
          <a:p>
            <a:r>
              <a:rPr lang="en-US" altLang="ja-JP" sz="6600" dirty="0"/>
              <a:t>[     ] </a:t>
            </a:r>
          </a:p>
        </p:txBody>
      </p:sp>
      <p:sp>
        <p:nvSpPr>
          <p:cNvPr id="6" name="テキスト ボックス 5">
            <a:extLst>
              <a:ext uri="{FF2B5EF4-FFF2-40B4-BE49-F238E27FC236}">
                <a16:creationId xmlns:a16="http://schemas.microsoft.com/office/drawing/2014/main" id="{54CF4DF1-E32F-E14F-B34D-F463DDA0E4B3}"/>
              </a:ext>
            </a:extLst>
          </p:cNvPr>
          <p:cNvSpPr txBox="1"/>
          <p:nvPr/>
        </p:nvSpPr>
        <p:spPr>
          <a:xfrm>
            <a:off x="5662447" y="1415709"/>
            <a:ext cx="867105" cy="1077218"/>
          </a:xfrm>
          <a:prstGeom prst="rect">
            <a:avLst/>
          </a:prstGeom>
          <a:noFill/>
        </p:spPr>
        <p:txBody>
          <a:bodyPr wrap="square" rtlCol="0">
            <a:spAutoFit/>
          </a:bodyPr>
          <a:lstStyle/>
          <a:p>
            <a:r>
              <a:rPr lang="en-US" altLang="ja-JP" sz="3200" dirty="0"/>
              <a:t>1 2</a:t>
            </a:r>
          </a:p>
          <a:p>
            <a:r>
              <a:rPr lang="en-US" altLang="ja-JP" sz="3200" dirty="0"/>
              <a:t>1 2</a:t>
            </a:r>
          </a:p>
        </p:txBody>
      </p:sp>
      <p:sp>
        <p:nvSpPr>
          <p:cNvPr id="7" name="テキスト ボックス 6">
            <a:extLst>
              <a:ext uri="{FF2B5EF4-FFF2-40B4-BE49-F238E27FC236}">
                <a16:creationId xmlns:a16="http://schemas.microsoft.com/office/drawing/2014/main" id="{9ACE40B3-8F23-DE40-B96A-5DD82F75DD2C}"/>
              </a:ext>
            </a:extLst>
          </p:cNvPr>
          <p:cNvSpPr txBox="1"/>
          <p:nvPr/>
        </p:nvSpPr>
        <p:spPr>
          <a:xfrm>
            <a:off x="2501872" y="2790019"/>
            <a:ext cx="867105" cy="1077218"/>
          </a:xfrm>
          <a:prstGeom prst="rect">
            <a:avLst/>
          </a:prstGeom>
          <a:noFill/>
        </p:spPr>
        <p:txBody>
          <a:bodyPr wrap="square" rtlCol="0">
            <a:spAutoFit/>
          </a:bodyPr>
          <a:lstStyle/>
          <a:p>
            <a:r>
              <a:rPr lang="en-US" altLang="ja-JP" sz="3200" dirty="0"/>
              <a:t>1 2</a:t>
            </a:r>
          </a:p>
          <a:p>
            <a:r>
              <a:rPr lang="en-US" altLang="ja-JP" sz="3200" dirty="0"/>
              <a:t>1 2</a:t>
            </a:r>
          </a:p>
        </p:txBody>
      </p:sp>
      <p:sp>
        <p:nvSpPr>
          <p:cNvPr id="8" name="テキスト ボックス 7">
            <a:extLst>
              <a:ext uri="{FF2B5EF4-FFF2-40B4-BE49-F238E27FC236}">
                <a16:creationId xmlns:a16="http://schemas.microsoft.com/office/drawing/2014/main" id="{3434A012-D8DE-5B46-AEF0-F1587945B098}"/>
              </a:ext>
            </a:extLst>
          </p:cNvPr>
          <p:cNvSpPr txBox="1"/>
          <p:nvPr/>
        </p:nvSpPr>
        <p:spPr>
          <a:xfrm>
            <a:off x="3731994" y="2790019"/>
            <a:ext cx="2797557" cy="1107996"/>
          </a:xfrm>
          <a:prstGeom prst="rect">
            <a:avLst/>
          </a:prstGeom>
          <a:noFill/>
        </p:spPr>
        <p:txBody>
          <a:bodyPr wrap="square" rtlCol="0">
            <a:spAutoFit/>
          </a:bodyPr>
          <a:lstStyle/>
          <a:p>
            <a:r>
              <a:rPr lang="en-US" altLang="ja-JP" sz="6600" dirty="0"/>
              <a:t>[     ]= </a:t>
            </a:r>
          </a:p>
        </p:txBody>
      </p:sp>
      <p:sp>
        <p:nvSpPr>
          <p:cNvPr id="9" name="テキスト ボックス 8">
            <a:extLst>
              <a:ext uri="{FF2B5EF4-FFF2-40B4-BE49-F238E27FC236}">
                <a16:creationId xmlns:a16="http://schemas.microsoft.com/office/drawing/2014/main" id="{C2802CED-090A-1644-AA39-71B00F577B22}"/>
              </a:ext>
            </a:extLst>
          </p:cNvPr>
          <p:cNvSpPr txBox="1"/>
          <p:nvPr/>
        </p:nvSpPr>
        <p:spPr>
          <a:xfrm>
            <a:off x="4335927" y="2787475"/>
            <a:ext cx="867105" cy="1077218"/>
          </a:xfrm>
          <a:prstGeom prst="rect">
            <a:avLst/>
          </a:prstGeom>
          <a:noFill/>
        </p:spPr>
        <p:txBody>
          <a:bodyPr wrap="square" rtlCol="0">
            <a:spAutoFit/>
          </a:bodyPr>
          <a:lstStyle/>
          <a:p>
            <a:r>
              <a:rPr lang="en-US" altLang="ja-JP" sz="3200" dirty="0"/>
              <a:t>a b c d</a:t>
            </a:r>
          </a:p>
        </p:txBody>
      </p:sp>
      <p:sp>
        <p:nvSpPr>
          <p:cNvPr id="10" name="テキスト ボックス 9">
            <a:extLst>
              <a:ext uri="{FF2B5EF4-FFF2-40B4-BE49-F238E27FC236}">
                <a16:creationId xmlns:a16="http://schemas.microsoft.com/office/drawing/2014/main" id="{92FADCE4-2341-3E40-850E-2CA593C32ED5}"/>
              </a:ext>
            </a:extLst>
          </p:cNvPr>
          <p:cNvSpPr txBox="1"/>
          <p:nvPr/>
        </p:nvSpPr>
        <p:spPr>
          <a:xfrm>
            <a:off x="6288635" y="2790019"/>
            <a:ext cx="2074970" cy="1107996"/>
          </a:xfrm>
          <a:prstGeom prst="rect">
            <a:avLst/>
          </a:prstGeom>
          <a:noFill/>
        </p:spPr>
        <p:txBody>
          <a:bodyPr wrap="square" rtlCol="0">
            <a:spAutoFit/>
          </a:bodyPr>
          <a:lstStyle/>
          <a:p>
            <a:r>
              <a:rPr lang="en-US" altLang="ja-JP" sz="6600" dirty="0"/>
              <a:t>[     ] </a:t>
            </a:r>
          </a:p>
        </p:txBody>
      </p:sp>
      <p:sp>
        <p:nvSpPr>
          <p:cNvPr id="11" name="テキスト ボックス 10">
            <a:extLst>
              <a:ext uri="{FF2B5EF4-FFF2-40B4-BE49-F238E27FC236}">
                <a16:creationId xmlns:a16="http://schemas.microsoft.com/office/drawing/2014/main" id="{0F281B0E-A369-FE4C-A35D-55CBED3B1483}"/>
              </a:ext>
            </a:extLst>
          </p:cNvPr>
          <p:cNvSpPr txBox="1"/>
          <p:nvPr/>
        </p:nvSpPr>
        <p:spPr>
          <a:xfrm>
            <a:off x="6892567" y="2787475"/>
            <a:ext cx="867105" cy="1077218"/>
          </a:xfrm>
          <a:prstGeom prst="rect">
            <a:avLst/>
          </a:prstGeom>
          <a:noFill/>
        </p:spPr>
        <p:txBody>
          <a:bodyPr wrap="square" rtlCol="0">
            <a:spAutoFit/>
          </a:bodyPr>
          <a:lstStyle/>
          <a:p>
            <a:r>
              <a:rPr lang="en-US" altLang="ja-JP" sz="3200" dirty="0"/>
              <a:t>1 0</a:t>
            </a:r>
          </a:p>
          <a:p>
            <a:r>
              <a:rPr lang="en-US" altLang="ja-JP" sz="3200" dirty="0"/>
              <a:t>0 1</a:t>
            </a:r>
          </a:p>
        </p:txBody>
      </p:sp>
      <p:sp>
        <p:nvSpPr>
          <p:cNvPr id="15" name="テキスト ボックス 14">
            <a:extLst>
              <a:ext uri="{FF2B5EF4-FFF2-40B4-BE49-F238E27FC236}">
                <a16:creationId xmlns:a16="http://schemas.microsoft.com/office/drawing/2014/main" id="{3E5DD0AC-0881-2044-BD59-B3B16C508104}"/>
              </a:ext>
            </a:extLst>
          </p:cNvPr>
          <p:cNvSpPr txBox="1"/>
          <p:nvPr/>
        </p:nvSpPr>
        <p:spPr>
          <a:xfrm>
            <a:off x="3731994" y="2779509"/>
            <a:ext cx="2797557" cy="1107996"/>
          </a:xfrm>
          <a:prstGeom prst="rect">
            <a:avLst/>
          </a:prstGeom>
          <a:noFill/>
        </p:spPr>
        <p:txBody>
          <a:bodyPr wrap="square" rtlCol="0">
            <a:spAutoFit/>
          </a:bodyPr>
          <a:lstStyle/>
          <a:p>
            <a:r>
              <a:rPr lang="en-US" altLang="ja-JP" sz="6600" dirty="0"/>
              <a:t>[     ]= </a:t>
            </a:r>
          </a:p>
        </p:txBody>
      </p:sp>
      <p:sp>
        <p:nvSpPr>
          <p:cNvPr id="18" name="テキスト ボックス 17">
            <a:extLst>
              <a:ext uri="{FF2B5EF4-FFF2-40B4-BE49-F238E27FC236}">
                <a16:creationId xmlns:a16="http://schemas.microsoft.com/office/drawing/2014/main" id="{18D31F35-FEB8-DD49-B1EC-5E2B3C3D6E1B}"/>
              </a:ext>
            </a:extLst>
          </p:cNvPr>
          <p:cNvSpPr txBox="1"/>
          <p:nvPr/>
        </p:nvSpPr>
        <p:spPr>
          <a:xfrm>
            <a:off x="2097637" y="4143309"/>
            <a:ext cx="1670736" cy="1077218"/>
          </a:xfrm>
          <a:prstGeom prst="rect">
            <a:avLst/>
          </a:prstGeom>
          <a:noFill/>
        </p:spPr>
        <p:txBody>
          <a:bodyPr wrap="square" rtlCol="0">
            <a:spAutoFit/>
          </a:bodyPr>
          <a:lstStyle/>
          <a:p>
            <a:r>
              <a:rPr lang="en-US" altLang="ja-JP" sz="3200" dirty="0"/>
              <a:t>a+2c=1</a:t>
            </a:r>
          </a:p>
          <a:p>
            <a:r>
              <a:rPr lang="en-US" altLang="ja-JP" sz="3200" dirty="0"/>
              <a:t>a+2c=0</a:t>
            </a:r>
          </a:p>
        </p:txBody>
      </p:sp>
      <p:sp>
        <p:nvSpPr>
          <p:cNvPr id="19" name="テキスト ボックス 18">
            <a:extLst>
              <a:ext uri="{FF2B5EF4-FFF2-40B4-BE49-F238E27FC236}">
                <a16:creationId xmlns:a16="http://schemas.microsoft.com/office/drawing/2014/main" id="{82A93BCE-7E6D-D94C-9B6D-3E6E791E04E4}"/>
              </a:ext>
            </a:extLst>
          </p:cNvPr>
          <p:cNvSpPr txBox="1"/>
          <p:nvPr/>
        </p:nvSpPr>
        <p:spPr>
          <a:xfrm>
            <a:off x="4769479" y="4365073"/>
            <a:ext cx="6366230" cy="1077218"/>
          </a:xfrm>
          <a:prstGeom prst="rect">
            <a:avLst/>
          </a:prstGeom>
          <a:noFill/>
        </p:spPr>
        <p:txBody>
          <a:bodyPr wrap="square" rtlCol="0">
            <a:spAutoFit/>
          </a:bodyPr>
          <a:lstStyle/>
          <a:p>
            <a:r>
              <a:rPr lang="ja-JP" altLang="en-US" sz="3200"/>
              <a:t>この時</a:t>
            </a:r>
            <a:r>
              <a:rPr lang="en-US" altLang="ja-JP" sz="3200" dirty="0"/>
              <a:t>a,c</a:t>
            </a:r>
            <a:r>
              <a:rPr lang="ja-JP" altLang="en-US" sz="3200"/>
              <a:t>を満たすものがないので逆行列が存在しない</a:t>
            </a:r>
            <a:endParaRPr lang="en-US" altLang="ja-JP" sz="3200" dirty="0"/>
          </a:p>
        </p:txBody>
      </p:sp>
    </p:spTree>
    <p:extLst>
      <p:ext uri="{BB962C8B-B14F-4D97-AF65-F5344CB8AC3E}">
        <p14:creationId xmlns:p14="http://schemas.microsoft.com/office/powerpoint/2010/main" val="3925916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4D949A8-2552-1C40-BB40-EC93B44F7F7A}"/>
              </a:ext>
            </a:extLst>
          </p:cNvPr>
          <p:cNvSpPr txBox="1"/>
          <p:nvPr/>
        </p:nvSpPr>
        <p:spPr>
          <a:xfrm>
            <a:off x="2610712" y="812577"/>
            <a:ext cx="6970576" cy="1077218"/>
          </a:xfrm>
          <a:prstGeom prst="rect">
            <a:avLst/>
          </a:prstGeom>
          <a:noFill/>
        </p:spPr>
        <p:txBody>
          <a:bodyPr wrap="square" rtlCol="0">
            <a:spAutoFit/>
          </a:bodyPr>
          <a:lstStyle/>
          <a:p>
            <a:r>
              <a:rPr lang="ja-JP" altLang="en-US" sz="3200"/>
              <a:t>逆行列が存在するものを正則行列</a:t>
            </a:r>
            <a:endParaRPr lang="en-US" altLang="ja-JP" sz="3200" dirty="0"/>
          </a:p>
          <a:p>
            <a:r>
              <a:rPr lang="ja-JP" altLang="en-US" sz="3200"/>
              <a:t>存在しないものを非正則行列という</a:t>
            </a:r>
            <a:endParaRPr lang="en-US" altLang="ja-JP" sz="3200" dirty="0"/>
          </a:p>
        </p:txBody>
      </p:sp>
      <p:sp>
        <p:nvSpPr>
          <p:cNvPr id="3" name="テキスト ボックス 2">
            <a:extLst>
              <a:ext uri="{FF2B5EF4-FFF2-40B4-BE49-F238E27FC236}">
                <a16:creationId xmlns:a16="http://schemas.microsoft.com/office/drawing/2014/main" id="{C4792018-0D33-9D48-AD5B-FFEC2B6BFCA0}"/>
              </a:ext>
            </a:extLst>
          </p:cNvPr>
          <p:cNvSpPr txBox="1"/>
          <p:nvPr/>
        </p:nvSpPr>
        <p:spPr>
          <a:xfrm>
            <a:off x="2280745" y="2351782"/>
            <a:ext cx="7910143" cy="584775"/>
          </a:xfrm>
          <a:prstGeom prst="rect">
            <a:avLst/>
          </a:prstGeom>
          <a:noFill/>
        </p:spPr>
        <p:txBody>
          <a:bodyPr wrap="square" rtlCol="0">
            <a:spAutoFit/>
          </a:bodyPr>
          <a:lstStyle/>
          <a:p>
            <a:r>
              <a:rPr lang="ja-JP" altLang="en-US" sz="3200"/>
              <a:t>逆行列は</a:t>
            </a:r>
            <a:r>
              <a:rPr lang="en-US" altLang="ja-JP" sz="3200" dirty="0"/>
              <a:t>numpty.linang.inv</a:t>
            </a:r>
            <a:r>
              <a:rPr lang="ja-JP" altLang="en-US" sz="3200"/>
              <a:t>で求められる</a:t>
            </a:r>
            <a:endParaRPr lang="en-US" altLang="ja-JP" sz="3200" dirty="0"/>
          </a:p>
        </p:txBody>
      </p:sp>
      <p:sp>
        <p:nvSpPr>
          <p:cNvPr id="4" name="テキスト ボックス 3">
            <a:extLst>
              <a:ext uri="{FF2B5EF4-FFF2-40B4-BE49-F238E27FC236}">
                <a16:creationId xmlns:a16="http://schemas.microsoft.com/office/drawing/2014/main" id="{2E86413F-6BB5-9549-AD10-C3F7EF1C0788}"/>
              </a:ext>
            </a:extLst>
          </p:cNvPr>
          <p:cNvSpPr txBox="1"/>
          <p:nvPr/>
        </p:nvSpPr>
        <p:spPr>
          <a:xfrm>
            <a:off x="2280744" y="4593765"/>
            <a:ext cx="7910143" cy="1077218"/>
          </a:xfrm>
          <a:prstGeom prst="rect">
            <a:avLst/>
          </a:prstGeom>
          <a:noFill/>
        </p:spPr>
        <p:txBody>
          <a:bodyPr wrap="square" rtlCol="0">
            <a:spAutoFit/>
          </a:bodyPr>
          <a:lstStyle/>
          <a:p>
            <a:r>
              <a:rPr lang="ja-JP" altLang="en-US" sz="3200"/>
              <a:t>逆行列が存在しない行列で実行すると行列が非正則行列である例外が生成される</a:t>
            </a:r>
            <a:endParaRPr lang="en-US" altLang="ja-JP" sz="3200" dirty="0"/>
          </a:p>
        </p:txBody>
      </p:sp>
      <p:sp>
        <p:nvSpPr>
          <p:cNvPr id="5" name="テキスト ボックス 4">
            <a:extLst>
              <a:ext uri="{FF2B5EF4-FFF2-40B4-BE49-F238E27FC236}">
                <a16:creationId xmlns:a16="http://schemas.microsoft.com/office/drawing/2014/main" id="{C0407271-55AC-2E4A-B50F-C8F214B4645D}"/>
              </a:ext>
            </a:extLst>
          </p:cNvPr>
          <p:cNvSpPr txBox="1"/>
          <p:nvPr/>
        </p:nvSpPr>
        <p:spPr>
          <a:xfrm>
            <a:off x="4795757" y="3398544"/>
            <a:ext cx="2074970" cy="1107996"/>
          </a:xfrm>
          <a:prstGeom prst="rect">
            <a:avLst/>
          </a:prstGeom>
          <a:noFill/>
        </p:spPr>
        <p:txBody>
          <a:bodyPr wrap="square" rtlCol="0">
            <a:spAutoFit/>
          </a:bodyPr>
          <a:lstStyle/>
          <a:p>
            <a:r>
              <a:rPr lang="en-US" altLang="ja-JP" sz="6600" dirty="0"/>
              <a:t>[     ] </a:t>
            </a:r>
          </a:p>
        </p:txBody>
      </p:sp>
      <p:sp>
        <p:nvSpPr>
          <p:cNvPr id="6" name="テキスト ボックス 5">
            <a:extLst>
              <a:ext uri="{FF2B5EF4-FFF2-40B4-BE49-F238E27FC236}">
                <a16:creationId xmlns:a16="http://schemas.microsoft.com/office/drawing/2014/main" id="{5E446C89-5A61-D641-8C75-7AD045CE14C6}"/>
              </a:ext>
            </a:extLst>
          </p:cNvPr>
          <p:cNvSpPr txBox="1"/>
          <p:nvPr/>
        </p:nvSpPr>
        <p:spPr>
          <a:xfrm>
            <a:off x="5399689" y="3398544"/>
            <a:ext cx="867105" cy="1077218"/>
          </a:xfrm>
          <a:prstGeom prst="rect">
            <a:avLst/>
          </a:prstGeom>
          <a:noFill/>
        </p:spPr>
        <p:txBody>
          <a:bodyPr wrap="square" rtlCol="0">
            <a:spAutoFit/>
          </a:bodyPr>
          <a:lstStyle/>
          <a:p>
            <a:r>
              <a:rPr lang="en-US" altLang="ja-JP" sz="3200" dirty="0"/>
              <a:t>1 2</a:t>
            </a:r>
          </a:p>
          <a:p>
            <a:r>
              <a:rPr lang="en-US" altLang="ja-JP" sz="3200" dirty="0"/>
              <a:t>1 2</a:t>
            </a:r>
          </a:p>
        </p:txBody>
      </p:sp>
    </p:spTree>
    <p:extLst>
      <p:ext uri="{BB962C8B-B14F-4D97-AF65-F5344CB8AC3E}">
        <p14:creationId xmlns:p14="http://schemas.microsoft.com/office/powerpoint/2010/main" val="112168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528A0C9-CF4A-AC40-AC91-3C2CFB70847F}"/>
              </a:ext>
            </a:extLst>
          </p:cNvPr>
          <p:cNvSpPr txBox="1"/>
          <p:nvPr/>
        </p:nvSpPr>
        <p:spPr>
          <a:xfrm>
            <a:off x="4927050" y="2899377"/>
            <a:ext cx="2598357" cy="707886"/>
          </a:xfrm>
          <a:prstGeom prst="rect">
            <a:avLst/>
          </a:prstGeom>
          <a:noFill/>
        </p:spPr>
        <p:txBody>
          <a:bodyPr wrap="square" rtlCol="0">
            <a:spAutoFit/>
          </a:bodyPr>
          <a:lstStyle/>
          <a:p>
            <a:r>
              <a:rPr kumimoji="1" lang="ja-JP" altLang="en-US" sz="4000"/>
              <a:t>行列変換</a:t>
            </a:r>
          </a:p>
        </p:txBody>
      </p:sp>
    </p:spTree>
    <p:extLst>
      <p:ext uri="{BB962C8B-B14F-4D97-AF65-F5344CB8AC3E}">
        <p14:creationId xmlns:p14="http://schemas.microsoft.com/office/powerpoint/2010/main" val="184113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B1579F3-949A-8344-BBCA-F81F43C1357D}"/>
              </a:ext>
            </a:extLst>
          </p:cNvPr>
          <p:cNvSpPr txBox="1"/>
          <p:nvPr/>
        </p:nvSpPr>
        <p:spPr>
          <a:xfrm>
            <a:off x="5076496" y="1860331"/>
            <a:ext cx="7535917" cy="769441"/>
          </a:xfrm>
          <a:prstGeom prst="rect">
            <a:avLst/>
          </a:prstGeom>
          <a:noFill/>
        </p:spPr>
        <p:txBody>
          <a:bodyPr wrap="square" rtlCol="0">
            <a:spAutoFit/>
          </a:bodyPr>
          <a:lstStyle/>
          <a:p>
            <a:r>
              <a:rPr kumimoji="1" lang="en-US" altLang="ja-JP" sz="4400" dirty="0"/>
              <a:t>1〜2</a:t>
            </a:r>
            <a:r>
              <a:rPr kumimoji="1" lang="ja-JP" altLang="en-US" sz="4400"/>
              <a:t>章</a:t>
            </a:r>
          </a:p>
        </p:txBody>
      </p:sp>
    </p:spTree>
    <p:extLst>
      <p:ext uri="{BB962C8B-B14F-4D97-AF65-F5344CB8AC3E}">
        <p14:creationId xmlns:p14="http://schemas.microsoft.com/office/powerpoint/2010/main" val="124080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A70FC59-E499-BF40-899C-4C0FF58AC302}"/>
              </a:ext>
            </a:extLst>
          </p:cNvPr>
          <p:cNvSpPr txBox="1"/>
          <p:nvPr/>
        </p:nvSpPr>
        <p:spPr>
          <a:xfrm>
            <a:off x="659522" y="2837283"/>
            <a:ext cx="5948855" cy="1077218"/>
          </a:xfrm>
          <a:prstGeom prst="rect">
            <a:avLst/>
          </a:prstGeom>
          <a:noFill/>
        </p:spPr>
        <p:txBody>
          <a:bodyPr wrap="square" rtlCol="0">
            <a:spAutoFit/>
          </a:bodyPr>
          <a:lstStyle/>
          <a:p>
            <a:r>
              <a:rPr kumimoji="1" lang="en-US" altLang="ja-JP" sz="3200" dirty="0"/>
              <a:t>A</a:t>
            </a:r>
            <a:r>
              <a:rPr kumimoji="1" lang="ja-JP" altLang="en-US" sz="3200"/>
              <a:t>＝</a:t>
            </a:r>
            <a:r>
              <a:rPr kumimoji="1" lang="en-US" altLang="ja-JP" sz="3200" dirty="0"/>
              <a:t>numpy</a:t>
            </a:r>
            <a:r>
              <a:rPr lang="en-US" altLang="ja-JP" sz="3200" dirty="0"/>
              <a:t>.array([1,2,3][4,5,6])</a:t>
            </a:r>
          </a:p>
          <a:p>
            <a:r>
              <a:rPr lang="en-US" altLang="ja-JP" sz="3200" dirty="0"/>
              <a:t>print(‘A=¥n’,A)</a:t>
            </a:r>
            <a:endParaRPr lang="ja-JP" altLang="en-US" sz="3200"/>
          </a:p>
        </p:txBody>
      </p:sp>
      <p:sp>
        <p:nvSpPr>
          <p:cNvPr id="4" name="テキスト ボックス 3">
            <a:extLst>
              <a:ext uri="{FF2B5EF4-FFF2-40B4-BE49-F238E27FC236}">
                <a16:creationId xmlns:a16="http://schemas.microsoft.com/office/drawing/2014/main" id="{B374D8FC-F8BB-6E4B-883C-1AB6BDFEDF83}"/>
              </a:ext>
            </a:extLst>
          </p:cNvPr>
          <p:cNvSpPr txBox="1"/>
          <p:nvPr/>
        </p:nvSpPr>
        <p:spPr>
          <a:xfrm>
            <a:off x="8734097" y="2828835"/>
            <a:ext cx="3457903" cy="1200329"/>
          </a:xfrm>
          <a:prstGeom prst="rect">
            <a:avLst/>
          </a:prstGeom>
          <a:noFill/>
        </p:spPr>
        <p:txBody>
          <a:bodyPr wrap="square" rtlCol="0">
            <a:spAutoFit/>
          </a:bodyPr>
          <a:lstStyle/>
          <a:p>
            <a:r>
              <a:rPr kumimoji="1" lang="en-US" altLang="ja-JP" sz="3600" dirty="0"/>
              <a:t>A=	[(1 2 3)</a:t>
            </a:r>
          </a:p>
          <a:p>
            <a:r>
              <a:rPr lang="en-US" altLang="ja-JP" sz="3600" dirty="0"/>
              <a:t>	 (4 5 6)]</a:t>
            </a:r>
            <a:endParaRPr kumimoji="1" lang="ja-JP" altLang="en-US" sz="3600"/>
          </a:p>
        </p:txBody>
      </p:sp>
      <p:sp>
        <p:nvSpPr>
          <p:cNvPr id="5" name="右矢印 4">
            <a:extLst>
              <a:ext uri="{FF2B5EF4-FFF2-40B4-BE49-F238E27FC236}">
                <a16:creationId xmlns:a16="http://schemas.microsoft.com/office/drawing/2014/main" id="{E4D17B53-822E-854D-BC20-05DC84C3D549}"/>
              </a:ext>
            </a:extLst>
          </p:cNvPr>
          <p:cNvSpPr/>
          <p:nvPr/>
        </p:nvSpPr>
        <p:spPr>
          <a:xfrm>
            <a:off x="7047185" y="3083505"/>
            <a:ext cx="809297" cy="5847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59846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BB1DA40-F0F1-BD4D-8458-8B046D7AEB69}"/>
              </a:ext>
            </a:extLst>
          </p:cNvPr>
          <p:cNvSpPr txBox="1"/>
          <p:nvPr/>
        </p:nvSpPr>
        <p:spPr>
          <a:xfrm>
            <a:off x="830318" y="2890391"/>
            <a:ext cx="5948855" cy="1077218"/>
          </a:xfrm>
          <a:prstGeom prst="rect">
            <a:avLst/>
          </a:prstGeom>
          <a:noFill/>
        </p:spPr>
        <p:txBody>
          <a:bodyPr wrap="square" rtlCol="0">
            <a:spAutoFit/>
          </a:bodyPr>
          <a:lstStyle/>
          <a:p>
            <a:r>
              <a:rPr lang="en-US" altLang="ja-JP" sz="3200" dirty="0"/>
              <a:t>B</a:t>
            </a:r>
            <a:r>
              <a:rPr kumimoji="1" lang="ja-JP" altLang="en-US" sz="3200"/>
              <a:t>＝</a:t>
            </a:r>
            <a:r>
              <a:rPr kumimoji="1" lang="en-US" altLang="ja-JP" sz="3200" dirty="0"/>
              <a:t>numpy</a:t>
            </a:r>
            <a:r>
              <a:rPr lang="en-US" altLang="ja-JP" sz="3200" dirty="0"/>
              <a:t>. full((2,3)0.0)</a:t>
            </a:r>
          </a:p>
          <a:p>
            <a:r>
              <a:rPr lang="en-US" altLang="ja-JP" sz="3200" dirty="0"/>
              <a:t>p</a:t>
            </a:r>
            <a:r>
              <a:rPr kumimoji="1" lang="en-US" altLang="ja-JP" sz="3200" dirty="0"/>
              <a:t>rint(‘B=¥n’,B)</a:t>
            </a:r>
            <a:endParaRPr kumimoji="1" lang="ja-JP" altLang="en-US" sz="3200"/>
          </a:p>
        </p:txBody>
      </p:sp>
      <p:sp>
        <p:nvSpPr>
          <p:cNvPr id="3" name="テキスト ボックス 2">
            <a:extLst>
              <a:ext uri="{FF2B5EF4-FFF2-40B4-BE49-F238E27FC236}">
                <a16:creationId xmlns:a16="http://schemas.microsoft.com/office/drawing/2014/main" id="{BDFBA12A-1571-214D-B2E5-2BBF0F65E3C8}"/>
              </a:ext>
            </a:extLst>
          </p:cNvPr>
          <p:cNvSpPr txBox="1"/>
          <p:nvPr/>
        </p:nvSpPr>
        <p:spPr>
          <a:xfrm>
            <a:off x="8639503" y="2775727"/>
            <a:ext cx="3047999" cy="1200329"/>
          </a:xfrm>
          <a:prstGeom prst="rect">
            <a:avLst/>
          </a:prstGeom>
          <a:noFill/>
        </p:spPr>
        <p:txBody>
          <a:bodyPr wrap="square" rtlCol="0">
            <a:spAutoFit/>
          </a:bodyPr>
          <a:lstStyle/>
          <a:p>
            <a:r>
              <a:rPr lang="en-US" altLang="ja-JP" sz="3600" dirty="0"/>
              <a:t>B =	[(0 0 0)</a:t>
            </a:r>
          </a:p>
          <a:p>
            <a:r>
              <a:rPr kumimoji="1" lang="en-US" altLang="ja-JP" sz="3600" dirty="0"/>
              <a:t>	 (0 0 0)]</a:t>
            </a:r>
          </a:p>
        </p:txBody>
      </p:sp>
      <p:sp>
        <p:nvSpPr>
          <p:cNvPr id="4" name="右矢印 3">
            <a:extLst>
              <a:ext uri="{FF2B5EF4-FFF2-40B4-BE49-F238E27FC236}">
                <a16:creationId xmlns:a16="http://schemas.microsoft.com/office/drawing/2014/main" id="{99B26BBF-C788-2943-8FCC-F56FEC5C4FA6}"/>
              </a:ext>
            </a:extLst>
          </p:cNvPr>
          <p:cNvSpPr/>
          <p:nvPr/>
        </p:nvSpPr>
        <p:spPr>
          <a:xfrm>
            <a:off x="7047185" y="3083505"/>
            <a:ext cx="809297" cy="5847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894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2FF591FF-60CB-2649-A302-33085DA9E2B3}"/>
              </a:ext>
            </a:extLst>
          </p:cNvPr>
          <p:cNvSpPr txBox="1"/>
          <p:nvPr/>
        </p:nvSpPr>
        <p:spPr>
          <a:xfrm>
            <a:off x="819807" y="3428999"/>
            <a:ext cx="5948855" cy="584775"/>
          </a:xfrm>
          <a:prstGeom prst="rect">
            <a:avLst/>
          </a:prstGeom>
          <a:noFill/>
        </p:spPr>
        <p:txBody>
          <a:bodyPr wrap="square" rtlCol="0">
            <a:spAutoFit/>
          </a:bodyPr>
          <a:lstStyle/>
          <a:p>
            <a:r>
              <a:rPr lang="en-US" altLang="ja-JP" sz="3200" dirty="0"/>
              <a:t>B</a:t>
            </a:r>
            <a:r>
              <a:rPr kumimoji="1" lang="ja-JP" altLang="en-US" sz="3200"/>
              <a:t>＝</a:t>
            </a:r>
            <a:r>
              <a:rPr kumimoji="1" lang="en-US" altLang="ja-JP" sz="3200" dirty="0"/>
              <a:t>A.T</a:t>
            </a:r>
            <a:endParaRPr kumimoji="1" lang="ja-JP" altLang="en-US" sz="3200"/>
          </a:p>
        </p:txBody>
      </p:sp>
      <p:sp>
        <p:nvSpPr>
          <p:cNvPr id="11" name="テキスト ボックス 10">
            <a:extLst>
              <a:ext uri="{FF2B5EF4-FFF2-40B4-BE49-F238E27FC236}">
                <a16:creationId xmlns:a16="http://schemas.microsoft.com/office/drawing/2014/main" id="{CEAF8566-8616-6B4B-922B-D0387A95DB84}"/>
              </a:ext>
            </a:extLst>
          </p:cNvPr>
          <p:cNvSpPr txBox="1"/>
          <p:nvPr/>
        </p:nvSpPr>
        <p:spPr>
          <a:xfrm>
            <a:off x="819807" y="2483339"/>
            <a:ext cx="5948855" cy="584775"/>
          </a:xfrm>
          <a:prstGeom prst="rect">
            <a:avLst/>
          </a:prstGeom>
          <a:noFill/>
        </p:spPr>
        <p:txBody>
          <a:bodyPr wrap="square" rtlCol="0">
            <a:spAutoFit/>
          </a:bodyPr>
          <a:lstStyle/>
          <a:p>
            <a:r>
              <a:rPr lang="en-US" altLang="ja-JP" sz="3200" dirty="0"/>
              <a:t>B</a:t>
            </a:r>
            <a:r>
              <a:rPr kumimoji="1" lang="ja-JP" altLang="en-US" sz="3200"/>
              <a:t>＝</a:t>
            </a:r>
            <a:r>
              <a:rPr kumimoji="1" lang="en-US" altLang="ja-JP" sz="3200" dirty="0"/>
              <a:t>A.transpose()</a:t>
            </a:r>
            <a:endParaRPr kumimoji="1" lang="ja-JP" altLang="en-US" sz="3200"/>
          </a:p>
        </p:txBody>
      </p:sp>
      <p:sp>
        <p:nvSpPr>
          <p:cNvPr id="12" name="右矢印 11">
            <a:extLst>
              <a:ext uri="{FF2B5EF4-FFF2-40B4-BE49-F238E27FC236}">
                <a16:creationId xmlns:a16="http://schemas.microsoft.com/office/drawing/2014/main" id="{FAE2D3E4-261C-E34F-9E9C-9B1088472E09}"/>
              </a:ext>
            </a:extLst>
          </p:cNvPr>
          <p:cNvSpPr/>
          <p:nvPr/>
        </p:nvSpPr>
        <p:spPr>
          <a:xfrm>
            <a:off x="7047184" y="3136612"/>
            <a:ext cx="809297" cy="5847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E31CAF4-7BEF-7645-9CB6-326D6956C5F5}"/>
              </a:ext>
            </a:extLst>
          </p:cNvPr>
          <p:cNvSpPr txBox="1"/>
          <p:nvPr/>
        </p:nvSpPr>
        <p:spPr>
          <a:xfrm>
            <a:off x="8639504" y="2775727"/>
            <a:ext cx="2638096" cy="1754326"/>
          </a:xfrm>
          <a:prstGeom prst="rect">
            <a:avLst/>
          </a:prstGeom>
          <a:noFill/>
        </p:spPr>
        <p:txBody>
          <a:bodyPr wrap="square" rtlCol="0">
            <a:spAutoFit/>
          </a:bodyPr>
          <a:lstStyle/>
          <a:p>
            <a:r>
              <a:rPr lang="en-US" altLang="ja-JP" sz="3600" dirty="0"/>
              <a:t>B =	[[1,4]</a:t>
            </a:r>
          </a:p>
          <a:p>
            <a:r>
              <a:rPr kumimoji="1" lang="en-US" altLang="ja-JP" sz="3600" dirty="0"/>
              <a:t>	  [2,5]</a:t>
            </a:r>
          </a:p>
          <a:p>
            <a:r>
              <a:rPr lang="en-US" altLang="ja-JP" sz="3600" dirty="0"/>
              <a:t>	  [3,6]]</a:t>
            </a:r>
            <a:endParaRPr kumimoji="1" lang="en-US" altLang="ja-JP" sz="3600" dirty="0"/>
          </a:p>
        </p:txBody>
      </p:sp>
      <p:sp>
        <p:nvSpPr>
          <p:cNvPr id="16" name="テキスト ボックス 15">
            <a:extLst>
              <a:ext uri="{FF2B5EF4-FFF2-40B4-BE49-F238E27FC236}">
                <a16:creationId xmlns:a16="http://schemas.microsoft.com/office/drawing/2014/main" id="{87C4A1B8-C665-3040-8B0D-AB62E708C2B6}"/>
              </a:ext>
            </a:extLst>
          </p:cNvPr>
          <p:cNvSpPr txBox="1"/>
          <p:nvPr/>
        </p:nvSpPr>
        <p:spPr>
          <a:xfrm>
            <a:off x="819807" y="3068114"/>
            <a:ext cx="4099034" cy="369332"/>
          </a:xfrm>
          <a:prstGeom prst="rect">
            <a:avLst/>
          </a:prstGeom>
          <a:noFill/>
        </p:spPr>
        <p:txBody>
          <a:bodyPr wrap="square" rtlCol="0">
            <a:spAutoFit/>
          </a:bodyPr>
          <a:lstStyle/>
          <a:p>
            <a:r>
              <a:rPr kumimoji="1" lang="en-US" altLang="ja-JP" dirty="0"/>
              <a:t>※A</a:t>
            </a:r>
            <a:r>
              <a:rPr kumimoji="1" lang="ja-JP" altLang="en-US"/>
              <a:t>は最初に入れた配列と同じとする</a:t>
            </a:r>
            <a:endParaRPr kumimoji="1" lang="en-US" altLang="ja-JP" dirty="0"/>
          </a:p>
        </p:txBody>
      </p:sp>
    </p:spTree>
    <p:extLst>
      <p:ext uri="{BB962C8B-B14F-4D97-AF65-F5344CB8AC3E}">
        <p14:creationId xmlns:p14="http://schemas.microsoft.com/office/powerpoint/2010/main" val="280165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609BA8F5-B6D1-3D42-804F-51F8D89C3599}"/>
              </a:ext>
            </a:extLst>
          </p:cNvPr>
          <p:cNvSpPr txBox="1"/>
          <p:nvPr/>
        </p:nvSpPr>
        <p:spPr>
          <a:xfrm>
            <a:off x="659522" y="1259175"/>
            <a:ext cx="5948855" cy="1569660"/>
          </a:xfrm>
          <a:prstGeom prst="rect">
            <a:avLst/>
          </a:prstGeom>
          <a:noFill/>
        </p:spPr>
        <p:txBody>
          <a:bodyPr wrap="square" rtlCol="0">
            <a:spAutoFit/>
          </a:bodyPr>
          <a:lstStyle/>
          <a:p>
            <a:r>
              <a:rPr kumimoji="1" lang="en-US" altLang="ja-JP" sz="3200" dirty="0"/>
              <a:t>A</a:t>
            </a:r>
            <a:r>
              <a:rPr kumimoji="1" lang="ja-JP" altLang="en-US" sz="3200"/>
              <a:t>＝</a:t>
            </a:r>
            <a:r>
              <a:rPr kumimoji="1" lang="en-US" altLang="ja-JP" sz="3200" dirty="0"/>
              <a:t>numpy</a:t>
            </a:r>
            <a:r>
              <a:rPr lang="en-US" altLang="ja-JP" sz="3200" dirty="0"/>
              <a:t>.array([1,2,3][4,5,6])</a:t>
            </a:r>
          </a:p>
          <a:p>
            <a:r>
              <a:rPr lang="en-US" altLang="ja-JP" sz="3200" dirty="0"/>
              <a:t>print(‘A=¥n’,A)</a:t>
            </a:r>
          </a:p>
          <a:p>
            <a:r>
              <a:rPr lang="en-US" altLang="ja-JP" sz="3200" dirty="0"/>
              <a:t>print(‘A=¥n’,A)</a:t>
            </a:r>
          </a:p>
        </p:txBody>
      </p:sp>
      <p:sp>
        <p:nvSpPr>
          <p:cNvPr id="9" name="テキスト ボックス 8">
            <a:extLst>
              <a:ext uri="{FF2B5EF4-FFF2-40B4-BE49-F238E27FC236}">
                <a16:creationId xmlns:a16="http://schemas.microsoft.com/office/drawing/2014/main" id="{BFB431F1-0BDD-0A48-ADD9-5029AB9D0BCC}"/>
              </a:ext>
            </a:extLst>
          </p:cNvPr>
          <p:cNvSpPr txBox="1"/>
          <p:nvPr/>
        </p:nvSpPr>
        <p:spPr>
          <a:xfrm>
            <a:off x="8734097" y="1028342"/>
            <a:ext cx="3457903" cy="1200329"/>
          </a:xfrm>
          <a:prstGeom prst="rect">
            <a:avLst/>
          </a:prstGeom>
          <a:noFill/>
        </p:spPr>
        <p:txBody>
          <a:bodyPr wrap="square" rtlCol="0">
            <a:spAutoFit/>
          </a:bodyPr>
          <a:lstStyle/>
          <a:p>
            <a:r>
              <a:rPr kumimoji="1" lang="en-US" altLang="ja-JP" sz="3600" dirty="0"/>
              <a:t>A=	[(1 2 3)</a:t>
            </a:r>
          </a:p>
          <a:p>
            <a:r>
              <a:rPr lang="en-US" altLang="ja-JP" sz="3600" dirty="0"/>
              <a:t>	 (4 5 6)]</a:t>
            </a:r>
            <a:endParaRPr kumimoji="1" lang="ja-JP" altLang="en-US" sz="3600"/>
          </a:p>
        </p:txBody>
      </p:sp>
      <p:sp>
        <p:nvSpPr>
          <p:cNvPr id="10" name="右矢印 9">
            <a:extLst>
              <a:ext uri="{FF2B5EF4-FFF2-40B4-BE49-F238E27FC236}">
                <a16:creationId xmlns:a16="http://schemas.microsoft.com/office/drawing/2014/main" id="{F32210CE-3CA3-BB48-864D-1C778C9258CA}"/>
              </a:ext>
            </a:extLst>
          </p:cNvPr>
          <p:cNvSpPr/>
          <p:nvPr/>
        </p:nvSpPr>
        <p:spPr>
          <a:xfrm>
            <a:off x="7047185" y="1681886"/>
            <a:ext cx="809297" cy="5847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FA3822F-FD7A-7C49-A12E-FA74EDE8F0AA}"/>
              </a:ext>
            </a:extLst>
          </p:cNvPr>
          <p:cNvSpPr txBox="1"/>
          <p:nvPr/>
        </p:nvSpPr>
        <p:spPr>
          <a:xfrm>
            <a:off x="8734096" y="2228671"/>
            <a:ext cx="3457903" cy="1200329"/>
          </a:xfrm>
          <a:prstGeom prst="rect">
            <a:avLst/>
          </a:prstGeom>
          <a:noFill/>
        </p:spPr>
        <p:txBody>
          <a:bodyPr wrap="square" rtlCol="0">
            <a:spAutoFit/>
          </a:bodyPr>
          <a:lstStyle/>
          <a:p>
            <a:r>
              <a:rPr kumimoji="1" lang="en-US" altLang="ja-JP" sz="3600" dirty="0"/>
              <a:t>A=	[(1 2 3)</a:t>
            </a:r>
          </a:p>
          <a:p>
            <a:r>
              <a:rPr lang="en-US" altLang="ja-JP" sz="3600" dirty="0"/>
              <a:t>	 (4 5 6)]</a:t>
            </a:r>
            <a:endParaRPr kumimoji="1" lang="ja-JP" altLang="en-US" sz="3600"/>
          </a:p>
        </p:txBody>
      </p:sp>
      <p:sp>
        <p:nvSpPr>
          <p:cNvPr id="12" name="テキスト ボックス 11">
            <a:extLst>
              <a:ext uri="{FF2B5EF4-FFF2-40B4-BE49-F238E27FC236}">
                <a16:creationId xmlns:a16="http://schemas.microsoft.com/office/drawing/2014/main" id="{5CBA6448-0C60-464E-AC0D-38CB2BCA5E48}"/>
              </a:ext>
            </a:extLst>
          </p:cNvPr>
          <p:cNvSpPr txBox="1"/>
          <p:nvPr/>
        </p:nvSpPr>
        <p:spPr>
          <a:xfrm>
            <a:off x="639816" y="2970129"/>
            <a:ext cx="4687614" cy="369332"/>
          </a:xfrm>
          <a:prstGeom prst="rect">
            <a:avLst/>
          </a:prstGeom>
          <a:noFill/>
        </p:spPr>
        <p:txBody>
          <a:bodyPr wrap="square" rtlCol="0">
            <a:spAutoFit/>
          </a:bodyPr>
          <a:lstStyle/>
          <a:p>
            <a:r>
              <a:rPr kumimoji="1" lang="ja-JP" altLang="en-US"/>
              <a:t>２回目から省略可能</a:t>
            </a:r>
          </a:p>
        </p:txBody>
      </p:sp>
      <p:sp>
        <p:nvSpPr>
          <p:cNvPr id="13" name="テキスト ボックス 12">
            <a:extLst>
              <a:ext uri="{FF2B5EF4-FFF2-40B4-BE49-F238E27FC236}">
                <a16:creationId xmlns:a16="http://schemas.microsoft.com/office/drawing/2014/main" id="{68DF779E-5B72-034B-8C2C-8CC832DD8E1D}"/>
              </a:ext>
            </a:extLst>
          </p:cNvPr>
          <p:cNvSpPr txBox="1"/>
          <p:nvPr/>
        </p:nvSpPr>
        <p:spPr>
          <a:xfrm>
            <a:off x="639816" y="4750677"/>
            <a:ext cx="5855577" cy="584775"/>
          </a:xfrm>
          <a:prstGeom prst="rect">
            <a:avLst/>
          </a:prstGeom>
          <a:noFill/>
        </p:spPr>
        <p:txBody>
          <a:bodyPr wrap="square" rtlCol="0">
            <a:spAutoFit/>
          </a:bodyPr>
          <a:lstStyle/>
          <a:p>
            <a:r>
              <a:rPr lang="en-US" altLang="ja-JP" sz="3200" dirty="0"/>
              <a:t>print(‘A=‘)</a:t>
            </a:r>
          </a:p>
        </p:txBody>
      </p:sp>
      <p:sp>
        <p:nvSpPr>
          <p:cNvPr id="15" name="右矢印 14">
            <a:extLst>
              <a:ext uri="{FF2B5EF4-FFF2-40B4-BE49-F238E27FC236}">
                <a16:creationId xmlns:a16="http://schemas.microsoft.com/office/drawing/2014/main" id="{6B6D422C-7C4C-9041-AF4C-2794E596FA75}"/>
              </a:ext>
            </a:extLst>
          </p:cNvPr>
          <p:cNvSpPr/>
          <p:nvPr/>
        </p:nvSpPr>
        <p:spPr>
          <a:xfrm>
            <a:off x="7047184" y="4750677"/>
            <a:ext cx="809297" cy="5847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E0E435-330A-364B-B5FB-179459206530}"/>
              </a:ext>
            </a:extLst>
          </p:cNvPr>
          <p:cNvSpPr txBox="1"/>
          <p:nvPr/>
        </p:nvSpPr>
        <p:spPr>
          <a:xfrm>
            <a:off x="8734095" y="4442899"/>
            <a:ext cx="3457903" cy="1200329"/>
          </a:xfrm>
          <a:prstGeom prst="rect">
            <a:avLst/>
          </a:prstGeom>
          <a:noFill/>
        </p:spPr>
        <p:txBody>
          <a:bodyPr wrap="square" rtlCol="0">
            <a:spAutoFit/>
          </a:bodyPr>
          <a:lstStyle/>
          <a:p>
            <a:r>
              <a:rPr kumimoji="1" lang="en-US" altLang="ja-JP" sz="3600" dirty="0"/>
              <a:t>A=	1 2 3</a:t>
            </a:r>
          </a:p>
          <a:p>
            <a:r>
              <a:rPr lang="en-US" altLang="ja-JP" sz="3600" dirty="0"/>
              <a:t>	4 5 6</a:t>
            </a:r>
            <a:endParaRPr kumimoji="1" lang="ja-JP" altLang="en-US" sz="3600"/>
          </a:p>
        </p:txBody>
      </p:sp>
    </p:spTree>
    <p:extLst>
      <p:ext uri="{BB962C8B-B14F-4D97-AF65-F5344CB8AC3E}">
        <p14:creationId xmlns:p14="http://schemas.microsoft.com/office/powerpoint/2010/main" val="429457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BE28F08-71B4-144D-A85E-231481F0594C}"/>
              </a:ext>
            </a:extLst>
          </p:cNvPr>
          <p:cNvSpPr txBox="1"/>
          <p:nvPr/>
        </p:nvSpPr>
        <p:spPr>
          <a:xfrm>
            <a:off x="888124" y="2256747"/>
            <a:ext cx="10415751" cy="2123658"/>
          </a:xfrm>
          <a:prstGeom prst="rect">
            <a:avLst/>
          </a:prstGeom>
          <a:noFill/>
        </p:spPr>
        <p:txBody>
          <a:bodyPr wrap="square" rtlCol="0">
            <a:spAutoFit/>
          </a:bodyPr>
          <a:lstStyle/>
          <a:p>
            <a:pPr algn="ctr"/>
            <a:r>
              <a:rPr kumimoji="1" lang="ja-JP" altLang="en-US" sz="6000"/>
              <a:t>スライシング</a:t>
            </a:r>
            <a:endParaRPr kumimoji="1" lang="en-US" altLang="ja-JP" sz="6000" dirty="0"/>
          </a:p>
          <a:p>
            <a:pPr algn="ctr"/>
            <a:endParaRPr kumimoji="1" lang="en-US" altLang="ja-JP" sz="3600" dirty="0"/>
          </a:p>
          <a:p>
            <a:pPr algn="ctr"/>
            <a:r>
              <a:rPr kumimoji="1" lang="ja-JP" altLang="en-US" sz="3600"/>
              <a:t>　</a:t>
            </a:r>
            <a:r>
              <a:rPr kumimoji="1" lang="en-US" altLang="ja-JP" sz="3600" dirty="0"/>
              <a:t>[]</a:t>
            </a:r>
            <a:r>
              <a:rPr kumimoji="1" lang="ja-JP" altLang="en-US" sz="3600"/>
              <a:t>をつけて指定した要素を取</a:t>
            </a:r>
            <a:r>
              <a:rPr kumimoji="1" lang="en-US" altLang="ja-JP" sz="3600" dirty="0"/>
              <a:t>	</a:t>
            </a:r>
            <a:r>
              <a:rPr kumimoji="1" lang="ja-JP" altLang="en-US" sz="3600"/>
              <a:t>り出すこと　　</a:t>
            </a:r>
            <a:endParaRPr kumimoji="1" lang="en-US" altLang="ja-JP" sz="3600" dirty="0"/>
          </a:p>
        </p:txBody>
      </p:sp>
    </p:spTree>
    <p:extLst>
      <p:ext uri="{BB962C8B-B14F-4D97-AF65-F5344CB8AC3E}">
        <p14:creationId xmlns:p14="http://schemas.microsoft.com/office/powerpoint/2010/main" val="3640092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27DBBA1-1A15-234A-AD13-1FF03CD5936E}"/>
              </a:ext>
            </a:extLst>
          </p:cNvPr>
          <p:cNvSpPr txBox="1"/>
          <p:nvPr/>
        </p:nvSpPr>
        <p:spPr>
          <a:xfrm>
            <a:off x="1375540" y="874455"/>
            <a:ext cx="11436570" cy="2554545"/>
          </a:xfrm>
          <a:prstGeom prst="rect">
            <a:avLst/>
          </a:prstGeom>
          <a:noFill/>
        </p:spPr>
        <p:txBody>
          <a:bodyPr wrap="square" rtlCol="0">
            <a:spAutoFit/>
          </a:bodyPr>
          <a:lstStyle/>
          <a:p>
            <a:r>
              <a:rPr lang="en-US" altLang="ja-JP" sz="3200" dirty="0"/>
              <a:t>for i in range(2):</a:t>
            </a:r>
          </a:p>
          <a:p>
            <a:r>
              <a:rPr lang="en-US" altLang="ja-JP" sz="3200" dirty="0"/>
              <a:t>	for j in range(3):</a:t>
            </a:r>
          </a:p>
          <a:p>
            <a:r>
              <a:rPr lang="en-US" altLang="ja-JP" sz="3200" dirty="0"/>
              <a:t>		print(‘{}’.format(A[(I,j)]),end=’’)</a:t>
            </a:r>
          </a:p>
          <a:p>
            <a:r>
              <a:rPr lang="en-US" altLang="ja-JP" sz="3200" dirty="0"/>
              <a:t>	 print (‘ ’)</a:t>
            </a:r>
          </a:p>
          <a:p>
            <a:r>
              <a:rPr lang="en-US" altLang="ja-JP" sz="3200" dirty="0"/>
              <a:t> print (‘A=’)</a:t>
            </a:r>
          </a:p>
        </p:txBody>
      </p:sp>
      <p:sp>
        <p:nvSpPr>
          <p:cNvPr id="3" name="下矢印 2">
            <a:extLst>
              <a:ext uri="{FF2B5EF4-FFF2-40B4-BE49-F238E27FC236}">
                <a16:creationId xmlns:a16="http://schemas.microsoft.com/office/drawing/2014/main" id="{5056E4F9-CD8D-BD4C-B76A-CE253F49991E}"/>
              </a:ext>
            </a:extLst>
          </p:cNvPr>
          <p:cNvSpPr/>
          <p:nvPr/>
        </p:nvSpPr>
        <p:spPr>
          <a:xfrm>
            <a:off x="5013434" y="3429000"/>
            <a:ext cx="777766" cy="86184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64708CD-3999-B84B-869A-F8BB65DFF60E}"/>
              </a:ext>
            </a:extLst>
          </p:cNvPr>
          <p:cNvSpPr txBox="1"/>
          <p:nvPr/>
        </p:nvSpPr>
        <p:spPr>
          <a:xfrm>
            <a:off x="1386050" y="4409642"/>
            <a:ext cx="11436570" cy="1569660"/>
          </a:xfrm>
          <a:prstGeom prst="rect">
            <a:avLst/>
          </a:prstGeom>
          <a:noFill/>
        </p:spPr>
        <p:txBody>
          <a:bodyPr wrap="square" rtlCol="0">
            <a:spAutoFit/>
          </a:bodyPr>
          <a:lstStyle/>
          <a:p>
            <a:r>
              <a:rPr lang="en-US" altLang="ja-JP" sz="3200" dirty="0"/>
              <a:t>A=</a:t>
            </a:r>
          </a:p>
          <a:p>
            <a:r>
              <a:rPr lang="en-US" altLang="ja-JP" sz="3200" dirty="0"/>
              <a:t>	a(1,1)=1    a(1,2)=2    a(1,3)=3</a:t>
            </a:r>
          </a:p>
          <a:p>
            <a:r>
              <a:rPr lang="en-US" altLang="ja-JP" sz="3200" dirty="0"/>
              <a:t>	 a(2,1)=4   a(2,2)=5    a(2,3)=6 </a:t>
            </a:r>
          </a:p>
        </p:txBody>
      </p:sp>
    </p:spTree>
    <p:extLst>
      <p:ext uri="{BB962C8B-B14F-4D97-AF65-F5344CB8AC3E}">
        <p14:creationId xmlns:p14="http://schemas.microsoft.com/office/powerpoint/2010/main" val="11494814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725</Words>
  <Application>Microsoft Macintosh PowerPoint</Application>
  <PresentationFormat>ワイド画面</PresentationFormat>
  <Paragraphs>110</Paragraphs>
  <Slides>17</Slides>
  <Notes>3</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桑原　遼太</dc:creator>
  <cp:lastModifiedBy>桑原　遼太</cp:lastModifiedBy>
  <cp:revision>24</cp:revision>
  <dcterms:created xsi:type="dcterms:W3CDTF">2021-07-12T14:26:06Z</dcterms:created>
  <dcterms:modified xsi:type="dcterms:W3CDTF">2021-07-13T00:25:32Z</dcterms:modified>
</cp:coreProperties>
</file>