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76" r:id="rId14"/>
    <p:sldId id="277" r:id="rId15"/>
    <p:sldId id="279" r:id="rId16"/>
    <p:sldId id="280" r:id="rId17"/>
    <p:sldId id="281" r:id="rId18"/>
    <p:sldId id="265" r:id="rId19"/>
    <p:sldId id="282" r:id="rId20"/>
    <p:sldId id="283" r:id="rId21"/>
    <p:sldId id="285" r:id="rId22"/>
    <p:sldId id="286" r:id="rId23"/>
    <p:sldId id="287" r:id="rId24"/>
    <p:sldId id="288" r:id="rId25"/>
    <p:sldId id="290" r:id="rId26"/>
    <p:sldId id="289"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45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6"/>
    <p:restoredTop sz="62254"/>
  </p:normalViewPr>
  <p:slideViewPr>
    <p:cSldViewPr snapToGrid="0" snapToObjects="1">
      <p:cViewPr varScale="1">
        <p:scale>
          <a:sx n="74" d="100"/>
          <a:sy n="74" d="100"/>
        </p:scale>
        <p:origin x="2352" y="176"/>
      </p:cViewPr>
      <p:guideLst>
        <p:guide pos="4452"/>
        <p:guide orient="horz" pos="2160"/>
      </p:guideLst>
    </p:cSldViewPr>
  </p:slideViewPr>
  <p:outlineViewPr>
    <p:cViewPr>
      <p:scale>
        <a:sx n="33" d="100"/>
        <a:sy n="33" d="100"/>
      </p:scale>
      <p:origin x="0" y="-1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8533C-4604-034B-ABA2-0C5E0CD8EE1E}" type="datetimeFigureOut">
              <a:rPr kumimoji="1" lang="ja-JP" altLang="en-US" smtClean="0"/>
              <a:t>2021/7/13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33D53-EDBA-0C41-82B7-0B6CC3597936}" type="slidenum">
              <a:rPr kumimoji="1" lang="ja-JP" altLang="en-US" smtClean="0"/>
              <a:t>‹#›</a:t>
            </a:fld>
            <a:endParaRPr kumimoji="1" lang="ja-JP" altLang="en-US"/>
          </a:p>
        </p:txBody>
      </p:sp>
    </p:spTree>
    <p:extLst>
      <p:ext uri="{BB962C8B-B14F-4D97-AF65-F5344CB8AC3E}">
        <p14:creationId xmlns:p14="http://schemas.microsoft.com/office/powerpoint/2010/main" val="2803165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3</a:t>
            </a:fld>
            <a:endParaRPr kumimoji="1" lang="ja-JP" altLang="en-US"/>
          </a:p>
        </p:txBody>
      </p:sp>
    </p:spTree>
    <p:extLst>
      <p:ext uri="{BB962C8B-B14F-4D97-AF65-F5344CB8AC3E}">
        <p14:creationId xmlns:p14="http://schemas.microsoft.com/office/powerpoint/2010/main" val="2241701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21</a:t>
            </a:fld>
            <a:endParaRPr kumimoji="1" lang="ja-JP" altLang="en-US"/>
          </a:p>
        </p:txBody>
      </p:sp>
    </p:spTree>
    <p:extLst>
      <p:ext uri="{BB962C8B-B14F-4D97-AF65-F5344CB8AC3E}">
        <p14:creationId xmlns:p14="http://schemas.microsoft.com/office/powerpoint/2010/main" val="139818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23</a:t>
            </a:fld>
            <a:endParaRPr kumimoji="1" lang="ja-JP" altLang="en-US"/>
          </a:p>
        </p:txBody>
      </p:sp>
    </p:spTree>
    <p:extLst>
      <p:ext uri="{BB962C8B-B14F-4D97-AF65-F5344CB8AC3E}">
        <p14:creationId xmlns:p14="http://schemas.microsoft.com/office/powerpoint/2010/main" val="310162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25</a:t>
            </a:fld>
            <a:endParaRPr kumimoji="1" lang="ja-JP" altLang="en-US"/>
          </a:p>
        </p:txBody>
      </p:sp>
    </p:spTree>
    <p:extLst>
      <p:ext uri="{BB962C8B-B14F-4D97-AF65-F5344CB8AC3E}">
        <p14:creationId xmlns:p14="http://schemas.microsoft.com/office/powerpoint/2010/main" val="16675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 </a:t>
            </a:r>
            <a:r>
              <a:rPr kumimoji="1" lang="ja-JP" altLang="en-US"/>
              <a:t>単位行列</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4</a:t>
            </a:fld>
            <a:endParaRPr kumimoji="1" lang="ja-JP" altLang="en-US"/>
          </a:p>
        </p:txBody>
      </p:sp>
    </p:spTree>
    <p:extLst>
      <p:ext uri="{BB962C8B-B14F-4D97-AF65-F5344CB8AC3E}">
        <p14:creationId xmlns:p14="http://schemas.microsoft.com/office/powerpoint/2010/main" val="409519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○ここからリスト</a:t>
            </a:r>
            <a:r>
              <a:rPr kumimoji="1" lang="en-US" altLang="ja-JP" dirty="0"/>
              <a:t>4.5.2</a:t>
            </a:r>
            <a:r>
              <a:rPr kumimoji="1" lang="ja-JP" altLang="en-US"/>
              <a:t>の説明に入る。リスト</a:t>
            </a:r>
            <a:r>
              <a:rPr kumimoji="1" lang="en-US" altLang="ja-JP" dirty="0"/>
              <a:t>4.5.1</a:t>
            </a:r>
            <a:r>
              <a:rPr kumimoji="1" lang="ja-JP" altLang="en-US"/>
              <a:t>はリスト</a:t>
            </a:r>
            <a:r>
              <a:rPr kumimoji="1" lang="en-US" altLang="ja-JP" dirty="0"/>
              <a:t>4.5.2</a:t>
            </a:r>
            <a:r>
              <a:rPr kumimoji="1" lang="ja-JP" altLang="en-US"/>
              <a:t>の途中から説明する。</a:t>
            </a:r>
            <a:endParaRPr kumimoji="1" lang="en-US" altLang="ja-JP" dirty="0"/>
          </a:p>
          <a:p>
            <a:r>
              <a:rPr kumimoji="1" lang="ja-JP" altLang="en-US"/>
              <a:t>　</a:t>
            </a:r>
            <a:r>
              <a:rPr kumimoji="1" lang="en-US" altLang="ja-JP" dirty="0"/>
              <a:t>svd4me:</a:t>
            </a:r>
            <a:r>
              <a:rPr kumimoji="1" lang="ja-JP" altLang="en-US"/>
              <a:t>リスト</a:t>
            </a:r>
            <a:r>
              <a:rPr kumimoji="1" lang="en-US" altLang="ja-JP" dirty="0"/>
              <a:t>4.5.1</a:t>
            </a:r>
            <a:r>
              <a:rPr kumimoji="1" lang="ja-JP" altLang="en-US"/>
              <a:t>のファイル名</a:t>
            </a:r>
            <a:endParaRPr kumimoji="1" lang="en-US" altLang="ja-JP" dirty="0"/>
          </a:p>
          <a:p>
            <a:r>
              <a:rPr kumimoji="1" lang="en-US" altLang="ja-JP" dirty="0"/>
              <a:t>  </a:t>
            </a:r>
            <a:r>
              <a:rPr kumimoji="1" lang="en-US" altLang="ja-JP" dirty="0" err="1"/>
              <a:t>svd_w</a:t>
            </a:r>
            <a:r>
              <a:rPr kumimoji="1" lang="ja-JP" altLang="en-US"/>
              <a:t>からリスト</a:t>
            </a:r>
            <a:r>
              <a:rPr kumimoji="1" lang="en-US" altLang="ja-JP" dirty="0"/>
              <a:t>4.5.1</a:t>
            </a:r>
            <a:r>
              <a:rPr kumimoji="1" lang="ja-JP" altLang="en-US"/>
              <a:t>の説明をする</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9</a:t>
            </a:fld>
            <a:endParaRPr kumimoji="1" lang="ja-JP" altLang="en-US"/>
          </a:p>
        </p:txBody>
      </p:sp>
    </p:spTree>
    <p:extLst>
      <p:ext uri="{BB962C8B-B14F-4D97-AF65-F5344CB8AC3E}">
        <p14:creationId xmlns:p14="http://schemas.microsoft.com/office/powerpoint/2010/main" val="369554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○元々</a:t>
            </a:r>
            <a:r>
              <a:rPr kumimoji="1" lang="en-US" altLang="ja-JP" dirty="0" err="1"/>
              <a:t>numpy</a:t>
            </a:r>
            <a:r>
              <a:rPr kumimoji="1" lang="ja-JP" altLang="en-US"/>
              <a:t>には</a:t>
            </a:r>
            <a:r>
              <a:rPr kumimoji="1" lang="en-US" altLang="ja-JP" dirty="0" err="1"/>
              <a:t>numpy.linalg.svd</a:t>
            </a:r>
            <a:r>
              <a:rPr kumimoji="1" lang="ja-JP" altLang="en-US"/>
              <a:t>という関数があり、これで特異値分解ができる。</a:t>
            </a:r>
            <a:endParaRPr kumimoji="1" lang="en-US" altLang="ja-JP" dirty="0"/>
          </a:p>
          <a:p>
            <a:r>
              <a:rPr kumimoji="1" lang="ja-JP" altLang="en-US"/>
              <a:t>　　しかし、左特異ベクトルが列ベクトルで、特異値には</a:t>
            </a:r>
            <a:r>
              <a:rPr kumimoji="1" lang="en-US" altLang="ja-JP" dirty="0"/>
              <a:t>0</a:t>
            </a:r>
            <a:r>
              <a:rPr kumimoji="1" lang="ja-JP" altLang="en-US"/>
              <a:t>が含まれており、不便であるので、</a:t>
            </a:r>
            <a:r>
              <a:rPr kumimoji="1" lang="en-US" altLang="ja-JP" dirty="0" err="1"/>
              <a:t>svd</a:t>
            </a:r>
            <a:r>
              <a:rPr kumimoji="1" lang="ja-JP" altLang="en-US"/>
              <a:t>を少し変えたが関数</a:t>
            </a:r>
            <a:r>
              <a:rPr kumimoji="1" lang="en-US" altLang="ja-JP" dirty="0" err="1"/>
              <a:t>svd_w</a:t>
            </a:r>
            <a:r>
              <a:rPr kumimoji="1" lang="ja-JP" altLang="en-US"/>
              <a:t>である。</a:t>
            </a:r>
            <a:endParaRPr kumimoji="1" lang="en-US" altLang="ja-JP" dirty="0"/>
          </a:p>
          <a:p>
            <a:r>
              <a:rPr kumimoji="1" lang="ja-JP" altLang="en-US"/>
              <a:t>　　</a:t>
            </a:r>
            <a:r>
              <a:rPr kumimoji="1" lang="en-US" altLang="ja-JP" dirty="0"/>
              <a:t>r:       A</a:t>
            </a:r>
            <a:r>
              <a:rPr kumimoji="1" lang="ja-JP" altLang="en-US"/>
              <a:t>の階数</a:t>
            </a:r>
            <a:r>
              <a:rPr kumimoji="1" lang="en-US" altLang="ja-JP" dirty="0"/>
              <a:t> </a:t>
            </a:r>
          </a:p>
          <a:p>
            <a:r>
              <a:rPr kumimoji="1" lang="en-US" altLang="ja-JP" dirty="0"/>
              <a:t>    </a:t>
            </a:r>
            <a:r>
              <a:rPr kumimoji="1" lang="en-US" altLang="ja-JP" dirty="0" err="1"/>
              <a:t>urow</a:t>
            </a:r>
            <a:r>
              <a:rPr kumimoji="1" lang="en-US" altLang="ja-JP" dirty="0"/>
              <a:t>: </a:t>
            </a:r>
            <a:r>
              <a:rPr kumimoji="1" lang="ja-JP" altLang="en-US"/>
              <a:t>左特異ベクトル（行ベクトル</a:t>
            </a:r>
            <a:r>
              <a:rPr kumimoji="1" lang="en-US" altLang="ja-JP" dirty="0"/>
              <a:t>)</a:t>
            </a:r>
          </a:p>
          <a:p>
            <a:r>
              <a:rPr kumimoji="1" lang="en-US" altLang="ja-JP" dirty="0"/>
              <a:t>    s:      </a:t>
            </a:r>
            <a:r>
              <a:rPr kumimoji="1" lang="ja-JP" altLang="en-US"/>
              <a:t>特異値</a:t>
            </a:r>
            <a:endParaRPr kumimoji="1" lang="en-US" altLang="ja-JP" dirty="0"/>
          </a:p>
          <a:p>
            <a:r>
              <a:rPr kumimoji="1" lang="en-US" altLang="ja-JP" dirty="0"/>
              <a:t>    </a:t>
            </a:r>
            <a:r>
              <a:rPr kumimoji="1" lang="en-US" altLang="ja-JP" dirty="0" err="1"/>
              <a:t>vrow</a:t>
            </a:r>
            <a:r>
              <a:rPr kumimoji="1" lang="en-US" altLang="ja-JP" dirty="0"/>
              <a:t>: </a:t>
            </a:r>
            <a:r>
              <a:rPr kumimoji="1" lang="ja-JP" altLang="en-US"/>
              <a:t>右特異ベクトル（行ベクトル）</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10</a:t>
            </a:fld>
            <a:endParaRPr kumimoji="1" lang="ja-JP" altLang="en-US"/>
          </a:p>
        </p:txBody>
      </p:sp>
    </p:spTree>
    <p:extLst>
      <p:ext uri="{BB962C8B-B14F-4D97-AF65-F5344CB8AC3E}">
        <p14:creationId xmlns:p14="http://schemas.microsoft.com/office/powerpoint/2010/main" val="414393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11</a:t>
            </a:fld>
            <a:endParaRPr kumimoji="1" lang="ja-JP" altLang="en-US"/>
          </a:p>
        </p:txBody>
      </p:sp>
    </p:spTree>
    <p:extLst>
      <p:ext uri="{BB962C8B-B14F-4D97-AF65-F5344CB8AC3E}">
        <p14:creationId xmlns:p14="http://schemas.microsoft.com/office/powerpoint/2010/main" val="100593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np.diag</a:t>
            </a:r>
            <a:r>
              <a:rPr kumimoji="1" lang="en-US" altLang="ja-JP" dirty="0"/>
              <a:t> : </a:t>
            </a:r>
            <a:r>
              <a:rPr kumimoji="1" lang="ja-JP" altLang="en-US"/>
              <a:t>対角要素をとる</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15</a:t>
            </a:fld>
            <a:endParaRPr kumimoji="1" lang="ja-JP" altLang="en-US"/>
          </a:p>
        </p:txBody>
      </p:sp>
    </p:spTree>
    <p:extLst>
      <p:ext uri="{BB962C8B-B14F-4D97-AF65-F5344CB8AC3E}">
        <p14:creationId xmlns:p14="http://schemas.microsoft.com/office/powerpoint/2010/main" val="28828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16</a:t>
            </a:fld>
            <a:endParaRPr kumimoji="1" lang="ja-JP" altLang="en-US"/>
          </a:p>
        </p:txBody>
      </p:sp>
    </p:spTree>
    <p:extLst>
      <p:ext uri="{BB962C8B-B14F-4D97-AF65-F5344CB8AC3E}">
        <p14:creationId xmlns:p14="http://schemas.microsoft.com/office/powerpoint/2010/main" val="380988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pPr/>
                <a14:m>
                  <m:oMath xmlns:m="http://schemas.openxmlformats.org/officeDocument/2006/math">
                    <m:r>
                      <a:rPr lang="en-US" altLang="ja-JP"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 </m:t>
                    </m:r>
                  </m:oMath>
                </a14:m>
                <a:r>
                  <a:rPr kumimoji="1" lang="en-US" altLang="ja-JP" dirty="0"/>
                  <a:t>: </a:t>
                </a:r>
                <a:r>
                  <a:rPr kumimoji="1" lang="ja-JP" altLang="en-US"/>
                  <a:t>小文字シグマ</a:t>
                </a:r>
              </a:p>
            </p:txBody>
          </p:sp>
        </mc:Choice>
        <mc:Fallback>
          <p:sp>
            <p:nvSpPr>
              <p:cNvPr id="3" name="ノート プレースホルダー 2"/>
              <p:cNvSpPr>
                <a:spLocks noGrp="1"/>
              </p:cNvSpPr>
              <p:nvPr>
                <p:ph type="body" idx="1"/>
              </p:nvPr>
            </p:nvSpPr>
            <p:spPr/>
            <p:txBody>
              <a:bodyPr/>
              <a:lstStyle/>
              <a:p>
                <a:pPr/>
                <a:r>
                  <a:rPr lang="en-US" altLang="ja-JP" i="0">
                    <a:latin typeface="Cambria Math" panose="02040503050406030204" pitchFamily="18" charset="0"/>
                    <a:ea typeface="Cambria Math" panose="02040503050406030204" pitchFamily="18" charset="0"/>
                  </a:rPr>
                  <a:t>𝜎</a:t>
                </a:r>
                <a:r>
                  <a:rPr lang="en-US" altLang="ja-JP" b="0" i="0">
                    <a:latin typeface="Cambria Math" panose="02040503050406030204" pitchFamily="18" charset="0"/>
                    <a:ea typeface="Cambria Math" panose="02040503050406030204" pitchFamily="18" charset="0"/>
                  </a:rPr>
                  <a:t> </a:t>
                </a:r>
                <a:r>
                  <a:rPr kumimoji="1" lang="en-US" altLang="ja-JP" dirty="0"/>
                  <a:t>: </a:t>
                </a:r>
                <a:r>
                  <a:rPr kumimoji="1" lang="ja-JP" altLang="en-US"/>
                  <a:t>小文字シグマ</a:t>
                </a:r>
              </a:p>
            </p:txBody>
          </p:sp>
        </mc:Fallback>
      </mc:AlternateContent>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19</a:t>
            </a:fld>
            <a:endParaRPr kumimoji="1" lang="ja-JP" altLang="en-US"/>
          </a:p>
        </p:txBody>
      </p:sp>
    </p:spTree>
    <p:extLst>
      <p:ext uri="{BB962C8B-B14F-4D97-AF65-F5344CB8AC3E}">
        <p14:creationId xmlns:p14="http://schemas.microsoft.com/office/powerpoint/2010/main" val="178288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行列を列ベクトルに分けて考えることもできるが、列ベクトルに分けても同じ説明になるので、行ベクトルに分けた場合について考える。</a:t>
            </a:r>
          </a:p>
        </p:txBody>
      </p:sp>
      <p:sp>
        <p:nvSpPr>
          <p:cNvPr id="4" name="スライド番号プレースホルダー 3"/>
          <p:cNvSpPr>
            <a:spLocks noGrp="1"/>
          </p:cNvSpPr>
          <p:nvPr>
            <p:ph type="sldNum" sz="quarter" idx="5"/>
          </p:nvPr>
        </p:nvSpPr>
        <p:spPr/>
        <p:txBody>
          <a:bodyPr/>
          <a:lstStyle/>
          <a:p>
            <a:fld id="{23433D53-EDBA-0C41-82B7-0B6CC3597936}" type="slidenum">
              <a:rPr kumimoji="1" lang="ja-JP" altLang="en-US" smtClean="0"/>
              <a:t>20</a:t>
            </a:fld>
            <a:endParaRPr kumimoji="1" lang="ja-JP" altLang="en-US"/>
          </a:p>
        </p:txBody>
      </p:sp>
    </p:spTree>
    <p:extLst>
      <p:ext uri="{BB962C8B-B14F-4D97-AF65-F5344CB8AC3E}">
        <p14:creationId xmlns:p14="http://schemas.microsoft.com/office/powerpoint/2010/main" val="167464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26F19-5AB9-4E40-B203-B2794D1318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15BDA6-0BC0-8647-97E8-7F9FDA31DC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62E0AA-E982-7743-93AD-163509BA1EF7}"/>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9AC3910-1CCD-C549-886C-8F14AE7301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F3C90B-C5A4-164F-AB8E-54DB37D61ADE}"/>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28932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79371-96CC-E142-9F0C-6D4BDA37848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9E95A4-06D9-0E46-8BDD-A6B4A2A6FD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3C4AE-77AE-E443-A010-7B2147020366}"/>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1310EFB8-403E-4846-A4B0-9FE5069077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F83D5E-9500-1441-8938-F9EC8AEB0BE2}"/>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88785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1E9420A-BA42-0940-BFFD-AA5DD46D86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21B75D-3CB5-3E46-BFBC-440FD00E173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AF1B8A-807E-944C-A7FC-B1D2D2D69985}"/>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6AE8469C-ADA8-3A47-A829-190D5B5EFF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4E1F75-44E7-B047-8C3C-75EE8723C8FE}"/>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04061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70B7A-372B-1A4A-9BE3-A059EE256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A2D0D0-E16B-6149-9460-1315D4BF620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A67970-2C99-1B49-A902-16385294FEEC}"/>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E6395486-6419-7243-92C2-791F04FE3E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01FE36-57E0-F64C-AB22-A360C96FBE83}"/>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45095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A8F9F-FB8C-3B45-9837-3E521E34E5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08111F-AA78-6F4C-8024-E05D9F4FF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F355580-4765-6241-BD55-256DF87271F1}"/>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D023A2D5-EFED-5A4A-9D72-60EE12CD7E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0ACE2B-B9BD-4040-A662-FA61EC82E92D}"/>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2243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7D6AF-6362-6B47-B644-FFB542F35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DDFC97-98A0-304B-B145-FC4868DE89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6102C-C2EE-C446-808D-9D86B18349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07CA60-12FC-8C4A-82D3-7B5C1905A323}"/>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98018918-8BFD-E14C-90C4-962CBE9C1B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8749BF-9C09-814E-9EDC-1828DAC0B85D}"/>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179442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AEB3E-97E9-CA44-928B-10BE0A5A53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3A34B2-9DB8-884B-BF18-B2D7BDD8C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D9655D-8702-DD4B-B22E-E21BF8E76BA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ACC7249-0B4A-944E-BAA7-1506CE1E1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F89C8E7-3FB2-FE40-AE32-1D42567D40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93A494-230E-334E-8E57-1E42622FB44A}"/>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8" name="フッター プレースホルダー 7">
            <a:extLst>
              <a:ext uri="{FF2B5EF4-FFF2-40B4-BE49-F238E27FC236}">
                <a16:creationId xmlns:a16="http://schemas.microsoft.com/office/drawing/2014/main" id="{DEA4D9FE-8B46-9548-9F66-7EE950DC01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A19C43-62BC-6D49-BB8C-3E9B3808D46C}"/>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351367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FFDDB-2309-9242-BEA8-ADA1A35D2C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EEB37D-A5A0-064A-AA02-86582C09AFBB}"/>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4" name="フッター プレースホルダー 3">
            <a:extLst>
              <a:ext uri="{FF2B5EF4-FFF2-40B4-BE49-F238E27FC236}">
                <a16:creationId xmlns:a16="http://schemas.microsoft.com/office/drawing/2014/main" id="{F2278DD5-DD0D-B94D-9737-6560B66AF7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FF2C3E-FA2D-D74D-94A4-ACCAF819C85D}"/>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419632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DDEFFE-2E64-6A4B-9040-F10D245C640B}"/>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3" name="フッター プレースホルダー 2">
            <a:extLst>
              <a:ext uri="{FF2B5EF4-FFF2-40B4-BE49-F238E27FC236}">
                <a16:creationId xmlns:a16="http://schemas.microsoft.com/office/drawing/2014/main" id="{61577A4B-13CD-7043-9637-170558BB7A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597894-22AA-494E-9B5E-F191EE967A30}"/>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35813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EC9687-C07F-BE4B-AD69-6286AC4B1C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31557F-140F-8D4D-9714-256EFA628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F62D95-C115-964C-81AA-D9FE36FCC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11A63-A906-0143-A7EE-15A9903FFF5F}"/>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F42DEFD6-88F5-FF45-947D-2118D49805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36E1CA-9065-8E4C-B600-8AE7F8D8D15A}"/>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263527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466FD-3A68-0E4A-A039-8832608B5F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B9C4AF-94A4-614C-B5DA-5C60F627D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9608D2-A5B8-A840-AEED-E6E19F955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74811D-74AC-114F-87A3-7739B8CA52AA}"/>
              </a:ext>
            </a:extLst>
          </p:cNvPr>
          <p:cNvSpPr>
            <a:spLocks noGrp="1"/>
          </p:cNvSpPr>
          <p:nvPr>
            <p:ph type="dt" sz="half" idx="10"/>
          </p:nvPr>
        </p:nvSpPr>
        <p:spPr/>
        <p:txBody>
          <a:bodyPr/>
          <a:lstStyle/>
          <a:p>
            <a:fld id="{236CCFA2-A884-DF48-98A2-99C37D1ECBAC}"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BC12E1B4-F40C-A64D-8D9D-DD37850B04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DEC5FA-6564-9143-A739-4D936A731211}"/>
              </a:ext>
            </a:extLst>
          </p:cNvPr>
          <p:cNvSpPr>
            <a:spLocks noGrp="1"/>
          </p:cNvSpPr>
          <p:nvPr>
            <p:ph type="sldNum" sz="quarter" idx="12"/>
          </p:nvPr>
        </p:nvSpPr>
        <p:spPr/>
        <p:txBody>
          <a:body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47319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0C00FC-0862-AB4D-847D-415409F42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32756D-4E44-9C46-876E-666BB6059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0128C9-4E47-B846-925D-0CF4F58A9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CFA2-A884-DF48-98A2-99C37D1ECBAC}"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EE1635EB-591C-FE4B-845D-2CFE0F5C3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0580B05-078B-B949-BBB9-631866A24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5BC2F-4558-324E-AC52-2B61E3F1DC65}" type="slidenum">
              <a:rPr kumimoji="1" lang="ja-JP" altLang="en-US" smtClean="0"/>
              <a:t>‹#›</a:t>
            </a:fld>
            <a:endParaRPr kumimoji="1" lang="ja-JP" altLang="en-US"/>
          </a:p>
        </p:txBody>
      </p:sp>
    </p:spTree>
    <p:extLst>
      <p:ext uri="{BB962C8B-B14F-4D97-AF65-F5344CB8AC3E}">
        <p14:creationId xmlns:p14="http://schemas.microsoft.com/office/powerpoint/2010/main" val="4193311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64C3E-397E-4045-8610-767FEA601DF5}"/>
              </a:ext>
            </a:extLst>
          </p:cNvPr>
          <p:cNvSpPr>
            <a:spLocks noGrp="1"/>
          </p:cNvSpPr>
          <p:nvPr>
            <p:ph type="ctrTitle"/>
          </p:nvPr>
        </p:nvSpPr>
        <p:spPr/>
        <p:txBody>
          <a:bodyPr/>
          <a:lstStyle/>
          <a:p>
            <a:r>
              <a:rPr lang="en-US" altLang="ja-JP" dirty="0"/>
              <a:t>4.5 </a:t>
            </a:r>
            <a:r>
              <a:rPr lang="ja-JP" altLang="en-US"/>
              <a:t>特異値と特異ベクトル</a:t>
            </a:r>
            <a:endParaRPr kumimoji="1" lang="ja-JP" altLang="en-US"/>
          </a:p>
        </p:txBody>
      </p:sp>
    </p:spTree>
    <p:extLst>
      <p:ext uri="{BB962C8B-B14F-4D97-AF65-F5344CB8AC3E}">
        <p14:creationId xmlns:p14="http://schemas.microsoft.com/office/powerpoint/2010/main" val="331452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4.5.1</a:t>
            </a:r>
            <a:r>
              <a:rPr kumimoji="1" lang="ja-JP" altLang="en-US" sz="2800"/>
              <a:t>　スクリプト</a:t>
            </a:r>
            <a:r>
              <a:rPr kumimoji="1" lang="en-US" altLang="ja-JP" sz="2800" dirty="0"/>
              <a:t>-1</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199" y="996042"/>
            <a:ext cx="11136087" cy="5676447"/>
          </a:xfrm>
          <a:ln>
            <a:solidFill>
              <a:schemeClr val="tx1"/>
            </a:solidFill>
          </a:ln>
        </p:spPr>
        <p:txBody>
          <a:bodyPr>
            <a:normAutofit/>
          </a:bodyPr>
          <a:lstStyle/>
          <a:p>
            <a:pPr marL="0" indent="0">
              <a:buNone/>
            </a:pPr>
            <a:r>
              <a:rPr lang="en-US" altLang="ja-JP" dirty="0"/>
              <a:t>import </a:t>
            </a:r>
            <a:r>
              <a:rPr lang="en-US" altLang="ja-JP" dirty="0" err="1"/>
              <a:t>numpy</a:t>
            </a:r>
            <a:r>
              <a:rPr lang="en-US" altLang="ja-JP" dirty="0"/>
              <a:t> as np</a:t>
            </a:r>
          </a:p>
          <a:p>
            <a:pPr marL="0" indent="0">
              <a:buNone/>
            </a:pPr>
            <a:endParaRPr lang="en-US" altLang="ja-JP" dirty="0"/>
          </a:p>
          <a:p>
            <a:pPr marL="0" indent="0">
              <a:buNone/>
            </a:pPr>
            <a:r>
              <a:rPr lang="en-US" altLang="ja-JP" dirty="0"/>
              <a:t>def </a:t>
            </a:r>
            <a:r>
              <a:rPr lang="en-US" altLang="ja-JP" dirty="0" err="1"/>
              <a:t>svd_w</a:t>
            </a:r>
            <a:r>
              <a:rPr lang="en-US" altLang="ja-JP" dirty="0"/>
              <a:t>(A):</a:t>
            </a:r>
          </a:p>
          <a:p>
            <a:pPr marL="0" indent="0">
              <a:buNone/>
            </a:pPr>
            <a:r>
              <a:rPr lang="en-US" altLang="ja-JP" dirty="0"/>
              <a:t> </a:t>
            </a:r>
            <a:r>
              <a:rPr lang="ja-JP" altLang="en-US"/>
              <a:t>　</a:t>
            </a:r>
            <a:r>
              <a:rPr lang="en-US" altLang="ja-JP" dirty="0"/>
              <a:t>“””</a:t>
            </a:r>
          </a:p>
          <a:p>
            <a:pPr marL="0" indent="0">
              <a:buNone/>
            </a:pPr>
            <a:r>
              <a:rPr lang="ja-JP" altLang="en-US"/>
              <a:t>　　</a:t>
            </a:r>
            <a:r>
              <a:rPr lang="en-US" altLang="ja-JP" dirty="0"/>
              <a:t>Return r,       </a:t>
            </a:r>
            <a:r>
              <a:rPr lang="en-US" altLang="ja-JP" dirty="0" err="1"/>
              <a:t>urow</a:t>
            </a:r>
            <a:r>
              <a:rPr lang="en-US" altLang="ja-JP" dirty="0"/>
              <a:t>, s, </a:t>
            </a:r>
            <a:r>
              <a:rPr lang="en-US" altLang="ja-JP" dirty="0" err="1"/>
              <a:t>vrow</a:t>
            </a:r>
            <a:endParaRPr lang="en-US" altLang="ja-JP" dirty="0"/>
          </a:p>
          <a:p>
            <a:pPr marL="0" indent="0">
              <a:buNone/>
            </a:pPr>
            <a:r>
              <a:rPr lang="en-US" altLang="ja-JP" dirty="0"/>
              <a:t>                   r:       Rank of A</a:t>
            </a:r>
          </a:p>
          <a:p>
            <a:pPr marL="0" indent="0">
              <a:buNone/>
            </a:pPr>
            <a:r>
              <a:rPr lang="en-US" altLang="ja-JP" dirty="0"/>
              <a:t>                   </a:t>
            </a:r>
            <a:r>
              <a:rPr lang="en-US" altLang="ja-JP" dirty="0" err="1"/>
              <a:t>urow</a:t>
            </a:r>
            <a:r>
              <a:rPr lang="en-US" altLang="ja-JP" dirty="0"/>
              <a:t>: Left singular vectors as row vectors</a:t>
            </a:r>
          </a:p>
          <a:p>
            <a:pPr marL="0" indent="0">
              <a:buNone/>
            </a:pPr>
            <a:r>
              <a:rPr lang="en-US" altLang="ja-JP" dirty="0"/>
              <a:t>                   s:      Singular value in descending order</a:t>
            </a:r>
          </a:p>
          <a:p>
            <a:pPr marL="0" indent="0">
              <a:buNone/>
            </a:pPr>
            <a:r>
              <a:rPr lang="en-US" altLang="ja-JP" dirty="0"/>
              <a:t>                   </a:t>
            </a:r>
            <a:r>
              <a:rPr lang="en-US" altLang="ja-JP" dirty="0" err="1"/>
              <a:t>vrow</a:t>
            </a:r>
            <a:r>
              <a:rPr lang="en-US" altLang="ja-JP" dirty="0"/>
              <a:t>: Right singular vectors as row vectors</a:t>
            </a:r>
          </a:p>
          <a:p>
            <a:pPr marL="0" indent="0">
              <a:buNone/>
            </a:pPr>
            <a:r>
              <a:rPr lang="en-US" altLang="ja-JP" dirty="0"/>
              <a:t>     “””</a:t>
            </a:r>
          </a:p>
        </p:txBody>
      </p:sp>
    </p:spTree>
    <p:extLst>
      <p:ext uri="{BB962C8B-B14F-4D97-AF65-F5344CB8AC3E}">
        <p14:creationId xmlns:p14="http://schemas.microsoft.com/office/powerpoint/2010/main" val="203508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4.5.1</a:t>
            </a:r>
            <a:r>
              <a:rPr kumimoji="1" lang="ja-JP" altLang="en-US" sz="2800"/>
              <a:t>　スクリプト</a:t>
            </a:r>
            <a:r>
              <a:rPr kumimoji="1" lang="en-US" altLang="ja-JP" sz="2800" dirty="0"/>
              <a:t>-2</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a:bodyPr>
          <a:lstStyle/>
          <a:p>
            <a:pPr marL="0" indent="0">
              <a:buNone/>
            </a:pPr>
            <a:r>
              <a:rPr lang="en" altLang="ja-JP" dirty="0"/>
              <a:t>def </a:t>
            </a:r>
            <a:r>
              <a:rPr lang="en" altLang="ja-JP" dirty="0" err="1"/>
              <a:t>svd_w</a:t>
            </a:r>
            <a:r>
              <a:rPr lang="en" altLang="ja-JP" dirty="0"/>
              <a:t>(A):</a:t>
            </a:r>
          </a:p>
          <a:p>
            <a:pPr marL="0" indent="0">
              <a:buNone/>
            </a:pPr>
            <a:r>
              <a:rPr lang="en" altLang="ja-JP" dirty="0"/>
              <a:t>	</a:t>
            </a:r>
            <a:r>
              <a:rPr lang="en" altLang="ja-JP" dirty="0" err="1"/>
              <a:t>u,s,vh</a:t>
            </a:r>
            <a:r>
              <a:rPr lang="en" altLang="ja-JP" dirty="0"/>
              <a:t> = </a:t>
            </a:r>
            <a:r>
              <a:rPr lang="en" altLang="ja-JP" dirty="0" err="1"/>
              <a:t>np.linalg.svd</a:t>
            </a:r>
            <a:r>
              <a:rPr lang="en" altLang="ja-JP" dirty="0"/>
              <a:t>(</a:t>
            </a:r>
            <a:r>
              <a:rPr lang="en" altLang="ja-JP" dirty="0" err="1"/>
              <a:t>A,full_matrices</a:t>
            </a:r>
            <a:r>
              <a:rPr lang="en" altLang="ja-JP" dirty="0"/>
              <a:t> = False)</a:t>
            </a:r>
          </a:p>
          <a:p>
            <a:pPr marL="0" indent="0">
              <a:buNone/>
            </a:pPr>
            <a:r>
              <a:rPr lang="en" altLang="ja-JP" dirty="0"/>
              <a:t>	r = </a:t>
            </a:r>
            <a:r>
              <a:rPr lang="en" altLang="ja-JP" dirty="0" err="1"/>
              <a:t>np.linalg.matrix_rank</a:t>
            </a:r>
            <a:r>
              <a:rPr lang="en" altLang="ja-JP" dirty="0"/>
              <a:t>(</a:t>
            </a:r>
            <a:r>
              <a:rPr lang="en" altLang="ja-JP" dirty="0" err="1"/>
              <a:t>np.diag</a:t>
            </a:r>
            <a:r>
              <a:rPr lang="en" altLang="ja-JP" dirty="0"/>
              <a:t>(s))</a:t>
            </a:r>
          </a:p>
          <a:p>
            <a:pPr marL="0" indent="0">
              <a:buNone/>
            </a:pPr>
            <a:r>
              <a:rPr lang="en" altLang="ja-JP" dirty="0"/>
              <a:t>	M,N = </a:t>
            </a:r>
            <a:r>
              <a:rPr lang="en" altLang="ja-JP" dirty="0" err="1"/>
              <a:t>A.shape</a:t>
            </a:r>
            <a:endParaRPr lang="en" altLang="ja-JP" dirty="0"/>
          </a:p>
          <a:p>
            <a:pPr marL="0" indent="0">
              <a:buNone/>
            </a:pPr>
            <a:r>
              <a:rPr lang="en" altLang="ja-JP" dirty="0"/>
              <a:t>	</a:t>
            </a:r>
            <a:r>
              <a:rPr lang="en" altLang="ja-JP" dirty="0" err="1"/>
              <a:t>urow</a:t>
            </a:r>
            <a:r>
              <a:rPr lang="en" altLang="ja-JP" dirty="0"/>
              <a:t> = None</a:t>
            </a:r>
          </a:p>
          <a:p>
            <a:pPr marL="0" indent="0">
              <a:buNone/>
            </a:pPr>
            <a:r>
              <a:rPr lang="en" altLang="ja-JP" dirty="0"/>
              <a:t>	</a:t>
            </a:r>
            <a:r>
              <a:rPr lang="en" altLang="ja-JP" dirty="0" err="1"/>
              <a:t>vrow</a:t>
            </a:r>
            <a:r>
              <a:rPr lang="en" altLang="ja-JP" dirty="0"/>
              <a:t> = None</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73D129B-7659-4E4B-BB31-E2D888C1440B}"/>
                  </a:ext>
                </a:extLst>
              </p:cNvPr>
              <p:cNvSpPr txBox="1"/>
              <p:nvPr/>
            </p:nvSpPr>
            <p:spPr>
              <a:xfrm>
                <a:off x="7886700" y="996042"/>
                <a:ext cx="4180113" cy="4456926"/>
              </a:xfrm>
              <a:prstGeom prst="rect">
                <a:avLst/>
              </a:prstGeom>
              <a:noFill/>
            </p:spPr>
            <p:txBody>
              <a:bodyPr wrap="square" rtlCol="0">
                <a:spAutoFit/>
              </a:bodyPr>
              <a:lstStyle/>
              <a:p>
                <a:r>
                  <a:rPr lang="ja-JP" altLang="en-US"/>
                  <a:t>変数</a:t>
                </a:r>
                <a:endParaRPr lang="en-US" altLang="ja-JP" dirty="0"/>
              </a:p>
              <a:p>
                <a:endParaRPr lang="en-US" altLang="ja-JP" dirty="0"/>
              </a:p>
              <a:p>
                <a:r>
                  <a:rPr lang="en-US" altLang="ja-JP" dirty="0"/>
                  <a:t>u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m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a:rPr lang="en-US" altLang="ja-JP" b="0" i="1" smtClean="0">
                                  <a:latin typeface="Cambria Math" panose="02040503050406030204" pitchFamily="18" charset="0"/>
                                </a:rPr>
                                <m:t>   0.5</m:t>
                              </m:r>
                            </m:e>
                          </m:m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a:rPr lang="en-US" altLang="ja-JP" b="0" i="1" smtClean="0">
                                  <a:latin typeface="Cambria Math" panose="02040503050406030204" pitchFamily="18" charset="0"/>
                                </a:rPr>
                                <m:t>   0.5</m:t>
                              </m:r>
                            </m:e>
                            <m:e>
                              <m:r>
                                <a:rPr lang="en-US" altLang="ja-JP" b="0" i="1" smtClean="0">
                                  <a:latin typeface="Cambria Math" panose="02040503050406030204" pitchFamily="18" charset="0"/>
                                </a:rPr>
                                <m:t>   0.5</m:t>
                              </m:r>
                            </m:e>
                          </m:m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a:rPr lang="en-US" altLang="ja-JP" b="0" i="1" smtClean="0">
                                  <a:latin typeface="Cambria Math" panose="02040503050406030204" pitchFamily="18" charset="0"/>
                                </a:rPr>
                                <m:t>   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mr>
                        </m:m>
                      </m:e>
                    </m:d>
                  </m:oMath>
                </a14:m>
                <a:endParaRPr lang="en-US" altLang="ja-JP" dirty="0"/>
              </a:p>
              <a:p>
                <a:endParaRPr lang="en-US" altLang="ja-JP" dirty="0"/>
              </a:p>
              <a:p>
                <a:r>
                  <a:rPr lang="en-US" altLang="ja-JP" dirty="0"/>
                  <a:t>s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0.39</m:t>
                              </m:r>
                              <m:r>
                                <a:rPr lang="en-US" altLang="ja-JP" b="0" i="1" smtClean="0">
                                  <a:latin typeface="Cambria Math" panose="02040503050406030204" pitchFamily="18" charset="0"/>
                                  <a:ea typeface="Cambria Math" panose="02040503050406030204" pitchFamily="18" charset="0"/>
                                </a:rPr>
                                <m:t>⋯</m:t>
                              </m:r>
                            </m:e>
                            <m:e>
                              <m:r>
                                <a:rPr lang="en-US" altLang="ja-JP" b="0" i="1" smtClean="0">
                                  <a:latin typeface="Cambria Math" panose="02040503050406030204" pitchFamily="18" charset="0"/>
                                </a:rPr>
                                <m:t>5.65</m:t>
                              </m:r>
                              <m:r>
                                <m:rPr>
                                  <m:brk m:alnAt="7"/>
                                </m:rPr>
                                <a:rPr lang="en-US" altLang="ja-JP" b="0" i="1" smtClean="0">
                                  <a:latin typeface="Cambria Math" panose="02040503050406030204" pitchFamily="18" charset="0"/>
                                  <a:ea typeface="Cambria Math" panose="02040503050406030204" pitchFamily="18" charset="0"/>
                                </a:rPr>
                                <m:t>⋯</m:t>
                              </m:r>
                            </m:e>
                            <m:e>
                              <m:r>
                                <a:rPr lang="en-US" altLang="ja-JP" b="0" i="1" smtClean="0">
                                  <a:latin typeface="Cambria Math" panose="02040503050406030204" pitchFamily="18" charset="0"/>
                                </a:rPr>
                                <m:t>0. </m:t>
                              </m:r>
                            </m:e>
                          </m:mr>
                        </m:m>
                      </m:e>
                    </m:d>
                  </m:oMath>
                </a14:m>
                <a:endParaRPr lang="en-US" altLang="ja-JP" dirty="0"/>
              </a:p>
              <a:p>
                <a:endParaRPr lang="en-US" altLang="ja-JP" dirty="0"/>
              </a:p>
              <a:p>
                <a:r>
                  <a:rPr lang="en-US" altLang="ja-JP" dirty="0" err="1"/>
                  <a:t>vh</a:t>
                </a:r>
                <a:r>
                  <a:rPr lang="en-US" altLang="ja-JP" dirty="0"/>
                  <a:t> = </a:t>
                </a:r>
                <a14:m>
                  <m:oMath xmlns:m="http://schemas.openxmlformats.org/officeDocument/2006/math">
                    <m:d>
                      <m:dPr>
                        <m:begChr m:val="["/>
                        <m:endChr m:val="]"/>
                        <m:ctrlPr>
                          <a:rPr lang="en-US" altLang="ja-JP" sz="1400"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panose="02040503050406030204" pitchFamily="18" charset="0"/>
                                </a:rPr>
                                <m:t>−</m:t>
                              </m:r>
                              <m:r>
                                <a:rPr lang="en-US" altLang="ja-JP" sz="1400" b="0" i="1" smtClean="0">
                                  <a:latin typeface="Cambria Math" panose="02040503050406030204" pitchFamily="18" charset="0"/>
                                </a:rPr>
                                <m:t>5.77</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−5.77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−5.77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mr>
                          <m:mr>
                            <m:e>
                              <m:r>
                                <a:rPr lang="en-US" altLang="ja-JP" sz="1400" b="0" i="1" smtClean="0">
                                  <a:latin typeface="Cambria Math" panose="02040503050406030204" pitchFamily="18" charset="0"/>
                                </a:rPr>
                                <m:t>−7.07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−.222</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−16</m:t>
                              </m:r>
                            </m:e>
                            <m:e>
                              <m:r>
                                <a:rPr lang="en-US" altLang="ja-JP" sz="1400" b="0" i="1" smtClean="0">
                                  <a:latin typeface="Cambria Math" panose="02040503050406030204" pitchFamily="18" charset="0"/>
                                </a:rPr>
                                <m:t>−7.07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mr>
                          <m:mr>
                            <m:e>
                              <m:r>
                                <a:rPr lang="en-US" altLang="ja-JP" sz="1400" b="0" i="1" smtClean="0">
                                  <a:latin typeface="Cambria Math" panose="02040503050406030204" pitchFamily="18" charset="0"/>
                                </a:rPr>
                                <m:t>−4.08</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   8.16</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   4.08</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mr>
                        </m:m>
                      </m:e>
                    </m:d>
                  </m:oMath>
                </a14:m>
                <a:endParaRPr lang="en-US" altLang="ja-JP" sz="1400" dirty="0"/>
              </a:p>
              <a:p>
                <a:endParaRPr lang="en-US" altLang="ja-JP" dirty="0"/>
              </a:p>
              <a:p>
                <a:r>
                  <a:rPr lang="en-US" altLang="ja-JP" dirty="0"/>
                  <a:t>r = 2</a:t>
                </a:r>
              </a:p>
              <a:p>
                <a:r>
                  <a:rPr lang="en-US" altLang="ja-JP" dirty="0"/>
                  <a:t>M = 4</a:t>
                </a:r>
              </a:p>
              <a:p>
                <a:r>
                  <a:rPr lang="en-US" altLang="ja-JP" dirty="0"/>
                  <a:t>N = 3</a:t>
                </a:r>
              </a:p>
            </p:txBody>
          </p:sp>
        </mc:Choice>
        <mc:Fallback xmlns="">
          <p:sp>
            <p:nvSpPr>
              <p:cNvPr id="4" name="テキスト ボックス 3">
                <a:extLst>
                  <a:ext uri="{FF2B5EF4-FFF2-40B4-BE49-F238E27FC236}">
                    <a16:creationId xmlns:a16="http://schemas.microsoft.com/office/drawing/2014/main" id="{D73D129B-7659-4E4B-BB31-E2D888C1440B}"/>
                  </a:ext>
                </a:extLst>
              </p:cNvPr>
              <p:cNvSpPr txBox="1">
                <a:spLocks noRot="1" noChangeAspect="1" noMove="1" noResize="1" noEditPoints="1" noAdjustHandles="1" noChangeArrowheads="1" noChangeShapeType="1" noTextEdit="1"/>
              </p:cNvSpPr>
              <p:nvPr/>
            </p:nvSpPr>
            <p:spPr>
              <a:xfrm>
                <a:off x="7886700" y="996042"/>
                <a:ext cx="4180113" cy="4456926"/>
              </a:xfrm>
              <a:prstGeom prst="rect">
                <a:avLst/>
              </a:prstGeom>
              <a:blipFill>
                <a:blip r:embed="rId3"/>
                <a:stretch>
                  <a:fillRect l="-1520" t="-568" b="-1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094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4.5.1</a:t>
            </a:r>
            <a:r>
              <a:rPr kumimoji="1" lang="ja-JP" altLang="en-US" sz="2800"/>
              <a:t>　スクリプト</a:t>
            </a:r>
            <a:r>
              <a:rPr kumimoji="1" lang="en-US" altLang="ja-JP" sz="2800" dirty="0"/>
              <a:t>-3</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a:bodyPr>
          <a:lstStyle/>
          <a:p>
            <a:pPr marL="0" indent="0">
              <a:buNone/>
            </a:pPr>
            <a:r>
              <a:rPr lang="en" altLang="ja-JP" dirty="0"/>
              <a:t>if </a:t>
            </a:r>
            <a:r>
              <a:rPr lang="en" altLang="ja-JP" dirty="0" err="1"/>
              <a:t>np.linalg.matrix_rank</a:t>
            </a:r>
            <a:r>
              <a:rPr lang="en" altLang="ja-JP" dirty="0"/>
              <a:t>(</a:t>
            </a:r>
            <a:r>
              <a:rPr lang="en" altLang="ja-JP" dirty="0" err="1"/>
              <a:t>np.diag</a:t>
            </a:r>
            <a:r>
              <a:rPr lang="en" altLang="ja-JP" dirty="0"/>
              <a:t>(s)) == 0:</a:t>
            </a:r>
          </a:p>
          <a:p>
            <a:pPr marL="0" indent="0">
              <a:buNone/>
            </a:pPr>
            <a:r>
              <a:rPr lang="en" altLang="ja-JP" dirty="0"/>
              <a:t>	s = </a:t>
            </a:r>
            <a:r>
              <a:rPr lang="en" altLang="ja-JP" dirty="0" err="1"/>
              <a:t>np.array</a:t>
            </a:r>
            <a:r>
              <a:rPr lang="en" altLang="ja-JP" dirty="0"/>
              <a:t>([0])</a:t>
            </a:r>
          </a:p>
          <a:p>
            <a:pPr marL="0" indent="0">
              <a:buNone/>
            </a:pPr>
            <a:r>
              <a:rPr lang="en" altLang="ja-JP" dirty="0"/>
              <a:t>	</a:t>
            </a:r>
            <a:r>
              <a:rPr lang="en" altLang="ja-JP" dirty="0" err="1"/>
              <a:t>urow</a:t>
            </a:r>
            <a:r>
              <a:rPr lang="en" altLang="ja-JP" dirty="0"/>
              <a:t> = </a:t>
            </a:r>
            <a:r>
              <a:rPr lang="en" altLang="ja-JP" dirty="0" err="1"/>
              <a:t>np.full</a:t>
            </a:r>
            <a:r>
              <a:rPr lang="en" altLang="ja-JP" dirty="0"/>
              <a:t>((1,M),0.0)</a:t>
            </a:r>
          </a:p>
          <a:p>
            <a:pPr marL="0" indent="0">
              <a:buNone/>
            </a:pPr>
            <a:r>
              <a:rPr lang="en" altLang="ja-JP" dirty="0"/>
              <a:t>	</a:t>
            </a:r>
            <a:r>
              <a:rPr lang="en" altLang="ja-JP" dirty="0" err="1"/>
              <a:t>vrow</a:t>
            </a:r>
            <a:r>
              <a:rPr lang="en" altLang="ja-JP" dirty="0"/>
              <a:t> = </a:t>
            </a:r>
            <a:r>
              <a:rPr lang="en" altLang="ja-JP" dirty="0" err="1"/>
              <a:t>np.full</a:t>
            </a:r>
            <a:r>
              <a:rPr lang="en" altLang="ja-JP" dirty="0"/>
              <a:t>((1,N),0.0)</a:t>
            </a:r>
          </a:p>
          <a:p>
            <a:pPr marL="0" indent="0">
              <a:buNone/>
            </a:pPr>
            <a:endParaRPr lang="en-US" altLang="ja-JP" dirty="0"/>
          </a:p>
        </p:txBody>
      </p:sp>
    </p:spTree>
    <p:extLst>
      <p:ext uri="{BB962C8B-B14F-4D97-AF65-F5344CB8AC3E}">
        <p14:creationId xmlns:p14="http://schemas.microsoft.com/office/powerpoint/2010/main" val="33623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4.5.1</a:t>
            </a:r>
            <a:r>
              <a:rPr kumimoji="1" lang="ja-JP" altLang="en-US" sz="2800"/>
              <a:t>　スクリプト</a:t>
            </a:r>
            <a:r>
              <a:rPr kumimoji="1" lang="en-US" altLang="ja-JP" sz="2800" dirty="0"/>
              <a:t>-4</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fontScale="92500" lnSpcReduction="20000"/>
          </a:bodyPr>
          <a:lstStyle/>
          <a:p>
            <a:pPr marL="0" indent="0">
              <a:buNone/>
            </a:pPr>
            <a:r>
              <a:rPr lang="en" altLang="ja-JP" dirty="0"/>
              <a:t>else:</a:t>
            </a:r>
          </a:p>
          <a:p>
            <a:pPr marL="0" indent="0">
              <a:buNone/>
            </a:pPr>
            <a:r>
              <a:rPr lang="en" altLang="ja-JP" dirty="0"/>
              <a:t>	</a:t>
            </a:r>
            <a:r>
              <a:rPr lang="en" altLang="ja-JP" dirty="0" err="1"/>
              <a:t>u_tp</a:t>
            </a:r>
            <a:r>
              <a:rPr lang="en" altLang="ja-JP" dirty="0"/>
              <a:t> = </a:t>
            </a:r>
            <a:r>
              <a:rPr lang="en" altLang="ja-JP" dirty="0" err="1"/>
              <a:t>u.transpose</a:t>
            </a:r>
            <a:r>
              <a:rPr lang="en" altLang="ja-JP" dirty="0"/>
              <a:t>()</a:t>
            </a:r>
          </a:p>
          <a:p>
            <a:pPr marL="0" indent="0">
              <a:buNone/>
            </a:pPr>
            <a:r>
              <a:rPr lang="en" altLang="ja-JP" dirty="0"/>
              <a:t>	</a:t>
            </a:r>
            <a:r>
              <a:rPr lang="en" altLang="ja-JP" dirty="0" err="1"/>
              <a:t>urow</a:t>
            </a:r>
            <a:r>
              <a:rPr lang="en" altLang="ja-JP" dirty="0"/>
              <a:t> = []</a:t>
            </a:r>
          </a:p>
          <a:p>
            <a:pPr marL="0" indent="0">
              <a:buNone/>
            </a:pPr>
            <a:r>
              <a:rPr lang="en" altLang="ja-JP" dirty="0"/>
              <a:t>	</a:t>
            </a:r>
            <a:r>
              <a:rPr lang="en" altLang="ja-JP" dirty="0" err="1"/>
              <a:t>vrow</a:t>
            </a:r>
            <a:r>
              <a:rPr lang="en" altLang="ja-JP" dirty="0"/>
              <a:t> = []</a:t>
            </a:r>
          </a:p>
          <a:p>
            <a:pPr marL="0" indent="0">
              <a:buNone/>
            </a:pPr>
            <a:r>
              <a:rPr lang="en" altLang="ja-JP" dirty="0"/>
              <a:t>	</a:t>
            </a:r>
            <a:r>
              <a:rPr lang="en" altLang="ja-JP" dirty="0" err="1"/>
              <a:t>s_temp</a:t>
            </a:r>
            <a:r>
              <a:rPr lang="en" altLang="ja-JP" dirty="0"/>
              <a:t> = []</a:t>
            </a:r>
          </a:p>
          <a:p>
            <a:pPr marL="0" indent="0">
              <a:buNone/>
            </a:pPr>
            <a:r>
              <a:rPr lang="en" altLang="ja-JP" dirty="0"/>
              <a:t>	for </a:t>
            </a:r>
            <a:r>
              <a:rPr lang="en" altLang="ja-JP" dirty="0" err="1"/>
              <a:t>i</a:t>
            </a:r>
            <a:r>
              <a:rPr lang="en" altLang="ja-JP" dirty="0"/>
              <a:t> in range(r):</a:t>
            </a:r>
          </a:p>
          <a:p>
            <a:pPr marL="0" indent="0">
              <a:buNone/>
            </a:pPr>
            <a:r>
              <a:rPr lang="en" altLang="ja-JP" dirty="0"/>
              <a:t>		</a:t>
            </a:r>
            <a:r>
              <a:rPr lang="en" altLang="ja-JP" dirty="0" err="1"/>
              <a:t>s_temp.append</a:t>
            </a:r>
            <a:r>
              <a:rPr lang="en" altLang="ja-JP" dirty="0"/>
              <a:t>(s[</a:t>
            </a:r>
            <a:r>
              <a:rPr lang="en" altLang="ja-JP" dirty="0" err="1"/>
              <a:t>i</a:t>
            </a:r>
            <a:r>
              <a:rPr lang="en" altLang="ja-JP" dirty="0"/>
              <a:t>])</a:t>
            </a:r>
          </a:p>
          <a:p>
            <a:pPr marL="0" indent="0">
              <a:buNone/>
            </a:pPr>
            <a:r>
              <a:rPr lang="en" altLang="ja-JP" dirty="0"/>
              <a:t>		</a:t>
            </a:r>
            <a:r>
              <a:rPr lang="en" altLang="ja-JP" dirty="0" err="1"/>
              <a:t>urow.append</a:t>
            </a:r>
            <a:r>
              <a:rPr lang="en" altLang="ja-JP" dirty="0"/>
              <a:t>(</a:t>
            </a:r>
            <a:r>
              <a:rPr lang="en" altLang="ja-JP" dirty="0" err="1"/>
              <a:t>u_tp</a:t>
            </a:r>
            <a:r>
              <a:rPr lang="en" altLang="ja-JP" dirty="0"/>
              <a:t>[</a:t>
            </a:r>
            <a:r>
              <a:rPr lang="en" altLang="ja-JP" dirty="0" err="1"/>
              <a:t>i</a:t>
            </a:r>
            <a:r>
              <a:rPr lang="en" altLang="ja-JP" dirty="0"/>
              <a:t>])</a:t>
            </a:r>
          </a:p>
          <a:p>
            <a:pPr marL="0" indent="0">
              <a:buNone/>
            </a:pPr>
            <a:r>
              <a:rPr lang="en" altLang="ja-JP" dirty="0"/>
              <a:t>		</a:t>
            </a:r>
            <a:r>
              <a:rPr lang="en" altLang="ja-JP" dirty="0" err="1"/>
              <a:t>vrow.append</a:t>
            </a:r>
            <a:r>
              <a:rPr lang="en" altLang="ja-JP" dirty="0"/>
              <a:t>(</a:t>
            </a:r>
            <a:r>
              <a:rPr lang="en" altLang="ja-JP" dirty="0" err="1"/>
              <a:t>vh</a:t>
            </a:r>
            <a:r>
              <a:rPr lang="en" altLang="ja-JP" dirty="0"/>
              <a:t>[</a:t>
            </a:r>
            <a:r>
              <a:rPr lang="en" altLang="ja-JP" dirty="0" err="1"/>
              <a:t>i</a:t>
            </a:r>
            <a:r>
              <a:rPr lang="en" altLang="ja-JP" dirty="0"/>
              <a:t>])</a:t>
            </a:r>
          </a:p>
          <a:p>
            <a:pPr marL="0" indent="0">
              <a:buNone/>
            </a:pPr>
            <a:r>
              <a:rPr lang="en" altLang="ja-JP" dirty="0"/>
              <a:t>	s = </a:t>
            </a:r>
            <a:r>
              <a:rPr lang="en" altLang="ja-JP" dirty="0" err="1"/>
              <a:t>np.array</a:t>
            </a:r>
            <a:r>
              <a:rPr lang="en" altLang="ja-JP" dirty="0"/>
              <a:t>(</a:t>
            </a:r>
            <a:r>
              <a:rPr lang="en" altLang="ja-JP" dirty="0" err="1"/>
              <a:t>s_temp</a:t>
            </a:r>
            <a:r>
              <a:rPr lang="en" altLang="ja-JP" dirty="0"/>
              <a:t>)</a:t>
            </a:r>
          </a:p>
          <a:p>
            <a:pPr marL="0" indent="0">
              <a:buNone/>
            </a:pPr>
            <a:r>
              <a:rPr lang="en" altLang="ja-JP" dirty="0"/>
              <a:t>	</a:t>
            </a:r>
            <a:r>
              <a:rPr lang="en" altLang="ja-JP" dirty="0" err="1"/>
              <a:t>urow</a:t>
            </a:r>
            <a:r>
              <a:rPr lang="en" altLang="ja-JP" dirty="0"/>
              <a:t> = </a:t>
            </a:r>
            <a:r>
              <a:rPr lang="en" altLang="ja-JP" dirty="0" err="1"/>
              <a:t>np.array</a:t>
            </a:r>
            <a:r>
              <a:rPr lang="en" altLang="ja-JP" dirty="0"/>
              <a:t>(</a:t>
            </a:r>
            <a:r>
              <a:rPr lang="en" altLang="ja-JP" dirty="0" err="1"/>
              <a:t>urow</a:t>
            </a:r>
            <a:r>
              <a:rPr lang="en" altLang="ja-JP" dirty="0"/>
              <a:t>)</a:t>
            </a:r>
          </a:p>
          <a:p>
            <a:pPr marL="0" indent="0">
              <a:buNone/>
            </a:pPr>
            <a:r>
              <a:rPr lang="en" altLang="ja-JP" dirty="0"/>
              <a:t>	</a:t>
            </a:r>
            <a:r>
              <a:rPr lang="en" altLang="ja-JP" dirty="0" err="1"/>
              <a:t>vrow</a:t>
            </a:r>
            <a:r>
              <a:rPr lang="en" altLang="ja-JP" dirty="0"/>
              <a:t> = </a:t>
            </a:r>
            <a:r>
              <a:rPr lang="en" altLang="ja-JP" dirty="0" err="1"/>
              <a:t>np.array</a:t>
            </a:r>
            <a:r>
              <a:rPr lang="en" altLang="ja-JP" dirty="0"/>
              <a:t>(</a:t>
            </a:r>
            <a:r>
              <a:rPr lang="en" altLang="ja-JP" dirty="0" err="1"/>
              <a:t>vrow</a:t>
            </a:r>
            <a:r>
              <a:rPr lang="en" altLang="ja-JP" dirty="0"/>
              <a:t>)</a:t>
            </a:r>
          </a:p>
          <a:p>
            <a:pPr marL="0" indent="0">
              <a:buNone/>
            </a:pPr>
            <a:endParaRPr lang="en" altLang="ja-JP" dirty="0"/>
          </a:p>
          <a:p>
            <a:pPr marL="0" indent="0">
              <a:buNone/>
            </a:pPr>
            <a:r>
              <a:rPr lang="en" altLang="ja-JP" dirty="0"/>
              <a:t>return </a:t>
            </a:r>
            <a:r>
              <a:rPr lang="en" altLang="ja-JP" dirty="0" err="1"/>
              <a:t>r,urow,s,vrow</a:t>
            </a:r>
            <a:endParaRPr lang="en" altLang="ja-JP" dirty="0"/>
          </a:p>
          <a:p>
            <a:pPr marL="0" indent="0">
              <a:buNone/>
            </a:pPr>
            <a:endParaRPr lang="en-US" altLang="ja-JP" dirty="0"/>
          </a:p>
          <a:p>
            <a:pPr marL="0" indent="0">
              <a:buNone/>
            </a:pPr>
            <a:endParaRPr lang="en-US" altLang="ja-JP"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A0DB65B-792A-4544-9B2A-F75178D861B5}"/>
                  </a:ext>
                </a:extLst>
              </p:cNvPr>
              <p:cNvSpPr txBox="1"/>
              <p:nvPr/>
            </p:nvSpPr>
            <p:spPr>
              <a:xfrm>
                <a:off x="7903325" y="996042"/>
                <a:ext cx="4180113" cy="2862515"/>
              </a:xfrm>
              <a:prstGeom prst="rect">
                <a:avLst/>
              </a:prstGeom>
              <a:noFill/>
            </p:spPr>
            <p:txBody>
              <a:bodyPr wrap="square" rtlCol="0">
                <a:spAutoFit/>
              </a:bodyPr>
              <a:lstStyle/>
              <a:p>
                <a:r>
                  <a:rPr lang="ja-JP" altLang="en-US"/>
                  <a:t>変数</a:t>
                </a:r>
                <a:endParaRPr lang="en-US" altLang="ja-JP" dirty="0"/>
              </a:p>
              <a:p>
                <a:endParaRPr lang="en-US" altLang="ja-JP" dirty="0"/>
              </a:p>
              <a:p>
                <a:r>
                  <a:rPr lang="en-US" altLang="ja-JP" dirty="0" err="1"/>
                  <a:t>urow</a:t>
                </a:r>
                <a:r>
                  <a:rPr lang="en-US" altLang="ja-JP" dirty="0"/>
                  <a:t>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4"/>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m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0.5</m:t>
                              </m:r>
                            </m:e>
                            <m:e>
                              <m:r>
                                <a:rPr lang="en-US" altLang="ja-JP" b="0" i="1" smtClean="0">
                                  <a:latin typeface="Cambria Math" panose="02040503050406030204" pitchFamily="18" charset="0"/>
                                </a:rPr>
                                <m:t>   0.5</m:t>
                              </m:r>
                            </m:e>
                            <m:e>
                              <m:r>
                                <a:rPr lang="en-US" altLang="ja-JP" b="0" i="1" smtClean="0">
                                  <a:latin typeface="Cambria Math" panose="02040503050406030204" pitchFamily="18" charset="0"/>
                                </a:rPr>
                                <m:t>   0.5</m:t>
                              </m:r>
                            </m:e>
                            <m:e>
                              <m:r>
                                <a:rPr lang="en-US" altLang="ja-JP" b="0" i="1" smtClean="0">
                                  <a:latin typeface="Cambria Math" panose="02040503050406030204" pitchFamily="18" charset="0"/>
                                </a:rPr>
                                <m:t>   0.5</m:t>
                              </m:r>
                            </m:e>
                          </m:mr>
                        </m:m>
                      </m:e>
                    </m:d>
                  </m:oMath>
                </a14:m>
                <a:r>
                  <a:rPr lang="en-US" altLang="ja-JP" dirty="0"/>
                  <a:t> </a:t>
                </a:r>
              </a:p>
              <a:p>
                <a:endParaRPr lang="en-US" altLang="ja-JP" dirty="0"/>
              </a:p>
              <a:p>
                <a:r>
                  <a:rPr lang="en-US" altLang="ja-JP" dirty="0"/>
                  <a:t>s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0.39</m:t>
                              </m:r>
                              <m:r>
                                <a:rPr lang="en-US" altLang="ja-JP" b="0" i="1" smtClean="0">
                                  <a:latin typeface="Cambria Math" panose="02040503050406030204" pitchFamily="18" charset="0"/>
                                  <a:ea typeface="Cambria Math" panose="02040503050406030204" pitchFamily="18" charset="0"/>
                                </a:rPr>
                                <m:t>⋯</m:t>
                              </m:r>
                            </m:e>
                            <m:e>
                              <m:r>
                                <a:rPr lang="en-US" altLang="ja-JP" b="0" i="1" smtClean="0">
                                  <a:latin typeface="Cambria Math" panose="02040503050406030204" pitchFamily="18" charset="0"/>
                                </a:rPr>
                                <m:t>5.65</m:t>
                              </m:r>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e>
                          </m:mr>
                        </m:m>
                      </m:e>
                    </m:d>
                  </m:oMath>
                </a14:m>
                <a:r>
                  <a:rPr lang="en-US" altLang="ja-JP" dirty="0"/>
                  <a:t> </a:t>
                </a:r>
              </a:p>
              <a:p>
                <a:endParaRPr lang="en-US" altLang="ja-JP" dirty="0"/>
              </a:p>
              <a:p>
                <a:r>
                  <a:rPr lang="en-US" altLang="ja-JP" dirty="0" err="1"/>
                  <a:t>vrow</a:t>
                </a:r>
                <a:r>
                  <a:rPr lang="en-US" altLang="ja-JP" dirty="0"/>
                  <a:t> = </a:t>
                </a:r>
                <a14:m>
                  <m:oMath xmlns:m="http://schemas.openxmlformats.org/officeDocument/2006/math">
                    <m:d>
                      <m:dPr>
                        <m:begChr m:val="["/>
                        <m:endChr m:val="]"/>
                        <m:ctrlPr>
                          <a:rPr lang="en-US" altLang="ja-JP" sz="1400"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panose="02040503050406030204" pitchFamily="18" charset="0"/>
                                </a:rPr>
                                <m:t>−</m:t>
                              </m:r>
                              <m:r>
                                <a:rPr lang="en-US" altLang="ja-JP" sz="1400" b="0" i="1" smtClean="0">
                                  <a:latin typeface="Cambria Math" panose="02040503050406030204" pitchFamily="18" charset="0"/>
                                </a:rPr>
                                <m:t>5.77</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−5.77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   5.77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mr>
                          <m:mr>
                            <m:e>
                              <m:r>
                                <a:rPr lang="en-US" altLang="ja-JP" sz="1400" b="0" i="1" smtClean="0">
                                  <a:latin typeface="Cambria Math" panose="02040503050406030204" pitchFamily="18" charset="0"/>
                                </a:rPr>
                                <m:t>−7.07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e>
                              <m:r>
                                <a:rPr lang="en-US" altLang="ja-JP" sz="1400" b="0" i="1" smtClean="0">
                                  <a:latin typeface="Cambria Math" panose="02040503050406030204" pitchFamily="18" charset="0"/>
                                </a:rPr>
                                <m:t>−2.22</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−16</m:t>
                              </m:r>
                            </m:e>
                            <m:e>
                              <m:r>
                                <a:rPr lang="en-US" altLang="ja-JP" sz="1400" b="0" i="1" smtClean="0">
                                  <a:latin typeface="Cambria Math" panose="02040503050406030204" pitchFamily="18" charset="0"/>
                                </a:rPr>
                                <m:t>−7.07</m:t>
                              </m:r>
                              <m:r>
                                <m:rPr>
                                  <m:brk m:alnAt="7"/>
                                </m:rP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𝑒</m:t>
                              </m:r>
                              <m:r>
                                <a:rPr lang="en-US" altLang="ja-JP" sz="1400" b="0" i="1" smtClean="0">
                                  <a:latin typeface="Cambria Math" panose="02040503050406030204" pitchFamily="18" charset="0"/>
                                  <a:ea typeface="Cambria Math" panose="02040503050406030204" pitchFamily="18" charset="0"/>
                                </a:rPr>
                                <m:t>−01</m:t>
                              </m:r>
                            </m:e>
                          </m:mr>
                        </m:m>
                      </m:e>
                    </m:d>
                  </m:oMath>
                </a14:m>
                <a:r>
                  <a:rPr lang="en-US" altLang="ja-JP" dirty="0"/>
                  <a:t> </a:t>
                </a:r>
              </a:p>
              <a:p>
                <a:endParaRPr lang="en-US" altLang="ja-JP" dirty="0"/>
              </a:p>
            </p:txBody>
          </p:sp>
        </mc:Choice>
        <mc:Fallback xmlns="">
          <p:sp>
            <p:nvSpPr>
              <p:cNvPr id="6" name="テキスト ボックス 5">
                <a:extLst>
                  <a:ext uri="{FF2B5EF4-FFF2-40B4-BE49-F238E27FC236}">
                    <a16:creationId xmlns:a16="http://schemas.microsoft.com/office/drawing/2014/main" id="{7A0DB65B-792A-4544-9B2A-F75178D861B5}"/>
                  </a:ext>
                </a:extLst>
              </p:cNvPr>
              <p:cNvSpPr txBox="1">
                <a:spLocks noRot="1" noChangeAspect="1" noMove="1" noResize="1" noEditPoints="1" noAdjustHandles="1" noChangeArrowheads="1" noChangeShapeType="1" noTextEdit="1"/>
              </p:cNvSpPr>
              <p:nvPr/>
            </p:nvSpPr>
            <p:spPr>
              <a:xfrm>
                <a:off x="7903325" y="996042"/>
                <a:ext cx="4180113" cy="2862515"/>
              </a:xfrm>
              <a:prstGeom prst="rect">
                <a:avLst/>
              </a:prstGeom>
              <a:blipFill>
                <a:blip r:embed="rId2"/>
                <a:stretch>
                  <a:fillRect l="-1212" t="-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673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4.5.2</a:t>
            </a:r>
            <a:r>
              <a:rPr kumimoji="1" lang="ja-JP" altLang="en-US" sz="2800"/>
              <a:t>　スクリプト</a:t>
            </a:r>
            <a:r>
              <a:rPr kumimoji="1" lang="en-US" altLang="ja-JP" sz="2800" dirty="0"/>
              <a:t>-2</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a:bodyPr>
          <a:lstStyle/>
          <a:p>
            <a:pPr marL="0" indent="0">
              <a:buNone/>
            </a:pPr>
            <a:r>
              <a:rPr lang="en" altLang="ja-JP" dirty="0"/>
              <a:t>print('r = ',r)</a:t>
            </a:r>
          </a:p>
          <a:p>
            <a:pPr marL="0" indent="0">
              <a:buNone/>
            </a:pPr>
            <a:r>
              <a:rPr lang="en" altLang="ja-JP" dirty="0"/>
              <a:t>print('</a:t>
            </a:r>
            <a:r>
              <a:rPr lang="en" altLang="ja-JP" dirty="0" err="1"/>
              <a:t>urow</a:t>
            </a:r>
            <a:r>
              <a:rPr lang="en" altLang="ja-JP" dirty="0"/>
              <a:t> = \n',</a:t>
            </a:r>
            <a:r>
              <a:rPr lang="en" altLang="ja-JP" dirty="0" err="1"/>
              <a:t>urow</a:t>
            </a:r>
            <a:r>
              <a:rPr lang="en" altLang="ja-JP" dirty="0"/>
              <a:t>)</a:t>
            </a:r>
          </a:p>
          <a:p>
            <a:pPr marL="0" indent="0">
              <a:buNone/>
            </a:pPr>
            <a:r>
              <a:rPr lang="en" altLang="ja-JP" dirty="0"/>
              <a:t>print('s = \</a:t>
            </a:r>
            <a:r>
              <a:rPr lang="en" altLang="ja-JP" dirty="0" err="1"/>
              <a:t>n',s</a:t>
            </a:r>
            <a:r>
              <a:rPr lang="en" altLang="ja-JP" dirty="0"/>
              <a:t>)</a:t>
            </a:r>
          </a:p>
          <a:p>
            <a:pPr marL="0" indent="0">
              <a:buNone/>
            </a:pPr>
            <a:r>
              <a:rPr lang="en" altLang="ja-JP" dirty="0"/>
              <a:t>print('</a:t>
            </a:r>
            <a:r>
              <a:rPr lang="en" altLang="ja-JP" dirty="0" err="1"/>
              <a:t>vrow</a:t>
            </a:r>
            <a:r>
              <a:rPr lang="en" altLang="ja-JP" dirty="0"/>
              <a:t> = \n',</a:t>
            </a:r>
            <a:r>
              <a:rPr lang="en" altLang="ja-JP" dirty="0" err="1"/>
              <a:t>vrow</a:t>
            </a:r>
            <a:r>
              <a:rPr lang="en" altLang="ja-JP" dirty="0"/>
              <a:t>)</a:t>
            </a:r>
          </a:p>
          <a:p>
            <a:pPr marL="0" indent="0">
              <a:buNone/>
            </a:pP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73D129B-7659-4E4B-BB31-E2D888C1440B}"/>
                  </a:ext>
                </a:extLst>
              </p:cNvPr>
              <p:cNvSpPr txBox="1"/>
              <p:nvPr/>
            </p:nvSpPr>
            <p:spPr>
              <a:xfrm>
                <a:off x="8262256" y="996042"/>
                <a:ext cx="3804557" cy="3246081"/>
              </a:xfrm>
              <a:prstGeom prst="rect">
                <a:avLst/>
              </a:prstGeom>
              <a:noFill/>
            </p:spPr>
            <p:txBody>
              <a:bodyPr wrap="square" rtlCol="0">
                <a:spAutoFit/>
              </a:bodyPr>
              <a:lstStyle/>
              <a:p>
                <a:r>
                  <a:rPr kumimoji="1" lang="en-US" altLang="ja-JP" dirty="0"/>
                  <a:t>u1 = </a:t>
                </a:r>
                <a14:m>
                  <m:oMath xmlns:m="http://schemas.openxmlformats.org/officeDocument/2006/math">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oMath>
                </a14:m>
                <a:r>
                  <a:rPr kumimoji="1" lang="en-US" altLang="ja-JP" dirty="0"/>
                  <a:t>u2 </a:t>
                </a:r>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 </m:t>
                              </m:r>
                              <m:r>
                                <a:rPr lang="en-US" altLang="ja-JP" b="0" i="1" smtClean="0">
                                  <a:latin typeface="Cambria Math" panose="02040503050406030204" pitchFamily="18" charset="0"/>
                                </a:rPr>
                                <m:t>  1</m:t>
                              </m:r>
                            </m:e>
                          </m:mr>
                          <m:mr>
                            <m:e>
                              <m:r>
                                <a:rPr lang="en-US" altLang="ja-JP" b="0" i="1" smtClean="0">
                                  <a:latin typeface="Cambria Math" panose="02040503050406030204" pitchFamily="18" charset="0"/>
                                </a:rPr>
                                <m:t>   1</m:t>
                              </m:r>
                            </m:e>
                          </m:mr>
                          <m:mr>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mr>
                        </m:m>
                      </m:e>
                    </m:d>
                  </m:oMath>
                </a14:m>
                <a:r>
                  <a:rPr kumimoji="1" lang="en-US" altLang="ja-JP" dirty="0"/>
                  <a:t>,</a:t>
                </a:r>
              </a:p>
              <a:p>
                <a:endParaRPr kumimoji="1" lang="en-US" altLang="ja-JP" dirty="0"/>
              </a:p>
              <a:p>
                <a:r>
                  <a:rPr kumimoji="1" lang="en-US" altLang="ja-JP" dirty="0"/>
                  <a:t>v1 = </a:t>
                </a:r>
                <a14:m>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3"/>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oMath>
                </a14:m>
                <a:endParaRPr kumimoji="1" lang="en-US" altLang="ja-JP"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altLang="ja-JP" dirty="0"/>
                        <m:t>v</m:t>
                      </m:r>
                      <m:r>
                        <m:rPr>
                          <m:nor/>
                        </m:rPr>
                        <a:rPr lang="en-US" altLang="ja-JP" b="0" i="0" dirty="0" smtClean="0"/>
                        <m:t>2</m:t>
                      </m:r>
                      <m:r>
                        <m:rPr>
                          <m:nor/>
                        </m:rPr>
                        <a:rPr lang="en-US" altLang="ja-JP" dirty="0"/>
                        <m:t> = </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   1</m:t>
                                </m:r>
                              </m:e>
                            </m:mr>
                          </m:m>
                        </m:e>
                      </m:d>
                    </m:oMath>
                  </m:oMathPara>
                </a14:m>
                <a:endParaRPr lang="en-US" altLang="ja-JP" dirty="0"/>
              </a:p>
              <a:p>
                <a:endParaRPr lang="en-US" altLang="ja-JP" dirty="0"/>
              </a:p>
              <a:p>
                <a:r>
                  <a:rPr lang="en-US" altLang="ja-JP" dirty="0"/>
                  <a:t>A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
                      </m:e>
                    </m:d>
                  </m:oMath>
                </a14:m>
                <a:endParaRPr lang="en-US" altLang="ja-JP" dirty="0"/>
              </a:p>
            </p:txBody>
          </p:sp>
        </mc:Choice>
        <mc:Fallback xmlns="">
          <p:sp>
            <p:nvSpPr>
              <p:cNvPr id="4" name="テキスト ボックス 3">
                <a:extLst>
                  <a:ext uri="{FF2B5EF4-FFF2-40B4-BE49-F238E27FC236}">
                    <a16:creationId xmlns:a16="http://schemas.microsoft.com/office/drawing/2014/main" id="{D73D129B-7659-4E4B-BB31-E2D888C1440B}"/>
                  </a:ext>
                </a:extLst>
              </p:cNvPr>
              <p:cNvSpPr txBox="1">
                <a:spLocks noRot="1" noChangeAspect="1" noMove="1" noResize="1" noEditPoints="1" noAdjustHandles="1" noChangeArrowheads="1" noChangeShapeType="1" noTextEdit="1"/>
              </p:cNvSpPr>
              <p:nvPr/>
            </p:nvSpPr>
            <p:spPr>
              <a:xfrm>
                <a:off x="8262256" y="996042"/>
                <a:ext cx="3804557" cy="3246081"/>
              </a:xfrm>
              <a:prstGeom prst="rect">
                <a:avLst/>
              </a:prstGeom>
              <a:blipFill>
                <a:blip r:embed="rId2"/>
                <a:stretch>
                  <a:fillRect l="-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987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4.5.2</a:t>
            </a:r>
            <a:r>
              <a:rPr kumimoji="1" lang="ja-JP" altLang="en-US" sz="2800"/>
              <a:t>　スクリプト</a:t>
            </a:r>
            <a:r>
              <a:rPr kumimoji="1" lang="en-US" altLang="ja-JP" sz="2800" dirty="0"/>
              <a:t>-3</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523018" cy="5676447"/>
          </a:xfrm>
          <a:ln>
            <a:solidFill>
              <a:schemeClr val="tx1"/>
            </a:solidFill>
          </a:ln>
        </p:spPr>
        <p:txBody>
          <a:bodyPr>
            <a:normAutofit/>
          </a:bodyPr>
          <a:lstStyle/>
          <a:p>
            <a:pPr marL="0" indent="0">
              <a:buNone/>
            </a:pPr>
            <a:r>
              <a:rPr lang="en" altLang="ja-JP" dirty="0" err="1"/>
              <a:t>m,n</a:t>
            </a:r>
            <a:r>
              <a:rPr lang="en" altLang="ja-JP" dirty="0"/>
              <a:t> = </a:t>
            </a:r>
            <a:r>
              <a:rPr lang="en" altLang="ja-JP" dirty="0" err="1"/>
              <a:t>A.shape</a:t>
            </a:r>
            <a:endParaRPr lang="en" altLang="ja-JP" dirty="0"/>
          </a:p>
          <a:p>
            <a:pPr marL="0" indent="0">
              <a:buNone/>
            </a:pPr>
            <a:r>
              <a:rPr lang="en" altLang="ja-JP" dirty="0" err="1"/>
              <a:t>ckA</a:t>
            </a:r>
            <a:r>
              <a:rPr lang="en" altLang="ja-JP" dirty="0"/>
              <a:t> = </a:t>
            </a:r>
            <a:r>
              <a:rPr lang="en" altLang="ja-JP" dirty="0" err="1"/>
              <a:t>np.full</a:t>
            </a:r>
            <a:r>
              <a:rPr lang="en" altLang="ja-JP" dirty="0"/>
              <a:t>((</a:t>
            </a:r>
            <a:r>
              <a:rPr lang="en" altLang="ja-JP" dirty="0" err="1"/>
              <a:t>m,n</a:t>
            </a:r>
            <a:r>
              <a:rPr lang="en" altLang="ja-JP" dirty="0"/>
              <a:t>),0.0)</a:t>
            </a:r>
          </a:p>
          <a:p>
            <a:pPr marL="0" indent="0">
              <a:buNone/>
            </a:pPr>
            <a:r>
              <a:rPr lang="en" altLang="ja-JP" dirty="0"/>
              <a:t>for </a:t>
            </a:r>
            <a:r>
              <a:rPr lang="en" altLang="ja-JP" dirty="0" err="1"/>
              <a:t>i</a:t>
            </a:r>
            <a:r>
              <a:rPr lang="en" altLang="ja-JP" dirty="0"/>
              <a:t> in range(r):</a:t>
            </a:r>
          </a:p>
          <a:p>
            <a:pPr marL="0" indent="0">
              <a:buNone/>
            </a:pPr>
            <a:r>
              <a:rPr lang="en" altLang="ja-JP" dirty="0"/>
              <a:t>	</a:t>
            </a:r>
            <a:r>
              <a:rPr lang="en" altLang="ja-JP" dirty="0" err="1"/>
              <a:t>ckA</a:t>
            </a:r>
            <a:r>
              <a:rPr lang="en" altLang="ja-JP" dirty="0"/>
              <a:t> += s[</a:t>
            </a:r>
            <a:r>
              <a:rPr lang="en" altLang="ja-JP" dirty="0" err="1"/>
              <a:t>i</a:t>
            </a:r>
            <a:r>
              <a:rPr lang="en" altLang="ja-JP" dirty="0"/>
              <a:t>] </a:t>
            </a:r>
          </a:p>
          <a:p>
            <a:pPr marL="0" indent="0">
              <a:buNone/>
            </a:pPr>
            <a:r>
              <a:rPr lang="en" altLang="ja-JP" dirty="0"/>
              <a:t>		  *</a:t>
            </a:r>
            <a:r>
              <a:rPr lang="en" altLang="ja-JP" dirty="0" err="1"/>
              <a:t>np.array</a:t>
            </a:r>
            <a:r>
              <a:rPr lang="en" altLang="ja-JP" dirty="0"/>
              <a:t>([</a:t>
            </a:r>
            <a:r>
              <a:rPr lang="en" altLang="ja-JP" dirty="0" err="1"/>
              <a:t>urow</a:t>
            </a:r>
            <a:r>
              <a:rPr lang="en" altLang="ja-JP" dirty="0"/>
              <a:t>[</a:t>
            </a:r>
            <a:r>
              <a:rPr lang="en" altLang="ja-JP" dirty="0" err="1"/>
              <a:t>i</a:t>
            </a:r>
            <a:r>
              <a:rPr lang="en" altLang="ja-JP" dirty="0"/>
              <a:t>]]).transpose()</a:t>
            </a:r>
          </a:p>
          <a:p>
            <a:pPr marL="0" indent="0">
              <a:buNone/>
            </a:pPr>
            <a:r>
              <a:rPr lang="en" altLang="ja-JP" dirty="0"/>
              <a:t>	         @ </a:t>
            </a:r>
            <a:r>
              <a:rPr lang="en" altLang="ja-JP" dirty="0" err="1"/>
              <a:t>np.array</a:t>
            </a:r>
            <a:r>
              <a:rPr lang="en" altLang="ja-JP" dirty="0"/>
              <a:t>([</a:t>
            </a:r>
            <a:r>
              <a:rPr lang="en" altLang="ja-JP" dirty="0" err="1"/>
              <a:t>vrow</a:t>
            </a:r>
            <a:r>
              <a:rPr lang="en" altLang="ja-JP" dirty="0"/>
              <a:t>[</a:t>
            </a:r>
            <a:r>
              <a:rPr lang="en" altLang="ja-JP" dirty="0" err="1"/>
              <a:t>i</a:t>
            </a:r>
            <a:r>
              <a:rPr lang="en" altLang="ja-JP" dirty="0"/>
              <a:t>]])</a:t>
            </a:r>
          </a:p>
          <a:p>
            <a:pPr marL="0" indent="0">
              <a:buNone/>
            </a:pPr>
            <a:r>
              <a:rPr lang="en" altLang="ja-JP" dirty="0"/>
              <a:t>print('</a:t>
            </a:r>
            <a:r>
              <a:rPr lang="en" altLang="ja-JP" dirty="0" err="1"/>
              <a:t>ckA</a:t>
            </a:r>
            <a:r>
              <a:rPr lang="en" altLang="ja-JP" dirty="0"/>
              <a:t> = \n' ,</a:t>
            </a:r>
            <a:r>
              <a:rPr lang="en" altLang="ja-JP" dirty="0" err="1"/>
              <a:t>ckA</a:t>
            </a:r>
            <a:r>
              <a:rPr lang="en" altLang="ja-JP" dirty="0"/>
              <a:t>)</a:t>
            </a:r>
          </a:p>
          <a:p>
            <a:pPr marL="0" indent="0">
              <a:buNone/>
            </a:pPr>
            <a:r>
              <a:rPr lang="en" altLang="ja-JP" dirty="0" err="1"/>
              <a:t>ckA</a:t>
            </a:r>
            <a:r>
              <a:rPr lang="en" altLang="ja-JP" dirty="0"/>
              <a:t> = </a:t>
            </a:r>
            <a:r>
              <a:rPr lang="en" altLang="ja-JP" dirty="0" err="1"/>
              <a:t>urow.transpose</a:t>
            </a:r>
            <a:r>
              <a:rPr lang="en" altLang="ja-JP" dirty="0"/>
              <a:t>() @ </a:t>
            </a:r>
            <a:r>
              <a:rPr lang="en" altLang="ja-JP" dirty="0" err="1"/>
              <a:t>np.diag</a:t>
            </a:r>
            <a:r>
              <a:rPr lang="en" altLang="ja-JP" dirty="0"/>
              <a:t>(s) @ </a:t>
            </a:r>
            <a:r>
              <a:rPr lang="en" altLang="ja-JP" dirty="0" err="1"/>
              <a:t>vrow</a:t>
            </a:r>
            <a:endParaRPr lang="en" altLang="ja-JP" dirty="0"/>
          </a:p>
          <a:p>
            <a:pPr marL="0" indent="0">
              <a:buNone/>
            </a:pPr>
            <a:r>
              <a:rPr lang="en" altLang="ja-JP" dirty="0"/>
              <a:t>print('</a:t>
            </a:r>
            <a:r>
              <a:rPr lang="en" altLang="ja-JP" dirty="0" err="1"/>
              <a:t>ckA</a:t>
            </a:r>
            <a:r>
              <a:rPr lang="en" altLang="ja-JP" dirty="0"/>
              <a:t> = \n',</a:t>
            </a:r>
            <a:r>
              <a:rPr lang="en" altLang="ja-JP" dirty="0" err="1"/>
              <a:t>ckA</a:t>
            </a:r>
            <a:r>
              <a:rPr lang="en" altLang="ja-JP" dirty="0"/>
              <a:t>)</a:t>
            </a:r>
          </a:p>
          <a:p>
            <a:pPr marL="0" indent="0">
              <a:buNone/>
            </a:pPr>
            <a:endParaRPr lang="en" altLang="ja-JP" dirty="0"/>
          </a:p>
          <a:p>
            <a:pPr marL="0" indent="0">
              <a:buNone/>
            </a:pPr>
            <a:endParaRPr lang="en"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D8084DE-411D-F44C-AB18-0AF14FA8241C}"/>
                  </a:ext>
                </a:extLst>
              </p:cNvPr>
              <p:cNvSpPr txBox="1"/>
              <p:nvPr/>
            </p:nvSpPr>
            <p:spPr>
              <a:xfrm>
                <a:off x="7903325" y="996042"/>
                <a:ext cx="4180113" cy="1666803"/>
              </a:xfrm>
              <a:prstGeom prst="rect">
                <a:avLst/>
              </a:prstGeom>
              <a:noFill/>
            </p:spPr>
            <p:txBody>
              <a:bodyPr wrap="square" rtlCol="0">
                <a:spAutoFit/>
              </a:bodyPr>
              <a:lstStyle/>
              <a:p>
                <a:r>
                  <a:rPr lang="ja-JP" altLang="en-US"/>
                  <a:t>変数</a:t>
                </a:r>
                <a:endParaRPr lang="en-US" altLang="ja-JP" dirty="0"/>
              </a:p>
              <a:p>
                <a:endParaRPr lang="en-US" altLang="ja-JP" dirty="0"/>
              </a:p>
              <a:p>
                <a:r>
                  <a:rPr lang="en-US" altLang="ja-JP" dirty="0" err="1"/>
                  <a:t>ckA</a:t>
                </a:r>
                <a:r>
                  <a:rPr lang="en-US" altLang="ja-JP" dirty="0"/>
                  <a:t>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
                      </m:e>
                    </m:d>
                  </m:oMath>
                </a14:m>
                <a:endParaRPr lang="en-US" altLang="ja-JP" dirty="0"/>
              </a:p>
            </p:txBody>
          </p:sp>
        </mc:Choice>
        <mc:Fallback xmlns="">
          <p:sp>
            <p:nvSpPr>
              <p:cNvPr id="5" name="テキスト ボックス 4">
                <a:extLst>
                  <a:ext uri="{FF2B5EF4-FFF2-40B4-BE49-F238E27FC236}">
                    <a16:creationId xmlns:a16="http://schemas.microsoft.com/office/drawing/2014/main" id="{ED8084DE-411D-F44C-AB18-0AF14FA8241C}"/>
                  </a:ext>
                </a:extLst>
              </p:cNvPr>
              <p:cNvSpPr txBox="1">
                <a:spLocks noRot="1" noChangeAspect="1" noMove="1" noResize="1" noEditPoints="1" noAdjustHandles="1" noChangeArrowheads="1" noChangeShapeType="1" noTextEdit="1"/>
              </p:cNvSpPr>
              <p:nvPr/>
            </p:nvSpPr>
            <p:spPr>
              <a:xfrm>
                <a:off x="7903325" y="996042"/>
                <a:ext cx="4180113" cy="1666803"/>
              </a:xfrm>
              <a:prstGeom prst="rect">
                <a:avLst/>
              </a:prstGeom>
              <a:blipFill>
                <a:blip r:embed="rId3"/>
                <a:stretch>
                  <a:fillRect l="-1212" t="-1515" b="-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45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4.5.2</a:t>
            </a:r>
            <a:r>
              <a:rPr kumimoji="1" lang="ja-JP" altLang="en-US" sz="2800"/>
              <a:t>　スクリプト</a:t>
            </a:r>
            <a:r>
              <a:rPr kumimoji="1" lang="en-US" altLang="ja-JP" sz="2800" dirty="0"/>
              <a:t>-4</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a:bodyPr>
          <a:lstStyle/>
          <a:p>
            <a:pPr marL="0" indent="0">
              <a:buNone/>
            </a:pPr>
            <a:r>
              <a:rPr lang="en" altLang="ja-JP" dirty="0"/>
              <a:t>B = </a:t>
            </a:r>
            <a:r>
              <a:rPr lang="en" altLang="ja-JP" dirty="0" err="1"/>
              <a:t>vrow.transpose</a:t>
            </a:r>
            <a:r>
              <a:rPr lang="en" altLang="ja-JP" dirty="0"/>
              <a:t>() @   </a:t>
            </a:r>
          </a:p>
          <a:p>
            <a:pPr marL="0" indent="0">
              <a:buNone/>
            </a:pPr>
            <a:r>
              <a:rPr lang="en" altLang="ja-JP" dirty="0"/>
              <a:t>       </a:t>
            </a:r>
            <a:r>
              <a:rPr lang="en" altLang="ja-JP" dirty="0" err="1"/>
              <a:t>np.linalg.inv</a:t>
            </a:r>
            <a:r>
              <a:rPr lang="en" altLang="ja-JP" dirty="0"/>
              <a:t>(</a:t>
            </a:r>
            <a:r>
              <a:rPr lang="en" altLang="ja-JP" dirty="0" err="1"/>
              <a:t>np.diag</a:t>
            </a:r>
            <a:r>
              <a:rPr lang="en" altLang="ja-JP" dirty="0"/>
              <a:t>(s)) @ </a:t>
            </a:r>
            <a:r>
              <a:rPr lang="en" altLang="ja-JP" dirty="0" err="1"/>
              <a:t>urow</a:t>
            </a:r>
            <a:endParaRPr lang="en" altLang="ja-JP" dirty="0"/>
          </a:p>
          <a:p>
            <a:pPr marL="0" indent="0">
              <a:buNone/>
            </a:pPr>
            <a:r>
              <a:rPr lang="en" altLang="ja-JP" dirty="0"/>
              <a:t>print('B(g inverse of A ) = \</a:t>
            </a:r>
            <a:r>
              <a:rPr lang="en" altLang="ja-JP" dirty="0" err="1"/>
              <a:t>n',B</a:t>
            </a:r>
            <a:r>
              <a:rPr lang="en" altLang="ja-JP" dirty="0"/>
              <a:t>)</a:t>
            </a:r>
          </a:p>
          <a:p>
            <a:pPr marL="0" indent="0">
              <a:buNone/>
            </a:pPr>
            <a:r>
              <a:rPr lang="en" altLang="ja-JP" dirty="0"/>
              <a:t>ABA = A @ B @ A </a:t>
            </a:r>
          </a:p>
          <a:p>
            <a:pPr marL="0" indent="0">
              <a:buNone/>
            </a:pPr>
            <a:r>
              <a:rPr lang="en" altLang="ja-JP" dirty="0"/>
              <a:t>print('ABA = \</a:t>
            </a:r>
            <a:r>
              <a:rPr lang="en" altLang="ja-JP" dirty="0" err="1"/>
              <a:t>n',ABA</a:t>
            </a:r>
            <a:r>
              <a:rPr lang="en" altLang="ja-JP" dirty="0"/>
              <a:t>)</a:t>
            </a:r>
          </a:p>
          <a:p>
            <a:pPr marL="0" indent="0">
              <a:buNone/>
            </a:pPr>
            <a:endParaRPr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43577-420C-494C-AEB6-95CEAD1CF83A}"/>
                  </a:ext>
                </a:extLst>
              </p:cNvPr>
              <p:cNvSpPr txBox="1"/>
              <p:nvPr/>
            </p:nvSpPr>
            <p:spPr>
              <a:xfrm>
                <a:off x="7903325" y="996042"/>
                <a:ext cx="4180113" cy="3118226"/>
              </a:xfrm>
              <a:prstGeom prst="rect">
                <a:avLst/>
              </a:prstGeom>
              <a:noFill/>
            </p:spPr>
            <p:txBody>
              <a:bodyPr wrap="square" rtlCol="0">
                <a:spAutoFit/>
              </a:bodyPr>
              <a:lstStyle/>
              <a:p>
                <a:r>
                  <a:rPr lang="ja-JP" altLang="en-US"/>
                  <a:t>変数</a:t>
                </a:r>
                <a:endParaRPr lang="en-US" altLang="ja-JP" dirty="0"/>
              </a:p>
              <a:p>
                <a:endParaRPr lang="en-US" altLang="ja-JP" dirty="0"/>
              </a:p>
              <a:p>
                <a:r>
                  <a:rPr lang="en-US" altLang="ja-JP" dirty="0"/>
                  <a:t>B = </a:t>
                </a:r>
                <a14:m>
                  <m:oMath xmlns:m="http://schemas.openxmlformats.org/officeDocument/2006/math">
                    <m:d>
                      <m:dPr>
                        <m:begChr m:val="["/>
                        <m:endChr m:val="]"/>
                        <m:ctrlPr>
                          <a:rPr lang="en-US" altLang="ja-JP" sz="1600" i="1" smtClean="0">
                            <a:latin typeface="Cambria Math" panose="02040503050406030204" pitchFamily="18" charset="0"/>
                          </a:rPr>
                        </m:ctrlPr>
                      </m:dPr>
                      <m:e>
                        <m:m>
                          <m:mPr>
                            <m:mcs>
                              <m:mc>
                                <m:mcPr>
                                  <m:count m:val="4"/>
                                  <m:mcJc m:val="center"/>
                                </m:mcPr>
                              </m:mc>
                            </m:mcs>
                            <m:ctrlPr>
                              <a:rPr lang="en-US" altLang="ja-JP" sz="1600" b="0" i="1" smtClean="0">
                                <a:latin typeface="Cambria Math" panose="02040503050406030204" pitchFamily="18" charset="0"/>
                              </a:rPr>
                            </m:ctrlPr>
                          </m:mPr>
                          <m:mr>
                            <m:e>
                              <m:r>
                                <m:rPr>
                                  <m:brk m:alnAt="7"/>
                                </m:rPr>
                                <a:rPr lang="en-US" altLang="ja-JP" sz="1600" b="0" i="1" smtClean="0">
                                  <a:latin typeface="Cambria Math" panose="02040503050406030204" pitchFamily="18" charset="0"/>
                                </a:rPr>
                                <m:t>0</m:t>
                              </m:r>
                              <m:r>
                                <a:rPr lang="en-US" altLang="ja-JP" sz="1600" b="0" i="1" smtClean="0">
                                  <a:latin typeface="Cambria Math" panose="02040503050406030204" pitchFamily="18" charset="0"/>
                                </a:rPr>
                                <m:t>.090</m:t>
                              </m:r>
                              <m: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0.090</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−0.034</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−0.034</m:t>
                              </m:r>
                              <m:r>
                                <m:rPr>
                                  <m:brk m:alnAt="7"/>
                                </m:rPr>
                                <a:rPr lang="en-US" altLang="ja-JP" sz="1600" b="0" i="1" smtClean="0">
                                  <a:latin typeface="Cambria Math" panose="02040503050406030204" pitchFamily="18" charset="0"/>
                                  <a:ea typeface="Cambria Math" panose="02040503050406030204" pitchFamily="18" charset="0"/>
                                </a:rPr>
                                <m:t>⋯</m:t>
                              </m:r>
                            </m:e>
                          </m:mr>
                          <m:mr>
                            <m:e>
                              <m:r>
                                <a:rPr lang="en-US" altLang="ja-JP" sz="1600" b="0" i="1" smtClean="0">
                                  <a:latin typeface="Cambria Math" panose="02040503050406030204" pitchFamily="18" charset="0"/>
                                </a:rPr>
                                <m:t>0.027</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0.027</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   0.027</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   0.027</m:t>
                              </m:r>
                              <m:r>
                                <m:rPr>
                                  <m:brk m:alnAt="7"/>
                                </m:rPr>
                                <a:rPr lang="en-US" altLang="ja-JP" sz="1600" b="0" i="1" smtClean="0">
                                  <a:latin typeface="Cambria Math" panose="02040503050406030204" pitchFamily="18" charset="0"/>
                                  <a:ea typeface="Cambria Math" panose="02040503050406030204" pitchFamily="18" charset="0"/>
                                </a:rPr>
                                <m:t>⋯</m:t>
                              </m:r>
                            </m:e>
                          </m:mr>
                          <m:mr>
                            <m:e>
                              <m:r>
                                <a:rPr lang="en-US" altLang="ja-JP" sz="1600" b="0" i="1" smtClean="0">
                                  <a:latin typeface="Cambria Math" panose="02040503050406030204" pitchFamily="18" charset="0"/>
                                </a:rPr>
                                <m:t>0.034</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0.034</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−0.090</m:t>
                              </m:r>
                              <m:r>
                                <m:rPr>
                                  <m:brk m:alnAt="7"/>
                                </m:rPr>
                                <a:rPr lang="en-US" altLang="ja-JP" sz="1600" b="0" i="1" smtClean="0">
                                  <a:latin typeface="Cambria Math" panose="02040503050406030204" pitchFamily="18" charset="0"/>
                                  <a:ea typeface="Cambria Math" panose="02040503050406030204" pitchFamily="18" charset="0"/>
                                </a:rPr>
                                <m:t>⋯</m:t>
                              </m:r>
                            </m:e>
                            <m:e>
                              <m:r>
                                <a:rPr lang="en-US" altLang="ja-JP" sz="1600" b="0" i="1" smtClean="0">
                                  <a:latin typeface="Cambria Math" panose="02040503050406030204" pitchFamily="18" charset="0"/>
                                </a:rPr>
                                <m:t>−0.090</m:t>
                              </m:r>
                              <m:r>
                                <m:rPr>
                                  <m:brk m:alnAt="7"/>
                                </m:rPr>
                                <a:rPr lang="en-US" altLang="ja-JP" sz="1600" b="0" i="1" smtClean="0">
                                  <a:latin typeface="Cambria Math" panose="02040503050406030204" pitchFamily="18" charset="0"/>
                                  <a:ea typeface="Cambria Math" panose="02040503050406030204" pitchFamily="18" charset="0"/>
                                </a:rPr>
                                <m:t>⋯</m:t>
                              </m:r>
                            </m:e>
                          </m:mr>
                        </m:m>
                      </m:e>
                    </m:d>
                  </m:oMath>
                </a14:m>
                <a:endParaRPr lang="en-US" altLang="ja-JP" sz="1600" b="0" dirty="0"/>
              </a:p>
              <a:p>
                <a:endParaRPr lang="en-US" altLang="ja-JP" sz="1600" dirty="0"/>
              </a:p>
              <a:p>
                <a:r>
                  <a:rPr lang="en-US" altLang="ja-JP" b="0" dirty="0"/>
                  <a:t>ABA </a:t>
                </a:r>
                <a:r>
                  <a:rPr lang="en-US" altLang="ja-JP" dirty="0"/>
                  <a:t>=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
                      </m:e>
                    </m:d>
                  </m:oMath>
                </a14:m>
                <a:endParaRPr lang="en-US" altLang="ja-JP" b="0" dirty="0"/>
              </a:p>
              <a:p>
                <a:endParaRPr lang="en-US" altLang="ja-JP" b="0" dirty="0"/>
              </a:p>
            </p:txBody>
          </p:sp>
        </mc:Choice>
        <mc:Fallback xmlns="">
          <p:sp>
            <p:nvSpPr>
              <p:cNvPr id="5" name="テキスト ボックス 4">
                <a:extLst>
                  <a:ext uri="{FF2B5EF4-FFF2-40B4-BE49-F238E27FC236}">
                    <a16:creationId xmlns:a16="http://schemas.microsoft.com/office/drawing/2014/main" id="{F7943577-420C-494C-AEB6-95CEAD1CF83A}"/>
                  </a:ext>
                </a:extLst>
              </p:cNvPr>
              <p:cNvSpPr txBox="1">
                <a:spLocks noRot="1" noChangeAspect="1" noMove="1" noResize="1" noEditPoints="1" noAdjustHandles="1" noChangeArrowheads="1" noChangeShapeType="1" noTextEdit="1"/>
              </p:cNvSpPr>
              <p:nvPr/>
            </p:nvSpPr>
            <p:spPr>
              <a:xfrm>
                <a:off x="7903325" y="996042"/>
                <a:ext cx="4180113" cy="3118226"/>
              </a:xfrm>
              <a:prstGeom prst="rect">
                <a:avLst/>
              </a:prstGeom>
              <a:blipFill>
                <a:blip r:embed="rId3"/>
                <a:stretch>
                  <a:fillRect l="-1212" t="-8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500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64C3E-397E-4045-8610-767FEA601DF5}"/>
              </a:ext>
            </a:extLst>
          </p:cNvPr>
          <p:cNvSpPr>
            <a:spLocks noGrp="1"/>
          </p:cNvSpPr>
          <p:nvPr>
            <p:ph type="ctrTitle"/>
          </p:nvPr>
        </p:nvSpPr>
        <p:spPr/>
        <p:txBody>
          <a:bodyPr/>
          <a:lstStyle/>
          <a:p>
            <a:r>
              <a:rPr lang="en-US" altLang="ja-JP" dirty="0"/>
              <a:t>4.6 </a:t>
            </a:r>
            <a:r>
              <a:rPr lang="ja-JP" altLang="en-US"/>
              <a:t>行列式</a:t>
            </a:r>
            <a:endParaRPr kumimoji="1" lang="ja-JP" altLang="en-US"/>
          </a:p>
        </p:txBody>
      </p:sp>
    </p:spTree>
    <p:extLst>
      <p:ext uri="{BB962C8B-B14F-4D97-AF65-F5344CB8AC3E}">
        <p14:creationId xmlns:p14="http://schemas.microsoft.com/office/powerpoint/2010/main" val="409987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行列式とは、正方行列の行ベクトルあるいは列ベクトルによって構成される平行多面体の符号付き体積</a:t>
            </a:r>
            <a:endParaRPr lang="en-US" altLang="ja-JP" dirty="0"/>
          </a:p>
          <a:p>
            <a:endParaRPr lang="en-US" altLang="ja-JP" dirty="0"/>
          </a:p>
        </p:txBody>
      </p:sp>
    </p:spTree>
    <p:extLst>
      <p:ext uri="{BB962C8B-B14F-4D97-AF65-F5344CB8AC3E}">
        <p14:creationId xmlns:p14="http://schemas.microsoft.com/office/powerpoint/2010/main" val="315583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lnSpcReduction="10000"/>
              </a:bodyPr>
              <a:lstStyle/>
              <a:p>
                <a:r>
                  <a:rPr lang="ja-JP" altLang="en-US"/>
                  <a:t>数学的には、次のように与えられる。</a:t>
                </a:r>
                <a:endParaRPr lang="en-US" altLang="ja-JP" dirty="0"/>
              </a:p>
              <a:p>
                <a:pPr marL="0" indent="0">
                  <a:buNone/>
                </a:pPr>
                <a:r>
                  <a:rPr lang="ja-JP" altLang="en-US"/>
                  <a:t>　正方行列を</a:t>
                </a:r>
                <a:endParaRPr lang="en-US" altLang="ja-JP" dirty="0"/>
              </a:p>
              <a:p>
                <a:pPr marL="0" indent="0" algn="ctr">
                  <a:buNone/>
                </a:pPr>
                <a:r>
                  <a:rPr lang="en-US" altLang="ja-JP" dirty="0"/>
                  <a:t>    </a:t>
                </a:r>
                <a:r>
                  <a:rPr lang="en-US" altLang="ja-JP" i="1" dirty="0"/>
                  <a:t>A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e>
                            <m:e>
                              <m:r>
                                <a:rPr lang="en-US" altLang="ja-JP"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𝑛</m:t>
                                  </m:r>
                                </m:sub>
                              </m:sSub>
                            </m:e>
                          </m:mr>
                          <m:mr>
                            <m:e>
                              <m:r>
                                <a:rPr lang="en-US" altLang="ja-JP" i="1" smtClean="0">
                                  <a:latin typeface="Cambria Math" panose="02040503050406030204" pitchFamily="18" charset="0"/>
                                </a:rPr>
                                <m:t>⋮</m:t>
                              </m:r>
                            </m:e>
                            <m:e>
                              <m:r>
                                <a:rPr lang="en-US" altLang="ja-JP" i="1" smtClean="0">
                                  <a:latin typeface="Cambria Math" panose="02040503050406030204" pitchFamily="18" charset="0"/>
                                </a:rPr>
                                <m:t>⋱</m:t>
                              </m:r>
                            </m:e>
                            <m:e>
                              <m:r>
                                <a:rPr lang="en-US" altLang="ja-JP" i="1" smtClean="0">
                                  <a:latin typeface="Cambria Math" panose="02040503050406030204" pitchFamily="18" charset="0"/>
                                </a:rPr>
                                <m:t>⋮</m:t>
                              </m:r>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Sub>
                            </m:e>
                            <m:e>
                              <m:r>
                                <a:rPr lang="en-US" altLang="ja-JP"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𝑛𝑛</m:t>
                                  </m:r>
                                </m:sub>
                              </m:sSub>
                            </m:e>
                          </m:mr>
                        </m:m>
                      </m:e>
                    </m:d>
                  </m:oMath>
                </a14:m>
                <a:endParaRPr lang="en-US" altLang="ja-JP" dirty="0"/>
              </a:p>
              <a:p>
                <a:pPr marL="0" indent="0">
                  <a:buNone/>
                </a:pPr>
                <a:r>
                  <a:rPr lang="en-US" altLang="ja-JP" dirty="0"/>
                  <a:t>  </a:t>
                </a:r>
                <a:r>
                  <a:rPr lang="ja-JP" altLang="en-US"/>
                  <a:t>とおくとき、</a:t>
                </a:r>
                <a:r>
                  <a:rPr lang="en-US" altLang="ja-JP" i="1" dirty="0"/>
                  <a:t>A </a:t>
                </a:r>
                <a:r>
                  <a:rPr lang="ja-JP" altLang="en-US"/>
                  <a:t>の行列式を</a:t>
                </a:r>
                <a:r>
                  <a:rPr lang="en-US" altLang="ja-JP" dirty="0" err="1"/>
                  <a:t>det</a:t>
                </a:r>
                <a:r>
                  <a:rPr lang="en-US" altLang="ja-JP" i="1" dirty="0" err="1"/>
                  <a:t>A</a:t>
                </a:r>
                <a:r>
                  <a:rPr lang="en-US" altLang="ja-JP" i="1" dirty="0"/>
                  <a:t> </a:t>
                </a:r>
                <a:r>
                  <a:rPr lang="ja-JP" altLang="en-US"/>
                  <a:t>あるいは</a:t>
                </a:r>
                <a:r>
                  <a:rPr lang="en-US" altLang="ja-JP" dirty="0"/>
                  <a:t>|</a:t>
                </a:r>
                <a:r>
                  <a:rPr lang="en-US" altLang="ja-JP" i="1" dirty="0"/>
                  <a:t>A </a:t>
                </a:r>
                <a:r>
                  <a:rPr lang="en-US" altLang="ja-JP" dirty="0"/>
                  <a:t>|</a:t>
                </a:r>
                <a:r>
                  <a:rPr lang="ja-JP" altLang="en-US"/>
                  <a:t>で表し、次式</a:t>
                </a:r>
                <a:endParaRPr lang="en-US" altLang="ja-JP" dirty="0"/>
              </a:p>
              <a:p>
                <a:pPr marL="0" indent="0" algn="ctr">
                  <a:buNone/>
                </a:pPr>
                <a:r>
                  <a:rPr lang="en-US" altLang="ja-JP" dirty="0" err="1"/>
                  <a:t>det</a:t>
                </a:r>
                <a:r>
                  <a:rPr lang="en-US" altLang="ja-JP" i="1" dirty="0" err="1"/>
                  <a:t>A</a:t>
                </a:r>
                <a:r>
                  <a:rPr lang="en-US" altLang="ja-JP" dirty="0"/>
                  <a:t> = |</a:t>
                </a:r>
                <a:r>
                  <a:rPr lang="en-US" altLang="ja-JP" i="1" dirty="0"/>
                  <a:t>A</a:t>
                </a:r>
                <a:r>
                  <a:rPr lang="en-US" altLang="ja-JP" dirty="0"/>
                  <a:t> | =</a:t>
                </a:r>
                <a14:m>
                  <m:oMath xmlns:m="http://schemas.openxmlformats.org/officeDocument/2006/math">
                    <m:nary>
                      <m:naryPr>
                        <m:chr m:val="∑"/>
                        <m:limLoc m:val="subSup"/>
                        <m:supHide m:val="on"/>
                        <m:ctrlPr>
                          <a:rPr lang="en-US" altLang="ja-JP" i="1" smtClean="0">
                            <a:latin typeface="Cambria Math" panose="02040503050406030204" pitchFamily="18" charset="0"/>
                          </a:rPr>
                        </m:ctrlPr>
                      </m:naryPr>
                      <m:sub>
                        <m:r>
                          <m:rPr>
                            <m:brk m:alnAt="9"/>
                          </m:rPr>
                          <a:rPr lang="en-US" altLang="ja-JP" i="1" smtClean="0">
                            <a:latin typeface="Cambria Math" panose="02040503050406030204" pitchFamily="18" charset="0"/>
                            <a:ea typeface="Cambria Math" panose="02040503050406030204" pitchFamily="18" charset="0"/>
                          </a:rPr>
                          <m:t>𝜎</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sub>
                      <m:sup/>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𝑠𝑔𝑛</m:t>
                            </m:r>
                            <m:r>
                              <a:rPr lang="en-US" altLang="ja-JP" b="0" i="1" smtClean="0">
                                <a:latin typeface="Cambria Math" panose="02040503050406030204" pitchFamily="18" charset="0"/>
                                <a:ea typeface="Cambria Math" panose="02040503050406030204" pitchFamily="18" charset="0"/>
                              </a:rPr>
                              <m:t>𝜎</m:t>
                            </m:r>
                          </m:e>
                        </m:d>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sub>
                        </m:sSub>
                      </m:e>
                    </m:nary>
                  </m:oMath>
                </a14:m>
                <a:endParaRPr lang="en-US" altLang="ja-JP" dirty="0"/>
              </a:p>
              <a:p>
                <a:pPr marL="0" indent="0">
                  <a:buNone/>
                </a:pPr>
                <a:r>
                  <a:rPr lang="ja-JP" altLang="en-US"/>
                  <a:t>　で与えられる。ここで、</a:t>
                </a:r>
                <a:endParaRPr lang="en-US" altLang="ja-JP" dirty="0"/>
              </a:p>
              <a:p>
                <a:pPr marL="0" indent="0">
                  <a:buNone/>
                </a:pPr>
                <a:r>
                  <a:rPr lang="en-US" altLang="ja-JP"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 :  </m:t>
                    </m:r>
                  </m:oMath>
                </a14:m>
                <a:r>
                  <a:rPr lang="en-US" altLang="ja-JP" dirty="0"/>
                  <a:t>     </a:t>
                </a:r>
                <a:r>
                  <a:rPr lang="ja-JP" altLang="en-US"/>
                  <a:t>集合</a:t>
                </a:r>
                <a:r>
                  <a:rPr lang="en-US" altLang="ja-JP" dirty="0"/>
                  <a:t>{1,2,3, </a:t>
                </a:r>
                <a14:m>
                  <m:oMath xmlns:m="http://schemas.openxmlformats.org/officeDocument/2006/math">
                    <m:r>
                      <a:rPr lang="en-US" altLang="ja-JP" i="1" smtClean="0">
                        <a:latin typeface="Cambria Math" panose="02040503050406030204" pitchFamily="18" charset="0"/>
                      </a:rPr>
                      <m:t>⋯</m:t>
                    </m:r>
                  </m:oMath>
                </a14:m>
                <a:r>
                  <a:rPr lang="en-US" altLang="ja-JP" dirty="0"/>
                  <a:t> n}</a:t>
                </a:r>
                <a:r>
                  <a:rPr lang="ja-JP" altLang="en-US"/>
                  <a:t>上の置換</a:t>
                </a:r>
                <a:endParaRPr lang="en-US" altLang="ja-JP" dirty="0"/>
              </a:p>
              <a:p>
                <a:pPr marL="0" indent="0">
                  <a:buNone/>
                </a:pPr>
                <a:r>
                  <a:rPr lang="en-US" altLang="ja-JP" dirty="0"/>
                  <a:t>    S :</a:t>
                </a:r>
                <a:r>
                  <a:rPr lang="ja-JP" altLang="en-US"/>
                  <a:t>　　集合</a:t>
                </a:r>
                <a:r>
                  <a:rPr lang="en-US" altLang="ja-JP" dirty="0"/>
                  <a:t>{1,2,3, </a:t>
                </a:r>
                <a14:m>
                  <m:oMath xmlns:m="http://schemas.openxmlformats.org/officeDocument/2006/math">
                    <m:r>
                      <a:rPr lang="en-US" altLang="ja-JP" i="1" smtClean="0">
                        <a:latin typeface="Cambria Math" panose="02040503050406030204" pitchFamily="18" charset="0"/>
                      </a:rPr>
                      <m:t>⋯</m:t>
                    </m:r>
                  </m:oMath>
                </a14:m>
                <a:r>
                  <a:rPr lang="en-US" altLang="ja-JP" dirty="0"/>
                  <a:t> n}</a:t>
                </a:r>
                <a:r>
                  <a:rPr lang="ja-JP" altLang="en-US"/>
                  <a:t>上の置換全ての集合</a:t>
                </a:r>
                <a:endParaRPr lang="en-US" altLang="ja-JP" dirty="0"/>
              </a:p>
              <a:p>
                <a:pPr marL="0" indent="0">
                  <a:buNone/>
                </a:pPr>
                <a:r>
                  <a:rPr lang="en-US" altLang="ja-JP" dirty="0"/>
                  <a:t> </a:t>
                </a:r>
                <a14:m>
                  <m:oMath xmlns:m="http://schemas.openxmlformats.org/officeDocument/2006/math">
                    <m:r>
                      <a:rPr lang="en-US" altLang="ja-JP" b="0" i="0" dirty="0" smtClean="0">
                        <a:latin typeface="Cambria Math" panose="02040503050406030204" pitchFamily="18" charset="0"/>
                      </a:rPr>
                      <m:t>    </m:t>
                    </m:r>
                    <m:r>
                      <a:rPr lang="en-US" altLang="ja-JP" b="0" i="1" dirty="0" smtClean="0">
                        <a:latin typeface="Cambria Math" panose="02040503050406030204" pitchFamily="18" charset="0"/>
                      </a:rPr>
                      <m:t>𝑠𝑔𝑛</m:t>
                    </m:r>
                    <m:r>
                      <a:rPr lang="en-US" altLang="ja-JP" b="0" i="1" dirty="0" smtClean="0">
                        <a:latin typeface="Cambria Math" panose="02040503050406030204" pitchFamily="18" charset="0"/>
                        <a:ea typeface="Cambria Math" panose="02040503050406030204" pitchFamily="18" charset="0"/>
                      </a:rPr>
                      <m:t>𝜎</m:t>
                    </m:r>
                  </m:oMath>
                </a14:m>
                <a:r>
                  <a:rPr lang="en-US" altLang="ja-JP" dirty="0"/>
                  <a:t> : </a:t>
                </a:r>
                <a:r>
                  <a:rPr lang="ja-JP" altLang="en-US"/>
                  <a:t>置換</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𝜎</m:t>
                    </m:r>
                  </m:oMath>
                </a14:m>
                <a:r>
                  <a:rPr lang="ja-JP" altLang="en-US" dirty="0"/>
                  <a:t> の符号</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1048" t="-26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848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lstStyle/>
              <a:p>
                <a:r>
                  <a:rPr kumimoji="1" lang="ja-JP" altLang="en-US"/>
                  <a:t>（</a:t>
                </a:r>
                <a:r>
                  <a:rPr kumimoji="1" lang="en-US" altLang="ja-JP" i="1" dirty="0" err="1"/>
                  <a:t>m,n</a:t>
                </a:r>
                <a:r>
                  <a:rPr kumimoji="1" lang="ja-JP" altLang="en-US"/>
                  <a:t>）型行列</a:t>
                </a:r>
                <a:r>
                  <a:rPr kumimoji="1" lang="en-US" altLang="ja-JP" i="1" dirty="0"/>
                  <a:t>A</a:t>
                </a:r>
                <a:r>
                  <a:rPr kumimoji="1" lang="ja-JP" altLang="en-US"/>
                  <a:t>に対して、次式</a:t>
                </a:r>
                <a:endParaRPr kumimoji="1" lang="en-US" altLang="ja-JP" dirty="0"/>
              </a:p>
              <a:p>
                <a:pPr marL="0" indent="0" algn="ctr">
                  <a:buNone/>
                </a:pPr>
                <a:r>
                  <a:rPr kumimoji="1" lang="en-US" altLang="ja-JP" i="1" dirty="0"/>
                  <a:t>A</a:t>
                </a:r>
                <a:r>
                  <a:rPr lang="en-US" altLang="ja-JP" b="1" dirty="0"/>
                  <a:t> </a:t>
                </a:r>
                <a14:m>
                  <m:oMath xmlns:m="http://schemas.openxmlformats.org/officeDocument/2006/math">
                    <m:r>
                      <a:rPr lang="en-US" altLang="ja-JP" b="1" i="1" smtClean="0">
                        <a:latin typeface="Cambria Math" panose="02040503050406030204" pitchFamily="18" charset="0"/>
                      </a:rPr>
                      <m:t>𝒗</m:t>
                    </m:r>
                  </m:oMath>
                </a14:m>
                <a:r>
                  <a:rPr kumimoji="1" lang="en-US" altLang="ja-JP" b="1" i="1" dirty="0"/>
                  <a:t> = </a:t>
                </a:r>
                <a:r>
                  <a:rPr kumimoji="1" lang="en-US" altLang="ja-JP" i="1" dirty="0"/>
                  <a:t>µ</a:t>
                </a:r>
                <a:r>
                  <a:rPr lang="en-US" altLang="ja-JP" b="1" dirty="0"/>
                  <a:t> </a:t>
                </a:r>
                <a14:m>
                  <m:oMath xmlns:m="http://schemas.openxmlformats.org/officeDocument/2006/math">
                    <m:r>
                      <m:rPr>
                        <m:brk m:alnAt="7"/>
                      </m:rPr>
                      <a:rPr lang="en-US" altLang="ja-JP" b="1" i="1" smtClean="0">
                        <a:latin typeface="Cambria Math" panose="02040503050406030204" pitchFamily="18" charset="0"/>
                      </a:rPr>
                      <m:t>𝒖</m:t>
                    </m:r>
                  </m:oMath>
                </a14:m>
                <a:r>
                  <a:rPr kumimoji="1" lang="en-US" altLang="ja-JP" i="1" dirty="0"/>
                  <a:t>, </a:t>
                </a:r>
                <a14:m>
                  <m:oMath xmlns:m="http://schemas.openxmlformats.org/officeDocument/2006/math">
                    <m:r>
                      <m:rPr>
                        <m:brk m:alnAt="7"/>
                      </m:rPr>
                      <a:rPr lang="en-US" altLang="ja-JP" b="1" i="1" smtClean="0">
                        <a:latin typeface="Cambria Math" panose="02040503050406030204" pitchFamily="18" charset="0"/>
                      </a:rPr>
                      <m:t>𝒖</m:t>
                    </m:r>
                  </m:oMath>
                </a14:m>
                <a:r>
                  <a:rPr kumimoji="1" lang="en-US" altLang="ja-JP" i="1" dirty="0"/>
                  <a:t>’A = µ</a:t>
                </a:r>
                <a:r>
                  <a:rPr lang="en-US" altLang="ja-JP" b="1" dirty="0"/>
                  <a:t> </a:t>
                </a:r>
                <a14:m>
                  <m:oMath xmlns:m="http://schemas.openxmlformats.org/officeDocument/2006/math">
                    <m:r>
                      <a:rPr lang="en-US" altLang="ja-JP" b="1" i="1" smtClean="0">
                        <a:latin typeface="Cambria Math" panose="02040503050406030204" pitchFamily="18" charset="0"/>
                      </a:rPr>
                      <m:t>𝒗</m:t>
                    </m:r>
                  </m:oMath>
                </a14:m>
                <a:r>
                  <a:rPr kumimoji="1" lang="en-US" altLang="ja-JP" i="1" dirty="0"/>
                  <a:t>’</a:t>
                </a:r>
              </a:p>
              <a:p>
                <a:pPr marL="0" indent="0">
                  <a:buNone/>
                </a:pPr>
                <a:r>
                  <a:rPr kumimoji="1" lang="en-US" altLang="ja-JP" dirty="0"/>
                  <a:t>  </a:t>
                </a:r>
                <a:r>
                  <a:rPr kumimoji="1" lang="ja-JP" altLang="en-US"/>
                  <a:t>を満たす</a:t>
                </a:r>
                <a:r>
                  <a:rPr lang="ja-JP" altLang="en-US"/>
                  <a:t>正数</a:t>
                </a:r>
                <a:r>
                  <a:rPr lang="en-US" altLang="ja-JP" i="1" dirty="0"/>
                  <a:t>µ, m</a:t>
                </a:r>
                <a:r>
                  <a:rPr lang="ja-JP" altLang="en-US"/>
                  <a:t>次元列ベクトル</a:t>
                </a:r>
                <a14:m>
                  <m:oMath xmlns:m="http://schemas.openxmlformats.org/officeDocument/2006/math">
                    <m:r>
                      <m:rPr>
                        <m:brk m:alnAt="7"/>
                      </m:rPr>
                      <a:rPr lang="en-US" altLang="ja-JP" b="1" i="1" smtClean="0">
                        <a:latin typeface="Cambria Math" panose="02040503050406030204" pitchFamily="18" charset="0"/>
                      </a:rPr>
                      <m:t>𝒖</m:t>
                    </m:r>
                  </m:oMath>
                </a14:m>
                <a:r>
                  <a:rPr lang="en-US" altLang="ja-JP" i="1" dirty="0"/>
                  <a:t>, n</a:t>
                </a:r>
                <a:r>
                  <a:rPr lang="ja-JP" altLang="en-US"/>
                  <a:t>次列ベクトル</a:t>
                </a:r>
                <a14:m>
                  <m:oMath xmlns:m="http://schemas.openxmlformats.org/officeDocument/2006/math">
                    <m:r>
                      <a:rPr lang="en-US" altLang="ja-JP" b="1" i="1" smtClean="0">
                        <a:latin typeface="Cambria Math" panose="02040503050406030204" pitchFamily="18" charset="0"/>
                      </a:rPr>
                      <m:t>𝒗</m:t>
                    </m:r>
                  </m:oMath>
                </a14:m>
                <a:r>
                  <a:rPr lang="ja-JP" altLang="en-US"/>
                  <a:t>がとれる。</a:t>
                </a:r>
                <a:endParaRPr lang="en-US" altLang="ja-JP" dirty="0"/>
              </a:p>
              <a:p>
                <a:pPr marL="0" indent="0">
                  <a:buNone/>
                </a:pPr>
                <a:r>
                  <a:rPr kumimoji="1" lang="en-US" altLang="ja-JP" dirty="0"/>
                  <a:t>  </a:t>
                </a:r>
                <a:r>
                  <a:rPr kumimoji="1" lang="ja-JP" altLang="en-US"/>
                  <a:t>このとき、</a:t>
                </a:r>
                <a:endParaRPr kumimoji="1" lang="en-US" altLang="ja-JP" dirty="0"/>
              </a:p>
              <a:p>
                <a:pPr marL="0" indent="0">
                  <a:buNone/>
                </a:pPr>
                <a:r>
                  <a:rPr lang="ja-JP" altLang="en-US"/>
                  <a:t>　</a:t>
                </a:r>
                <a:r>
                  <a:rPr lang="en-US" altLang="ja-JP" i="1" dirty="0"/>
                  <a:t>µ</a:t>
                </a:r>
                <a:r>
                  <a:rPr lang="ja-JP" altLang="en-US"/>
                  <a:t>を</a:t>
                </a:r>
                <a:r>
                  <a:rPr lang="ja-JP" altLang="en-US">
                    <a:solidFill>
                      <a:srgbClr val="FF0000"/>
                    </a:solidFill>
                  </a:rPr>
                  <a:t>特異値</a:t>
                </a:r>
                <a:r>
                  <a:rPr lang="en-US" altLang="ja-JP" dirty="0"/>
                  <a:t>(singular value),</a:t>
                </a:r>
              </a:p>
              <a:p>
                <a:pPr marL="0" indent="0">
                  <a:buNone/>
                </a:pPr>
                <a:r>
                  <a:rPr lang="ja-JP" altLang="en-US"/>
                  <a:t>　</a:t>
                </a:r>
                <a14:m>
                  <m:oMath xmlns:m="http://schemas.openxmlformats.org/officeDocument/2006/math">
                    <m:r>
                      <m:rPr>
                        <m:brk m:alnAt="7"/>
                      </m:rPr>
                      <a:rPr lang="en-US" altLang="ja-JP" b="1" i="1" smtClean="0">
                        <a:latin typeface="Cambria Math" panose="02040503050406030204" pitchFamily="18" charset="0"/>
                      </a:rPr>
                      <m:t>𝒖</m:t>
                    </m:r>
                  </m:oMath>
                </a14:m>
                <a:r>
                  <a:rPr lang="ja-JP" altLang="en-US"/>
                  <a:t>を</a:t>
                </a:r>
                <a:r>
                  <a:rPr lang="ja-JP" altLang="en-US">
                    <a:solidFill>
                      <a:srgbClr val="FF0000"/>
                    </a:solidFill>
                  </a:rPr>
                  <a:t>左特異ベクトル</a:t>
                </a:r>
                <a:r>
                  <a:rPr lang="en-US" altLang="ja-JP" dirty="0"/>
                  <a:t>(left singular vector),</a:t>
                </a:r>
              </a:p>
              <a:p>
                <a:pPr marL="0" indent="0">
                  <a:buNone/>
                </a:pPr>
                <a:r>
                  <a:rPr lang="ja-JP" altLang="en-US"/>
                  <a:t>　</a:t>
                </a:r>
                <a14:m>
                  <m:oMath xmlns:m="http://schemas.openxmlformats.org/officeDocument/2006/math">
                    <m:r>
                      <a:rPr lang="en-US" altLang="ja-JP" b="1" i="1" smtClean="0">
                        <a:latin typeface="Cambria Math" panose="02040503050406030204" pitchFamily="18" charset="0"/>
                      </a:rPr>
                      <m:t>𝒗</m:t>
                    </m:r>
                  </m:oMath>
                </a14:m>
                <a:r>
                  <a:rPr lang="ja-JP" altLang="en-US"/>
                  <a:t>を</a:t>
                </a:r>
                <a:r>
                  <a:rPr lang="ja-JP" altLang="en-US">
                    <a:solidFill>
                      <a:srgbClr val="FF0000"/>
                    </a:solidFill>
                  </a:rPr>
                  <a:t>右特異ベクトル</a:t>
                </a:r>
                <a:r>
                  <a:rPr lang="en-US" altLang="ja-JP" dirty="0"/>
                  <a:t>(right singular vector),</a:t>
                </a:r>
              </a:p>
              <a:p>
                <a:pPr marL="0" indent="0">
                  <a:buNone/>
                </a:pPr>
                <a:r>
                  <a:rPr lang="en-US" altLang="ja-JP" dirty="0"/>
                  <a:t>  </a:t>
                </a:r>
                <a:r>
                  <a:rPr lang="ja-JP" altLang="en-US"/>
                  <a:t>と呼ぶ。</a:t>
                </a:r>
                <a:endParaRPr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2"/>
                <a:stretch>
                  <a:fillRect l="-1048" t="-19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923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本節では、行列式について直感的に説明する。</a:t>
                </a:r>
                <a:endParaRPr lang="en-US" altLang="ja-JP" dirty="0"/>
              </a:p>
              <a:p>
                <a:pPr marL="0" indent="0">
                  <a:buNone/>
                </a:pPr>
                <a:r>
                  <a:rPr lang="ja-JP" altLang="en-US"/>
                  <a:t>　行列を行ベクトルに分けて、</a:t>
                </a:r>
                <a:endParaRPr lang="en-US" altLang="ja-JP" dirty="0"/>
              </a:p>
              <a:p>
                <a:pPr marL="0" indent="0" algn="ctr">
                  <a:buNone/>
                </a:pPr>
                <a:r>
                  <a:rPr lang="en-US" altLang="ja-JP" i="1" dirty="0"/>
                  <a:t>A</a:t>
                </a:r>
                <a:r>
                  <a:rPr lang="en-US" altLang="ja-JP" dirty="0"/>
                  <a:t>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r>
                                <a:rPr lang="en-US" altLang="ja-JP" i="1" smtClean="0">
                                  <a:latin typeface="Cambria Math" panose="02040503050406030204" pitchFamily="18" charset="0"/>
                                  <a:ea typeface="Cambria Math" panose="02040503050406030204" pitchFamily="18" charset="0"/>
                                </a:rPr>
                                <m:t>⋮</m:t>
                              </m:r>
                            </m:e>
                          </m:mr>
                          <m:mr>
                            <m:e>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𝑛</m:t>
                                  </m:r>
                                </m:sub>
                              </m:sSub>
                            </m:e>
                          </m:mr>
                        </m:m>
                      </m:e>
                    </m:d>
                  </m:oMath>
                </a14:m>
                <a:endParaRPr lang="en-US" altLang="ja-JP" i="1" dirty="0"/>
              </a:p>
              <a:p>
                <a:pPr marL="0" indent="0">
                  <a:buNone/>
                </a:pPr>
                <a:r>
                  <a:rPr lang="en-US" altLang="ja-JP" dirty="0"/>
                  <a:t>   </a:t>
                </a:r>
                <a:r>
                  <a:rPr lang="ja-JP" altLang="en-US"/>
                  <a:t>とおく。右辺の第</a:t>
                </a:r>
                <a14:m>
                  <m:oMath xmlns:m="http://schemas.openxmlformats.org/officeDocument/2006/math">
                    <m:r>
                      <a:rPr lang="en-US" altLang="ja-JP" b="0" i="1" smtClean="0">
                        <a:latin typeface="Cambria Math" panose="02040503050406030204" pitchFamily="18" charset="0"/>
                      </a:rPr>
                      <m:t>𝑖</m:t>
                    </m:r>
                  </m:oMath>
                </a14:m>
                <a:r>
                  <a:rPr lang="ja-JP" altLang="en-US"/>
                  <a:t>行のベクトルは、</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 </m:t>
                      </m:r>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𝑖𝑛</m:t>
                                    </m:r>
                                  </m:sub>
                                </m:sSub>
                              </m:e>
                            </m:mr>
                          </m:m>
                        </m:e>
                      </m:d>
                    </m:oMath>
                  </m:oMathPara>
                </a14:m>
                <a:endParaRPr lang="en-US" altLang="ja-JP" dirty="0"/>
              </a:p>
              <a:p>
                <a:pPr marL="0" indent="0">
                  <a:buNone/>
                </a:pPr>
                <a:r>
                  <a:rPr lang="en-US" altLang="ja-JP" dirty="0"/>
                  <a:t>   </a:t>
                </a:r>
                <a:r>
                  <a:rPr lang="ja-JP" altLang="en-US"/>
                  <a:t>である。つまり、</a:t>
                </a:r>
                <a:endParaRPr lang="en-US" altLang="ja-JP" dirty="0"/>
              </a:p>
              <a:p>
                <a:pPr marL="0" indent="0" algn="ctr">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r>
                                  <a:rPr lang="en-US" altLang="ja-JP" i="1" smtClean="0">
                                    <a:latin typeface="Cambria Math" panose="02040503050406030204" pitchFamily="18" charset="0"/>
                                    <a:ea typeface="Cambria Math" panose="02040503050406030204" pitchFamily="18" charset="0"/>
                                  </a:rPr>
                                  <m:t>⋮</m:t>
                                </m:r>
                              </m:e>
                            </m:mr>
                            <m:mr>
                              <m:e>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𝑛</m:t>
                                    </m:r>
                                  </m:sub>
                                </m:sSub>
                              </m:e>
                            </m:mr>
                          </m:m>
                        </m:e>
                      </m:d>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e>
                              <m:e>
                                <m:r>
                                  <a:rPr lang="en-US" altLang="ja-JP"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r>
                                      <a:rPr lang="en-US" altLang="ja-JP" b="0" i="1" smtClean="0">
                                        <a:latin typeface="Cambria Math" panose="02040503050406030204" pitchFamily="18" charset="0"/>
                                      </a:rPr>
                                      <m:t>𝑛</m:t>
                                    </m:r>
                                  </m:sub>
                                </m:sSub>
                              </m:e>
                            </m:mr>
                            <m:mr>
                              <m:e>
                                <m:r>
                                  <a:rPr lang="en-US" altLang="ja-JP" i="1" smtClean="0">
                                    <a:latin typeface="Cambria Math" panose="02040503050406030204" pitchFamily="18" charset="0"/>
                                  </a:rPr>
                                  <m:t>⋮</m:t>
                                </m:r>
                              </m:e>
                              <m:e>
                                <m:r>
                                  <a:rPr lang="en-US" altLang="ja-JP" i="1" smtClean="0">
                                    <a:latin typeface="Cambria Math" panose="02040503050406030204" pitchFamily="18" charset="0"/>
                                  </a:rPr>
                                  <m:t>⋱</m:t>
                                </m:r>
                              </m:e>
                              <m:e>
                                <m:r>
                                  <a:rPr lang="en-US" altLang="ja-JP" i="1" smtClean="0">
                                    <a:latin typeface="Cambria Math" panose="02040503050406030204" pitchFamily="18" charset="0"/>
                                  </a:rPr>
                                  <m:t>⋮</m:t>
                                </m:r>
                              </m:e>
                            </m:mr>
                            <m:m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Sub>
                              </m:e>
                              <m:e>
                                <m:r>
                                  <a:rPr lang="en-US" altLang="ja-JP" i="1" smtClean="0">
                                    <a:latin typeface="Cambria Math" panose="02040503050406030204" pitchFamily="18" charset="0"/>
                                  </a:rPr>
                                  <m:t>⋯</m:t>
                                </m:r>
                              </m:e>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𝑛𝑛</m:t>
                                    </m:r>
                                  </m:sub>
                                </m:sSub>
                              </m:e>
                            </m:mr>
                          </m:m>
                        </m:e>
                      </m:d>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1048" t="-19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9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辺形 27">
            <a:extLst>
              <a:ext uri="{FF2B5EF4-FFF2-40B4-BE49-F238E27FC236}">
                <a16:creationId xmlns:a16="http://schemas.microsoft.com/office/drawing/2014/main" id="{0AF04E32-BEF3-9E45-A600-1F7ED489066B}"/>
              </a:ext>
            </a:extLst>
          </p:cNvPr>
          <p:cNvSpPr/>
          <p:nvPr/>
        </p:nvSpPr>
        <p:spPr>
          <a:xfrm>
            <a:off x="3699909" y="4630187"/>
            <a:ext cx="3425509" cy="1546776"/>
          </a:xfrm>
          <a:prstGeom prst="parallelogram">
            <a:avLst>
              <a:gd name="adj" fmla="val 519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det</a:t>
            </a:r>
            <a:r>
              <a:rPr kumimoji="1" lang="en-US" altLang="ja-JP" i="1" dirty="0" err="1"/>
              <a:t>A</a:t>
            </a:r>
            <a:endParaRPr kumimoji="1" lang="ja-JP" altLang="en-US"/>
          </a:p>
        </p:txBody>
      </p:sp>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まず、</a:t>
                </a:r>
                <a:r>
                  <a:rPr lang="en-US" altLang="ja-JP" dirty="0"/>
                  <a:t>2</a:t>
                </a:r>
                <a:r>
                  <a:rPr lang="ja-JP" altLang="en-US"/>
                  <a:t>次正方行列の場合について考える。行列</a:t>
                </a:r>
                <a:r>
                  <a:rPr lang="en-US" altLang="ja-JP" i="1" dirty="0"/>
                  <a:t>A</a:t>
                </a:r>
                <a:r>
                  <a:rPr lang="en-US" altLang="ja-JP" dirty="0"/>
                  <a:t> </a:t>
                </a:r>
                <a:r>
                  <a:rPr lang="ja-JP" altLang="en-US"/>
                  <a:t>を</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12</m:t>
                                            </m:r>
                                          </m:sub>
                                        </m:sSub>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22</m:t>
                                            </m:r>
                                          </m:sub>
                                        </m:sSub>
                                      </m:e>
                                    </m:mr>
                                  </m:m>
                                </m:e>
                              </m:d>
                            </m:e>
                          </m:eqArr>
                        </m:e>
                      </m:d>
                    </m:oMath>
                  </m:oMathPara>
                </a14:m>
                <a:endParaRPr lang="en-US" altLang="ja-JP" dirty="0"/>
              </a:p>
              <a:p>
                <a:pPr marL="0" indent="0">
                  <a:buNone/>
                </a:pPr>
                <a:r>
                  <a:rPr lang="en-US" altLang="ja-JP" dirty="0"/>
                  <a:t>   </a:t>
                </a:r>
                <a:r>
                  <a:rPr lang="ja-JP" altLang="en-US"/>
                  <a:t>と行ベクトルに分けたとき、２つのベクトル</a:t>
                </a: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r>
                      <a:rPr lang="ja-JP" altLang="en-US" i="1">
                        <a:latin typeface="Cambria Math" panose="02040503050406030204" pitchFamily="18" charset="0"/>
                      </a:rPr>
                      <m:t>と</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oMath>
                </a14:m>
                <a:r>
                  <a:rPr lang="ja-JP" altLang="en-US"/>
                  <a:t>を隣り合う辺とする平行四辺形を形成することができる。行列式</a:t>
                </a:r>
                <a:r>
                  <a:rPr lang="en-US" altLang="ja-JP" dirty="0"/>
                  <a:t>det </a:t>
                </a:r>
                <a:r>
                  <a:rPr lang="en-US" altLang="ja-JP" i="1" dirty="0"/>
                  <a:t>A</a:t>
                </a:r>
                <a:r>
                  <a:rPr lang="en-US" altLang="ja-JP" dirty="0"/>
                  <a:t> </a:t>
                </a:r>
                <a:r>
                  <a:rPr lang="ja-JP" altLang="en-US"/>
                  <a:t>は、この平行四辺形の符号付き面積を表す。符号は、ベクトル</a:t>
                </a: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r>
                      <a:rPr lang="ja-JP" altLang="en-US" i="1">
                        <a:latin typeface="Cambria Math" panose="02040503050406030204" pitchFamily="18" charset="0"/>
                      </a:rPr>
                      <m:t>から</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oMath>
                </a14:m>
                <a:r>
                  <a:rPr lang="ja-JP" altLang="en-US"/>
                  <a:t>への</a:t>
                </a:r>
                <a:r>
                  <a:rPr lang="en-US" altLang="ja-JP" dirty="0"/>
                  <a:t>180</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ja-JP" altLang="en-US" dirty="0"/>
                  <a:t>より小さい方向への回転</a:t>
                </a:r>
                <a:r>
                  <a:rPr lang="ja-JP" altLang="en-US"/>
                  <a:t>が、反時計回り</a:t>
                </a:r>
                <a:r>
                  <a:rPr lang="en-US" altLang="ja-JP" dirty="0"/>
                  <a:t>(</a:t>
                </a:r>
                <a:r>
                  <a:rPr lang="ja-JP" altLang="en-US"/>
                  <a:t>正の回転方向</a:t>
                </a:r>
                <a:r>
                  <a:rPr lang="en-US" altLang="ja-JP" dirty="0"/>
                  <a:t>)</a:t>
                </a:r>
                <a:r>
                  <a:rPr lang="ja-JP" altLang="en-US"/>
                  <a:t>のとき正であり、時計回り</a:t>
                </a:r>
                <a:r>
                  <a:rPr lang="en-US" altLang="ja-JP" dirty="0"/>
                  <a:t>(</a:t>
                </a:r>
                <a:r>
                  <a:rPr lang="ja-JP" altLang="en-US"/>
                  <a:t>負の時計回り</a:t>
                </a:r>
                <a:r>
                  <a:rPr lang="en-US" altLang="ja-JP" dirty="0"/>
                  <a:t>)</a:t>
                </a:r>
                <a:r>
                  <a:rPr lang="ja-JP" altLang="en-US"/>
                  <a:t>のとき負である。</a:t>
                </a:r>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1281" t="-1956" r="-698"/>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4A1A318F-8A11-0B4E-82E2-97BE7EE1E63B}"/>
              </a:ext>
            </a:extLst>
          </p:cNvPr>
          <p:cNvCxnSpPr>
            <a:cxnSpLocks/>
          </p:cNvCxnSpPr>
          <p:nvPr/>
        </p:nvCxnSpPr>
        <p:spPr>
          <a:xfrm flipV="1">
            <a:off x="3699910" y="4630188"/>
            <a:ext cx="818255" cy="1546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6C2D8FC-ECF4-B34C-9EC0-56E361E58AFD}"/>
              </a:ext>
            </a:extLst>
          </p:cNvPr>
          <p:cNvCxnSpPr>
            <a:cxnSpLocks/>
          </p:cNvCxnSpPr>
          <p:nvPr/>
        </p:nvCxnSpPr>
        <p:spPr>
          <a:xfrm>
            <a:off x="3699910" y="6176963"/>
            <a:ext cx="26125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0EFABD9-30BA-4746-AF6D-D77D383728CD}"/>
                  </a:ext>
                </a:extLst>
              </p:cNvPr>
              <p:cNvSpPr txBox="1"/>
              <p:nvPr/>
            </p:nvSpPr>
            <p:spPr>
              <a:xfrm>
                <a:off x="3871932" y="4988077"/>
                <a:ext cx="3189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ja-JP" altLang="en-US" b="1"/>
              </a:p>
            </p:txBody>
          </p:sp>
        </mc:Choice>
        <mc:Fallback xmlns="">
          <p:sp>
            <p:nvSpPr>
              <p:cNvPr id="29" name="テキスト ボックス 28">
                <a:extLst>
                  <a:ext uri="{FF2B5EF4-FFF2-40B4-BE49-F238E27FC236}">
                    <a16:creationId xmlns:a16="http://schemas.microsoft.com/office/drawing/2014/main" id="{40EFABD9-30BA-4746-AF6D-D77D383728CD}"/>
                  </a:ext>
                </a:extLst>
              </p:cNvPr>
              <p:cNvSpPr txBox="1">
                <a:spLocks noRot="1" noChangeAspect="1" noMove="1" noResize="1" noEditPoints="1" noAdjustHandles="1" noChangeArrowheads="1" noChangeShapeType="1" noTextEdit="1"/>
              </p:cNvSpPr>
              <p:nvPr/>
            </p:nvSpPr>
            <p:spPr>
              <a:xfrm>
                <a:off x="3871932" y="4988077"/>
                <a:ext cx="318933" cy="276999"/>
              </a:xfrm>
              <a:prstGeom prst="rect">
                <a:avLst/>
              </a:prstGeom>
              <a:blipFill>
                <a:blip r:embed="rId4"/>
                <a:stretch>
                  <a:fillRect l="-7692" r="-7692"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5F14EBC-ABB9-8F44-8466-FA38B34DD8A5}"/>
                  </a:ext>
                </a:extLst>
              </p:cNvPr>
              <p:cNvSpPr txBox="1"/>
              <p:nvPr/>
            </p:nvSpPr>
            <p:spPr>
              <a:xfrm>
                <a:off x="4936924" y="6179448"/>
                <a:ext cx="3189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ja-JP" altLang="en-US" b="1"/>
              </a:p>
            </p:txBody>
          </p:sp>
        </mc:Choice>
        <mc:Fallback xmlns="">
          <p:sp>
            <p:nvSpPr>
              <p:cNvPr id="30" name="テキスト ボックス 29">
                <a:extLst>
                  <a:ext uri="{FF2B5EF4-FFF2-40B4-BE49-F238E27FC236}">
                    <a16:creationId xmlns:a16="http://schemas.microsoft.com/office/drawing/2014/main" id="{55F14EBC-ABB9-8F44-8466-FA38B34DD8A5}"/>
                  </a:ext>
                </a:extLst>
              </p:cNvPr>
              <p:cNvSpPr txBox="1">
                <a:spLocks noRot="1" noChangeAspect="1" noMove="1" noResize="1" noEditPoints="1" noAdjustHandles="1" noChangeArrowheads="1" noChangeShapeType="1" noTextEdit="1"/>
              </p:cNvSpPr>
              <p:nvPr/>
            </p:nvSpPr>
            <p:spPr>
              <a:xfrm>
                <a:off x="4936924" y="6179448"/>
                <a:ext cx="318933" cy="276999"/>
              </a:xfrm>
              <a:prstGeom prst="rect">
                <a:avLst/>
              </a:prstGeom>
              <a:blipFill>
                <a:blip r:embed="rId5"/>
                <a:stretch>
                  <a:fillRect l="-7692" r="-7692" b="-173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3724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例えば、</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m:oMathPara>
                </a14:m>
                <a:endParaRPr lang="en-US" altLang="ja-JP" dirty="0"/>
              </a:p>
              <a:p>
                <a:pPr marL="0" indent="0">
                  <a:buNone/>
                </a:pPr>
                <a:r>
                  <a:rPr lang="en-US" altLang="ja-JP" dirty="0"/>
                  <a:t> </a:t>
                </a:r>
                <a:r>
                  <a:rPr lang="ja-JP" altLang="en-US"/>
                  <a:t>と置いた時、ベクトル</a:t>
                </a: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r>
                      <a:rPr lang="ja-JP" altLang="en-US" i="1">
                        <a:latin typeface="Cambria Math" panose="02040503050406030204" pitchFamily="18" charset="0"/>
                      </a:rPr>
                      <m:t>と</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oMath>
                </a14:m>
                <a:r>
                  <a:rPr lang="ja-JP" altLang="en-US" dirty="0"/>
                  <a:t>を隣り合う辺</a:t>
                </a:r>
                <a:r>
                  <a:rPr lang="ja-JP" altLang="en-US"/>
                  <a:t>とする平行四辺形は</a:t>
                </a:r>
                <a:endParaRPr lang="en-US" altLang="ja-JP" dirty="0"/>
              </a:p>
              <a:p>
                <a:pPr marL="0" indent="0">
                  <a:buNone/>
                </a:pPr>
                <a:r>
                  <a:rPr lang="ja-JP" altLang="en-US"/>
                  <a:t>図</a:t>
                </a:r>
                <a:r>
                  <a:rPr lang="en-US" altLang="ja-JP" dirty="0"/>
                  <a:t>4.6.1</a:t>
                </a:r>
                <a:r>
                  <a:rPr lang="ja-JP" altLang="en-US"/>
                  <a:t>のようになる。ベクトル</a:t>
                </a: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r>
                      <a:rPr lang="ja-JP" altLang="en-US" i="1">
                        <a:latin typeface="Cambria Math" panose="02040503050406030204" pitchFamily="18" charset="0"/>
                      </a:rPr>
                      <m:t>から</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oMath>
                </a14:m>
                <a:r>
                  <a:rPr lang="ja-JP" altLang="en-US" dirty="0"/>
                  <a:t>まで</a:t>
                </a:r>
                <a:r>
                  <a:rPr lang="en-US" altLang="ja-JP" dirty="0"/>
                  <a:t>180</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ja-JP" altLang="en-US"/>
                  <a:t>より小さい角度で回転するときは、反時計回りになる。したがって、</a:t>
                </a:r>
                <a:endParaRPr lang="en-US" altLang="ja-JP" dirty="0"/>
              </a:p>
              <a:p>
                <a:pPr marL="0" indent="0" algn="ctr">
                  <a:buNone/>
                </a:pPr>
                <a:r>
                  <a:rPr lang="en-US" altLang="ja-JP" dirty="0" err="1"/>
                  <a:t>det</a:t>
                </a:r>
                <a:r>
                  <a:rPr lang="en-US" altLang="ja-JP" i="1" dirty="0" err="1"/>
                  <a:t>A</a:t>
                </a:r>
                <a:r>
                  <a:rPr lang="en-US" altLang="ja-JP" i="1" dirty="0"/>
                  <a:t> = </a:t>
                </a:r>
                <a:r>
                  <a:rPr lang="en-US" altLang="ja-JP" dirty="0"/>
                  <a:t>det</a:t>
                </a:r>
                <a:r>
                  <a:rPr lang="en-US" altLang="ja-JP" b="0" dirty="0"/>
                  <a:t> </a:t>
                </a:r>
                <a14:m>
                  <m:oMath xmlns:m="http://schemas.openxmlformats.org/officeDocument/2006/math">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a14:m>
                <a:r>
                  <a:rPr lang="en-US" altLang="ja-JP" dirty="0"/>
                  <a:t> = +1</a:t>
                </a:r>
              </a:p>
              <a:p>
                <a:pPr marL="0" indent="0">
                  <a:buNone/>
                </a:pPr>
                <a:r>
                  <a:rPr lang="ja-JP" altLang="en-US"/>
                  <a:t>である。</a:t>
                </a:r>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2"/>
                <a:stretch>
                  <a:fillRect l="-1281" t="-1956"/>
                </a:stretch>
              </a:blipFill>
            </p:spPr>
            <p:txBody>
              <a:bodyPr/>
              <a:lstStyle/>
              <a:p>
                <a:r>
                  <a:rPr lang="ja-JP" altLang="en-US">
                    <a:noFill/>
                  </a:rPr>
                  <a:t> </a:t>
                </a:r>
              </a:p>
            </p:txBody>
          </p:sp>
        </mc:Fallback>
      </mc:AlternateContent>
      <p:sp>
        <p:nvSpPr>
          <p:cNvPr id="4" name="平行四辺形 3">
            <a:extLst>
              <a:ext uri="{FF2B5EF4-FFF2-40B4-BE49-F238E27FC236}">
                <a16:creationId xmlns:a16="http://schemas.microsoft.com/office/drawing/2014/main" id="{3EB2C7ED-F622-D448-A953-C340B1EA12E5}"/>
              </a:ext>
            </a:extLst>
          </p:cNvPr>
          <p:cNvSpPr/>
          <p:nvPr/>
        </p:nvSpPr>
        <p:spPr>
          <a:xfrm>
            <a:off x="7305750" y="4315182"/>
            <a:ext cx="2925177" cy="1546776"/>
          </a:xfrm>
          <a:prstGeom prst="parallelogram">
            <a:avLst>
              <a:gd name="adj" fmla="val 8208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det</a:t>
            </a:r>
            <a:r>
              <a:rPr kumimoji="1" lang="en-US" altLang="ja-JP" i="1" dirty="0" err="1"/>
              <a:t>A</a:t>
            </a:r>
            <a:r>
              <a:rPr kumimoji="1" lang="en-US" altLang="ja-JP" i="1" dirty="0"/>
              <a:t> = + 1</a:t>
            </a:r>
            <a:endParaRPr kumimoji="1" lang="ja-JP" altLang="en-US"/>
          </a:p>
        </p:txBody>
      </p:sp>
      <p:cxnSp>
        <p:nvCxnSpPr>
          <p:cNvPr id="5" name="直線矢印コネクタ 4">
            <a:extLst>
              <a:ext uri="{FF2B5EF4-FFF2-40B4-BE49-F238E27FC236}">
                <a16:creationId xmlns:a16="http://schemas.microsoft.com/office/drawing/2014/main" id="{6450BBA4-7394-474F-8D90-C0440B5FD77C}"/>
              </a:ext>
            </a:extLst>
          </p:cNvPr>
          <p:cNvCxnSpPr>
            <a:cxnSpLocks/>
          </p:cNvCxnSpPr>
          <p:nvPr/>
        </p:nvCxnSpPr>
        <p:spPr>
          <a:xfrm flipV="1">
            <a:off x="7305751" y="4315182"/>
            <a:ext cx="1268905" cy="1546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AE13D5C7-C386-7E4C-87EC-5BB8DE5E3C29}"/>
              </a:ext>
            </a:extLst>
          </p:cNvPr>
          <p:cNvCxnSpPr>
            <a:cxnSpLocks/>
          </p:cNvCxnSpPr>
          <p:nvPr/>
        </p:nvCxnSpPr>
        <p:spPr>
          <a:xfrm>
            <a:off x="7305751" y="5861958"/>
            <a:ext cx="17174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6B0AEDB-299D-BC45-AFB5-DD0EC66AE2AE}"/>
                  </a:ext>
                </a:extLst>
              </p:cNvPr>
              <p:cNvSpPr txBox="1"/>
              <p:nvPr/>
            </p:nvSpPr>
            <p:spPr>
              <a:xfrm>
                <a:off x="8095218" y="5861958"/>
                <a:ext cx="3189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ja-JP" altLang="en-US" b="1"/>
              </a:p>
            </p:txBody>
          </p:sp>
        </mc:Choice>
        <mc:Fallback xmlns="">
          <p:sp>
            <p:nvSpPr>
              <p:cNvPr id="7" name="テキスト ボックス 6">
                <a:extLst>
                  <a:ext uri="{FF2B5EF4-FFF2-40B4-BE49-F238E27FC236}">
                    <a16:creationId xmlns:a16="http://schemas.microsoft.com/office/drawing/2014/main" id="{66B0AEDB-299D-BC45-AFB5-DD0EC66AE2AE}"/>
                  </a:ext>
                </a:extLst>
              </p:cNvPr>
              <p:cNvSpPr txBox="1">
                <a:spLocks noRot="1" noChangeAspect="1" noMove="1" noResize="1" noEditPoints="1" noAdjustHandles="1" noChangeArrowheads="1" noChangeShapeType="1" noTextEdit="1"/>
              </p:cNvSpPr>
              <p:nvPr/>
            </p:nvSpPr>
            <p:spPr>
              <a:xfrm>
                <a:off x="8095218" y="5861958"/>
                <a:ext cx="318933" cy="276999"/>
              </a:xfrm>
              <a:prstGeom prst="rect">
                <a:avLst/>
              </a:prstGeom>
              <a:blipFill>
                <a:blip r:embed="rId3"/>
                <a:stretch>
                  <a:fillRect l="-7692" r="-3846"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DEBCA11-D463-3A43-A8BB-A0F49FE2FAAB}"/>
                  </a:ext>
                </a:extLst>
              </p:cNvPr>
              <p:cNvSpPr txBox="1"/>
              <p:nvPr/>
            </p:nvSpPr>
            <p:spPr>
              <a:xfrm>
                <a:off x="7510458" y="4670588"/>
                <a:ext cx="3189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ja-JP" altLang="en-US" b="1"/>
              </a:p>
            </p:txBody>
          </p:sp>
        </mc:Choice>
        <mc:Fallback xmlns="">
          <p:sp>
            <p:nvSpPr>
              <p:cNvPr id="8" name="テキスト ボックス 7">
                <a:extLst>
                  <a:ext uri="{FF2B5EF4-FFF2-40B4-BE49-F238E27FC236}">
                    <a16:creationId xmlns:a16="http://schemas.microsoft.com/office/drawing/2014/main" id="{CDEBCA11-D463-3A43-A8BB-A0F49FE2FAAB}"/>
                  </a:ext>
                </a:extLst>
              </p:cNvPr>
              <p:cNvSpPr txBox="1">
                <a:spLocks noRot="1" noChangeAspect="1" noMove="1" noResize="1" noEditPoints="1" noAdjustHandles="1" noChangeArrowheads="1" noChangeShapeType="1" noTextEdit="1"/>
              </p:cNvSpPr>
              <p:nvPr/>
            </p:nvSpPr>
            <p:spPr>
              <a:xfrm>
                <a:off x="7510458" y="4670588"/>
                <a:ext cx="318933" cy="276999"/>
              </a:xfrm>
              <a:prstGeom prst="rect">
                <a:avLst/>
              </a:prstGeom>
              <a:blipFill>
                <a:blip r:embed="rId4"/>
                <a:stretch>
                  <a:fillRect l="-7692" r="-3846" b="-173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F8680CF9-7FFE-534A-A4C7-CB8BDA547255}"/>
              </a:ext>
            </a:extLst>
          </p:cNvPr>
          <p:cNvSpPr txBox="1"/>
          <p:nvPr/>
        </p:nvSpPr>
        <p:spPr>
          <a:xfrm>
            <a:off x="6968446" y="6167009"/>
            <a:ext cx="3212420" cy="369332"/>
          </a:xfrm>
          <a:prstGeom prst="rect">
            <a:avLst/>
          </a:prstGeom>
          <a:noFill/>
        </p:spPr>
        <p:txBody>
          <a:bodyPr wrap="square" rtlCol="0">
            <a:spAutoFit/>
          </a:bodyPr>
          <a:lstStyle/>
          <a:p>
            <a:r>
              <a:rPr kumimoji="1" lang="ja-JP" altLang="en-US"/>
              <a:t>図</a:t>
            </a:r>
            <a:r>
              <a:rPr kumimoji="1" lang="en-US" altLang="ja-JP" dirty="0"/>
              <a:t>4.6.1 </a:t>
            </a:r>
            <a:r>
              <a:rPr kumimoji="1" lang="ja-JP" altLang="en-US"/>
              <a:t>面積が正の場合</a:t>
            </a:r>
          </a:p>
        </p:txBody>
      </p:sp>
    </p:spTree>
    <p:extLst>
      <p:ext uri="{BB962C8B-B14F-4D97-AF65-F5344CB8AC3E}">
        <p14:creationId xmlns:p14="http://schemas.microsoft.com/office/powerpoint/2010/main" val="77777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しかし、</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 </m:t>
                                        </m:r>
                                        <m:r>
                                          <a:rPr lang="en-US" altLang="ja-JP" b="0" i="1" smtClean="0">
                                            <a:latin typeface="Cambria Math" panose="02040503050406030204" pitchFamily="18" charset="0"/>
                                          </a:rPr>
                                          <m:t>  1</m:t>
                                        </m:r>
                                      </m:e>
                                      <m:e>
                                        <m:r>
                                          <a:rPr lang="en-US" altLang="ja-JP" b="0" i="1" smtClean="0">
                                            <a:latin typeface="Cambria Math" panose="02040503050406030204" pitchFamily="18" charset="0"/>
                                          </a:rPr>
                                          <m:t>    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m:oMathPara>
                </a14:m>
                <a:endParaRPr lang="en-US" altLang="ja-JP" dirty="0"/>
              </a:p>
              <a:p>
                <a:pPr marL="0" indent="0">
                  <a:buNone/>
                </a:pPr>
                <a:r>
                  <a:rPr lang="en-US" altLang="ja-JP" dirty="0"/>
                  <a:t>  </a:t>
                </a:r>
                <a:r>
                  <a:rPr lang="ja-JP" altLang="en-US"/>
                  <a:t>と置いたときは</a:t>
                </a:r>
                <a:r>
                  <a:rPr lang="en-US" altLang="ja-JP" dirty="0"/>
                  <a:t>(</a:t>
                </a:r>
                <a:r>
                  <a:rPr lang="ja-JP" altLang="en-US"/>
                  <a:t>図</a:t>
                </a:r>
                <a:r>
                  <a:rPr lang="en-US" altLang="ja-JP" dirty="0"/>
                  <a:t>4.6.2)</a:t>
                </a:r>
                <a:r>
                  <a:rPr lang="ja-JP" altLang="en-US"/>
                  <a:t>、ベクトル</a:t>
                </a:r>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r>
                      <a:rPr lang="ja-JP" altLang="en-US" i="1">
                        <a:latin typeface="Cambria Math" panose="02040503050406030204" pitchFamily="18" charset="0"/>
                      </a:rPr>
                      <m:t>から</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oMath>
                </a14:m>
                <a:r>
                  <a:rPr lang="ja-JP" altLang="en-US"/>
                  <a:t>まで</a:t>
                </a:r>
                <a:r>
                  <a:rPr lang="en-US" altLang="ja-JP" dirty="0"/>
                  <a:t>180</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ja-JP" altLang="en-US"/>
                  <a:t>より小さい角度で回転するときは、時計回りになるので、</a:t>
                </a:r>
                <a:endParaRPr lang="en-US" altLang="ja-JP" dirty="0"/>
              </a:p>
              <a:p>
                <a:pPr marL="0" indent="0" algn="ctr">
                  <a:buNone/>
                </a:pPr>
                <a:r>
                  <a:rPr lang="en-US" altLang="ja-JP" dirty="0" err="1"/>
                  <a:t>det</a:t>
                </a:r>
                <a:r>
                  <a:rPr lang="en-US" altLang="ja-JP" i="1" dirty="0" err="1"/>
                  <a:t>A</a:t>
                </a:r>
                <a:r>
                  <a:rPr lang="en-US" altLang="ja-JP" i="1" dirty="0"/>
                  <a:t> = </a:t>
                </a:r>
                <a:r>
                  <a:rPr lang="en-US" altLang="ja-JP" dirty="0"/>
                  <a:t>det</a:t>
                </a:r>
                <a14:m>
                  <m:oMath xmlns:m="http://schemas.openxmlformats.org/officeDocument/2006/math">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 </m:t>
                                      </m:r>
                                      <m:r>
                                        <a:rPr lang="en-US" altLang="ja-JP" b="0" i="1" smtClean="0">
                                          <a:latin typeface="Cambria Math" panose="02040503050406030204" pitchFamily="18" charset="0"/>
                                        </a:rPr>
                                        <m:t>  1</m:t>
                                      </m:r>
                                    </m:e>
                                    <m:e>
                                      <m:r>
                                        <a:rPr lang="en-US" altLang="ja-JP" b="0" i="1" smtClean="0">
                                          <a:latin typeface="Cambria Math" panose="02040503050406030204" pitchFamily="18" charset="0"/>
                                        </a:rPr>
                                        <m:t>    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a14:m>
                <a:r>
                  <a:rPr lang="en-US" altLang="ja-JP" dirty="0"/>
                  <a:t>= -1</a:t>
                </a:r>
              </a:p>
              <a:p>
                <a:pPr marL="0" indent="0">
                  <a:buNone/>
                </a:pPr>
                <a:r>
                  <a:rPr lang="ja-JP" altLang="en-US"/>
                  <a:t>となる。</a:t>
                </a: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1281" t="-1956"/>
                </a:stretch>
              </a:blipFill>
            </p:spPr>
            <p:txBody>
              <a:bodyPr/>
              <a:lstStyle/>
              <a:p>
                <a:r>
                  <a:rPr lang="ja-JP" altLang="en-US">
                    <a:noFill/>
                  </a:rPr>
                  <a:t> </a:t>
                </a:r>
              </a:p>
            </p:txBody>
          </p:sp>
        </mc:Fallback>
      </mc:AlternateContent>
      <p:sp>
        <p:nvSpPr>
          <p:cNvPr id="5" name="平行四辺形 4">
            <a:extLst>
              <a:ext uri="{FF2B5EF4-FFF2-40B4-BE49-F238E27FC236}">
                <a16:creationId xmlns:a16="http://schemas.microsoft.com/office/drawing/2014/main" id="{82E018A4-98CA-4B4D-B8E1-B6C8A590CD38}"/>
              </a:ext>
            </a:extLst>
          </p:cNvPr>
          <p:cNvSpPr/>
          <p:nvPr/>
        </p:nvSpPr>
        <p:spPr>
          <a:xfrm flipV="1">
            <a:off x="6600082" y="4503805"/>
            <a:ext cx="2768206" cy="1492449"/>
          </a:xfrm>
          <a:prstGeom prst="parallelogram">
            <a:avLst>
              <a:gd name="adj" fmla="val 7284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altLang="ja-JP" dirty="0"/>
          </a:p>
          <a:p>
            <a:pPr algn="ctr"/>
            <a:endParaRPr kumimoji="1" lang="ja-JP" altLang="en-US"/>
          </a:p>
        </p:txBody>
      </p:sp>
      <p:cxnSp>
        <p:nvCxnSpPr>
          <p:cNvPr id="6" name="直線矢印コネクタ 5">
            <a:extLst>
              <a:ext uri="{FF2B5EF4-FFF2-40B4-BE49-F238E27FC236}">
                <a16:creationId xmlns:a16="http://schemas.microsoft.com/office/drawing/2014/main" id="{4BB970D3-1625-CF40-9959-D50CAEEDB0F2}"/>
              </a:ext>
            </a:extLst>
          </p:cNvPr>
          <p:cNvCxnSpPr>
            <a:cxnSpLocks/>
          </p:cNvCxnSpPr>
          <p:nvPr/>
        </p:nvCxnSpPr>
        <p:spPr>
          <a:xfrm>
            <a:off x="6600083" y="4513762"/>
            <a:ext cx="1108400" cy="1492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A3CABE4-F4F3-654A-A92A-15910028B405}"/>
              </a:ext>
            </a:extLst>
          </p:cNvPr>
          <p:cNvCxnSpPr>
            <a:cxnSpLocks/>
          </p:cNvCxnSpPr>
          <p:nvPr/>
        </p:nvCxnSpPr>
        <p:spPr>
          <a:xfrm>
            <a:off x="6600083" y="4513760"/>
            <a:ext cx="17174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CA2F8AC-339F-AD47-8133-C762248FA6B2}"/>
                  </a:ext>
                </a:extLst>
              </p:cNvPr>
              <p:cNvSpPr txBox="1"/>
              <p:nvPr/>
            </p:nvSpPr>
            <p:spPr>
              <a:xfrm>
                <a:off x="7544825" y="4098575"/>
                <a:ext cx="3189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𝟏</m:t>
                          </m:r>
                        </m:sub>
                      </m:sSub>
                    </m:oMath>
                  </m:oMathPara>
                </a14:m>
                <a:endParaRPr kumimoji="1" lang="ja-JP" altLang="en-US" b="1"/>
              </a:p>
            </p:txBody>
          </p:sp>
        </mc:Choice>
        <mc:Fallback xmlns="">
          <p:sp>
            <p:nvSpPr>
              <p:cNvPr id="8" name="テキスト ボックス 7">
                <a:extLst>
                  <a:ext uri="{FF2B5EF4-FFF2-40B4-BE49-F238E27FC236}">
                    <a16:creationId xmlns:a16="http://schemas.microsoft.com/office/drawing/2014/main" id="{3CA2F8AC-339F-AD47-8133-C762248FA6B2}"/>
                  </a:ext>
                </a:extLst>
              </p:cNvPr>
              <p:cNvSpPr txBox="1">
                <a:spLocks noRot="1" noChangeAspect="1" noMove="1" noResize="1" noEditPoints="1" noAdjustHandles="1" noChangeArrowheads="1" noChangeShapeType="1" noTextEdit="1"/>
              </p:cNvSpPr>
              <p:nvPr/>
            </p:nvSpPr>
            <p:spPr>
              <a:xfrm>
                <a:off x="7544825" y="4098575"/>
                <a:ext cx="318933" cy="276999"/>
              </a:xfrm>
              <a:prstGeom prst="rect">
                <a:avLst/>
              </a:prstGeom>
              <a:blipFill>
                <a:blip r:embed="rId4"/>
                <a:stretch>
                  <a:fillRect l="-11538" r="-3846"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84A3AD7-2F68-E942-B28C-08D66844246C}"/>
                  </a:ext>
                </a:extLst>
              </p:cNvPr>
              <p:cNvSpPr txBox="1"/>
              <p:nvPr/>
            </p:nvSpPr>
            <p:spPr>
              <a:xfrm>
                <a:off x="6600081" y="5185792"/>
                <a:ext cx="3189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1" i="1" smtClean="0">
                              <a:latin typeface="Cambria Math" panose="02040503050406030204" pitchFamily="18" charset="0"/>
                            </a:rPr>
                            <m:t>𝟐</m:t>
                          </m:r>
                        </m:sub>
                      </m:sSub>
                    </m:oMath>
                  </m:oMathPara>
                </a14:m>
                <a:endParaRPr kumimoji="1" lang="ja-JP" altLang="en-US" b="1"/>
              </a:p>
            </p:txBody>
          </p:sp>
        </mc:Choice>
        <mc:Fallback xmlns="">
          <p:sp>
            <p:nvSpPr>
              <p:cNvPr id="9" name="テキスト ボックス 8">
                <a:extLst>
                  <a:ext uri="{FF2B5EF4-FFF2-40B4-BE49-F238E27FC236}">
                    <a16:creationId xmlns:a16="http://schemas.microsoft.com/office/drawing/2014/main" id="{684A3AD7-2F68-E942-B28C-08D66844246C}"/>
                  </a:ext>
                </a:extLst>
              </p:cNvPr>
              <p:cNvSpPr txBox="1">
                <a:spLocks noRot="1" noChangeAspect="1" noMove="1" noResize="1" noEditPoints="1" noAdjustHandles="1" noChangeArrowheads="1" noChangeShapeType="1" noTextEdit="1"/>
              </p:cNvSpPr>
              <p:nvPr/>
            </p:nvSpPr>
            <p:spPr>
              <a:xfrm>
                <a:off x="6600081" y="5185792"/>
                <a:ext cx="318933" cy="276999"/>
              </a:xfrm>
              <a:prstGeom prst="rect">
                <a:avLst/>
              </a:prstGeom>
              <a:blipFill>
                <a:blip r:embed="rId5"/>
                <a:stretch>
                  <a:fillRect l="-7692" r="-7692" b="-1304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0462FDE-39E0-7540-9B95-25290A39805D}"/>
              </a:ext>
            </a:extLst>
          </p:cNvPr>
          <p:cNvSpPr txBox="1"/>
          <p:nvPr/>
        </p:nvSpPr>
        <p:spPr>
          <a:xfrm>
            <a:off x="7033582" y="6230729"/>
            <a:ext cx="3212420" cy="369332"/>
          </a:xfrm>
          <a:prstGeom prst="rect">
            <a:avLst/>
          </a:prstGeom>
          <a:noFill/>
        </p:spPr>
        <p:txBody>
          <a:bodyPr wrap="square" rtlCol="0">
            <a:spAutoFit/>
          </a:bodyPr>
          <a:lstStyle/>
          <a:p>
            <a:r>
              <a:rPr kumimoji="1" lang="ja-JP" altLang="en-US"/>
              <a:t>図</a:t>
            </a:r>
            <a:r>
              <a:rPr kumimoji="1" lang="en-US" altLang="ja-JP" dirty="0"/>
              <a:t>4.6.2 </a:t>
            </a:r>
            <a:r>
              <a:rPr kumimoji="1" lang="ja-JP" altLang="en-US"/>
              <a:t>面積が負の場合</a:t>
            </a:r>
          </a:p>
        </p:txBody>
      </p:sp>
      <p:sp>
        <p:nvSpPr>
          <p:cNvPr id="17" name="テキスト ボックス 16">
            <a:extLst>
              <a:ext uri="{FF2B5EF4-FFF2-40B4-BE49-F238E27FC236}">
                <a16:creationId xmlns:a16="http://schemas.microsoft.com/office/drawing/2014/main" id="{4C7FC246-9F79-A447-9DFD-266FB53E8D1E}"/>
              </a:ext>
            </a:extLst>
          </p:cNvPr>
          <p:cNvSpPr txBox="1"/>
          <p:nvPr/>
        </p:nvSpPr>
        <p:spPr>
          <a:xfrm>
            <a:off x="7369575" y="5047225"/>
            <a:ext cx="1535502" cy="646331"/>
          </a:xfrm>
          <a:prstGeom prst="rect">
            <a:avLst/>
          </a:prstGeom>
          <a:noFill/>
        </p:spPr>
        <p:txBody>
          <a:bodyPr wrap="square" rtlCol="0">
            <a:spAutoFit/>
          </a:bodyPr>
          <a:lstStyle/>
          <a:p>
            <a:r>
              <a:rPr lang="en-US" altLang="ja-JP" dirty="0" err="1"/>
              <a:t>det</a:t>
            </a:r>
            <a:r>
              <a:rPr lang="en-US" altLang="ja-JP" i="1" dirty="0" err="1"/>
              <a:t>A</a:t>
            </a:r>
            <a:r>
              <a:rPr lang="en-US" altLang="ja-JP" i="1" dirty="0"/>
              <a:t> = - 1</a:t>
            </a:r>
            <a:endParaRPr lang="ja-JP" altLang="en-US"/>
          </a:p>
          <a:p>
            <a:endParaRPr kumimoji="1" lang="ja-JP" altLang="en-US"/>
          </a:p>
        </p:txBody>
      </p:sp>
    </p:spTree>
    <p:extLst>
      <p:ext uri="{BB962C8B-B14F-4D97-AF65-F5344CB8AC3E}">
        <p14:creationId xmlns:p14="http://schemas.microsoft.com/office/powerpoint/2010/main" val="417625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行列式は、関数</a:t>
                </a:r>
                <a:r>
                  <a:rPr lang="en-US" altLang="ja-JP" dirty="0" err="1"/>
                  <a:t>numpy.linalg.det</a:t>
                </a:r>
                <a:r>
                  <a:rPr lang="ja-JP" altLang="en-US"/>
                  <a:t>で求めることができる。上の行列式</a:t>
                </a:r>
                <a:r>
                  <a:rPr lang="en-US" altLang="ja-JP" dirty="0"/>
                  <a:t>(</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a14:m>
                <a:r>
                  <a:rPr lang="en-US" altLang="ja-JP" dirty="0"/>
                  <a:t> </a:t>
                </a:r>
                <a:r>
                  <a:rPr lang="ja-JP" altLang="en-US" dirty="0"/>
                  <a:t>および</a:t>
                </a:r>
                <a:r>
                  <a:rPr lang="en-US" altLang="ja-JP" dirty="0"/>
                  <a:t> </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 </m:t>
                                      </m:r>
                                      <m:r>
                                        <a:rPr lang="en-US" altLang="ja-JP" b="0" i="1" smtClean="0">
                                          <a:latin typeface="Cambria Math" panose="02040503050406030204" pitchFamily="18" charset="0"/>
                                        </a:rPr>
                                        <m:t>  1</m:t>
                                      </m:r>
                                    </m:e>
                                    <m:e>
                                      <m:r>
                                        <a:rPr lang="en-US" altLang="ja-JP" b="0" i="1" smtClean="0">
                                          <a:latin typeface="Cambria Math" panose="02040503050406030204" pitchFamily="18" charset="0"/>
                                        </a:rPr>
                                        <m:t>    0</m:t>
                                      </m:r>
                                    </m:e>
                                  </m:mr>
                                </m:m>
                              </m:e>
                            </m:d>
                          </m:e>
                          <m:e>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1</m:t>
                                      </m:r>
                                    </m:e>
                                    <m:e>
                                      <m:r>
                                        <a:rPr lang="en-US" altLang="ja-JP" b="0" i="1" smtClean="0">
                                          <a:latin typeface="Cambria Math" panose="02040503050406030204" pitchFamily="18" charset="0"/>
                                        </a:rPr>
                                        <m:t>−1</m:t>
                                      </m:r>
                                    </m:e>
                                  </m:mr>
                                </m:m>
                              </m:e>
                            </m:d>
                          </m:e>
                        </m:eqArr>
                      </m:e>
                    </m:d>
                  </m:oMath>
                </a14:m>
                <a:r>
                  <a:rPr lang="en-US" altLang="ja-JP" dirty="0"/>
                  <a:t>)</a:t>
                </a:r>
                <a:r>
                  <a:rPr lang="ja-JP" altLang="en-US"/>
                  <a:t>の計算を行うスクリプト例をリスト</a:t>
                </a:r>
                <a:r>
                  <a:rPr lang="en-US" altLang="ja-JP" dirty="0"/>
                  <a:t>4.6.1</a:t>
                </a:r>
                <a:r>
                  <a:rPr lang="ja-JP" altLang="en-US"/>
                  <a:t>に示す。</a:t>
                </a:r>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2"/>
                <a:stretch>
                  <a:fillRect l="-1048" t="-19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5416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4.6.1</a:t>
            </a:r>
            <a:r>
              <a:rPr kumimoji="1" lang="ja-JP" altLang="en-US" sz="2800"/>
              <a:t>　スクリプト</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a:bodyPr>
          <a:lstStyle/>
          <a:p>
            <a:pPr marL="0" indent="0">
              <a:buNone/>
            </a:pPr>
            <a:r>
              <a:rPr lang="en-US" altLang="ja-JP" dirty="0"/>
              <a:t>import </a:t>
            </a:r>
            <a:r>
              <a:rPr lang="en-US" altLang="ja-JP" dirty="0" err="1"/>
              <a:t>numpy</a:t>
            </a:r>
            <a:r>
              <a:rPr lang="en-US" altLang="ja-JP" dirty="0"/>
              <a:t> as np</a:t>
            </a:r>
          </a:p>
          <a:p>
            <a:pPr marL="0" indent="0">
              <a:buNone/>
            </a:pPr>
            <a:endParaRPr lang="en-US" altLang="ja-JP" dirty="0"/>
          </a:p>
          <a:p>
            <a:pPr marL="0" indent="0">
              <a:buNone/>
            </a:pPr>
            <a:r>
              <a:rPr lang="en-US" altLang="ja-JP" dirty="0"/>
              <a:t>A = </a:t>
            </a:r>
            <a:r>
              <a:rPr lang="en-US" altLang="ja-JP" dirty="0" err="1"/>
              <a:t>np.array</a:t>
            </a:r>
            <a:r>
              <a:rPr lang="en-US" altLang="ja-JP" dirty="0"/>
              <a:t>([[1,0], [1,1]])</a:t>
            </a:r>
          </a:p>
          <a:p>
            <a:pPr marL="0" indent="0">
              <a:buNone/>
            </a:pPr>
            <a:r>
              <a:rPr lang="en-US" altLang="ja-JP" dirty="0"/>
              <a:t>print(‘A = \n’ ,A)</a:t>
            </a:r>
          </a:p>
          <a:p>
            <a:pPr marL="0" indent="0">
              <a:buNone/>
            </a:pPr>
            <a:r>
              <a:rPr lang="en-US" altLang="ja-JP" dirty="0"/>
              <a:t>print(‘det(A) = ’ , </a:t>
            </a:r>
            <a:r>
              <a:rPr lang="en-US" altLang="ja-JP" dirty="0" err="1"/>
              <a:t>np.linalg.det</a:t>
            </a:r>
            <a:r>
              <a:rPr lang="en-US" altLang="ja-JP" dirty="0"/>
              <a:t>(A))</a:t>
            </a:r>
          </a:p>
          <a:p>
            <a:pPr marL="0" indent="0">
              <a:buNone/>
            </a:pPr>
            <a:endParaRPr lang="en-US" altLang="ja-JP" dirty="0"/>
          </a:p>
          <a:p>
            <a:pPr marL="0" indent="0">
              <a:buNone/>
            </a:pPr>
            <a:r>
              <a:rPr lang="en-US" altLang="ja-JP" dirty="0"/>
              <a:t>A = </a:t>
            </a:r>
            <a:r>
              <a:rPr lang="en-US" altLang="ja-JP" dirty="0" err="1"/>
              <a:t>np.array</a:t>
            </a:r>
            <a:r>
              <a:rPr lang="en-US" altLang="ja-JP" dirty="0"/>
              <a:t>([[1,0], [-1,-1]])</a:t>
            </a:r>
          </a:p>
          <a:p>
            <a:pPr marL="0" indent="0">
              <a:buNone/>
            </a:pPr>
            <a:r>
              <a:rPr lang="en-US" altLang="ja-JP" dirty="0"/>
              <a:t>print(‘A = \n’ ,A)</a:t>
            </a:r>
          </a:p>
          <a:p>
            <a:pPr marL="0" indent="0">
              <a:buNone/>
            </a:pPr>
            <a:r>
              <a:rPr lang="en-US" altLang="ja-JP" dirty="0"/>
              <a:t>print(‘det(A) = ’ , </a:t>
            </a:r>
            <a:r>
              <a:rPr lang="en-US" altLang="ja-JP" dirty="0" err="1"/>
              <a:t>np.linalg.det</a:t>
            </a:r>
            <a:r>
              <a:rPr lang="en-US" altLang="ja-JP" dirty="0"/>
              <a:t>(A))</a:t>
            </a:r>
          </a:p>
          <a:p>
            <a:pPr marL="0" indent="0">
              <a:buNone/>
            </a:pPr>
            <a:endParaRPr lang="en-US" altLang="ja-JP" dirty="0"/>
          </a:p>
        </p:txBody>
      </p:sp>
      <p:sp>
        <p:nvSpPr>
          <p:cNvPr id="4" name="テキスト ボックス 3">
            <a:extLst>
              <a:ext uri="{FF2B5EF4-FFF2-40B4-BE49-F238E27FC236}">
                <a16:creationId xmlns:a16="http://schemas.microsoft.com/office/drawing/2014/main" id="{D73D129B-7659-4E4B-BB31-E2D888C1440B}"/>
              </a:ext>
            </a:extLst>
          </p:cNvPr>
          <p:cNvSpPr txBox="1"/>
          <p:nvPr/>
        </p:nvSpPr>
        <p:spPr>
          <a:xfrm>
            <a:off x="7886700" y="996042"/>
            <a:ext cx="3804557" cy="3139321"/>
          </a:xfrm>
          <a:prstGeom prst="rect">
            <a:avLst/>
          </a:prstGeom>
          <a:noFill/>
        </p:spPr>
        <p:txBody>
          <a:bodyPr wrap="square" rtlCol="0">
            <a:spAutoFit/>
          </a:bodyPr>
          <a:lstStyle/>
          <a:p>
            <a:r>
              <a:rPr lang="ja-JP" altLang="en-US"/>
              <a:t>出力結果</a:t>
            </a:r>
            <a:endParaRPr kumimoji="1" lang="en-US" altLang="ja-JP" dirty="0"/>
          </a:p>
          <a:p>
            <a:r>
              <a:rPr lang="en-US" altLang="ja-JP" dirty="0"/>
              <a:t>A = </a:t>
            </a:r>
          </a:p>
          <a:p>
            <a:r>
              <a:rPr lang="en-US" altLang="ja-JP" dirty="0"/>
              <a:t>[[1 0]</a:t>
            </a:r>
          </a:p>
          <a:p>
            <a:r>
              <a:rPr lang="en-US" altLang="ja-JP" dirty="0"/>
              <a:t> [ 1 1]]</a:t>
            </a:r>
          </a:p>
          <a:p>
            <a:r>
              <a:rPr lang="en-US" altLang="ja-JP" dirty="0"/>
              <a:t>det(A) = 1.0</a:t>
            </a:r>
          </a:p>
          <a:p>
            <a:endParaRPr lang="en-US" altLang="ja-JP" dirty="0"/>
          </a:p>
          <a:p>
            <a:r>
              <a:rPr lang="en-US" altLang="ja-JP" dirty="0"/>
              <a:t>A=</a:t>
            </a:r>
          </a:p>
          <a:p>
            <a:r>
              <a:rPr lang="en-US" altLang="ja-JP" dirty="0"/>
              <a:t>[[1 0]</a:t>
            </a:r>
          </a:p>
          <a:p>
            <a:r>
              <a:rPr lang="en-US" altLang="ja-JP" dirty="0"/>
              <a:t>[-1 -1]]</a:t>
            </a:r>
          </a:p>
          <a:p>
            <a:r>
              <a:rPr lang="en-US" altLang="ja-JP" dirty="0"/>
              <a:t>det(A) = -1.0</a:t>
            </a:r>
          </a:p>
          <a:p>
            <a:r>
              <a:rPr lang="en-US" altLang="ja-JP" dirty="0"/>
              <a:t> </a:t>
            </a:r>
          </a:p>
        </p:txBody>
      </p:sp>
    </p:spTree>
    <p:extLst>
      <p:ext uri="{BB962C8B-B14F-4D97-AF65-F5344CB8AC3E}">
        <p14:creationId xmlns:p14="http://schemas.microsoft.com/office/powerpoint/2010/main" val="243389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4.6 </a:t>
            </a:r>
            <a:r>
              <a:rPr kumimoji="1" lang="ja-JP" altLang="en-US" sz="2800"/>
              <a:t>行列式</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pPr marL="0" indent="0">
              <a:buNone/>
            </a:pPr>
            <a:r>
              <a:rPr lang="ja-JP" altLang="en-US"/>
              <a:t>・</a:t>
            </a:r>
            <a:r>
              <a:rPr lang="en-US" altLang="ja-JP"/>
              <a:t>3</a:t>
            </a:r>
            <a:r>
              <a:rPr lang="ja-JP" altLang="en-US"/>
              <a:t>次以上の正方行列の場合も同様で、直感的には行ベクトル</a:t>
            </a:r>
            <a:r>
              <a:rPr lang="en-US" altLang="ja-JP" dirty="0"/>
              <a:t>(</a:t>
            </a:r>
            <a:r>
              <a:rPr lang="ja-JP" altLang="en-US"/>
              <a:t>列ベ</a:t>
            </a:r>
            <a:endParaRPr lang="en-US" altLang="ja-JP" dirty="0"/>
          </a:p>
          <a:p>
            <a:pPr marL="0" indent="0">
              <a:buNone/>
            </a:pPr>
            <a:r>
              <a:rPr lang="ja-JP" altLang="en-US"/>
              <a:t>　クトルで考えても同じ結果を得る</a:t>
            </a:r>
            <a:r>
              <a:rPr lang="en-US" altLang="ja-JP" dirty="0"/>
              <a:t>)</a:t>
            </a:r>
            <a:r>
              <a:rPr lang="ja-JP" altLang="en-US"/>
              <a:t>で構成される</a:t>
            </a:r>
            <a:r>
              <a:rPr lang="en-US" altLang="ja-JP" dirty="0"/>
              <a:t>n</a:t>
            </a:r>
            <a:r>
              <a:rPr lang="ja-JP" altLang="en-US"/>
              <a:t>次元平方行列の　</a:t>
            </a:r>
            <a:endParaRPr lang="en-US" altLang="ja-JP" dirty="0"/>
          </a:p>
          <a:p>
            <a:pPr marL="0" indent="0">
              <a:buNone/>
            </a:pPr>
            <a:r>
              <a:rPr lang="ja-JP" altLang="en-US"/>
              <a:t>　符号付き体積を表す。</a:t>
            </a:r>
            <a:endParaRPr lang="en-US" altLang="ja-JP" dirty="0"/>
          </a:p>
          <a:p>
            <a:pPr marL="0" indent="0">
              <a:buNone/>
            </a:pPr>
            <a:endParaRPr lang="en-US" altLang="ja-JP" dirty="0"/>
          </a:p>
          <a:p>
            <a:pPr marL="0" indent="0">
              <a:buNone/>
            </a:pPr>
            <a:r>
              <a:rPr lang="ja-JP" altLang="en-US"/>
              <a:t>　符号は、行ベクトルから構成される基底が右手系である場合、正</a:t>
            </a:r>
            <a:endParaRPr lang="en-US" altLang="ja-JP" dirty="0"/>
          </a:p>
          <a:p>
            <a:pPr marL="0" indent="0">
              <a:buNone/>
            </a:pPr>
            <a:r>
              <a:rPr lang="ja-JP" altLang="en-US"/>
              <a:t>　の符号を付け、左手系の場合、負の符号をつける。</a:t>
            </a:r>
            <a:endParaRPr lang="en-US" altLang="ja-JP" dirty="0"/>
          </a:p>
          <a:p>
            <a:pPr marL="0" indent="0">
              <a:buNone/>
            </a:pPr>
            <a:r>
              <a:rPr lang="ja-JP" altLang="en-US"/>
              <a:t>　</a:t>
            </a:r>
            <a:endParaRPr lang="en-US" altLang="ja-JP" dirty="0"/>
          </a:p>
          <a:p>
            <a:pPr marL="0" indent="0">
              <a:buNone/>
            </a:pPr>
            <a:r>
              <a:rPr lang="ja-JP" altLang="en-US"/>
              <a:t>　行列式は、多変量の変換のときの符号付き拡大</a:t>
            </a:r>
            <a:r>
              <a:rPr lang="en-US" altLang="ja-JP" dirty="0"/>
              <a:t>(</a:t>
            </a:r>
            <a:r>
              <a:rPr lang="ja-JP" altLang="en-US"/>
              <a:t>縮小</a:t>
            </a:r>
            <a:r>
              <a:rPr lang="en-US" altLang="ja-JP" dirty="0"/>
              <a:t>)</a:t>
            </a:r>
            <a:r>
              <a:rPr lang="ja-JP" altLang="en-US"/>
              <a:t>率や、多変</a:t>
            </a:r>
            <a:endParaRPr lang="en-US" altLang="ja-JP" dirty="0"/>
          </a:p>
          <a:p>
            <a:pPr marL="0" indent="0">
              <a:buNone/>
            </a:pPr>
            <a:r>
              <a:rPr lang="ja-JP" altLang="en-US"/>
              <a:t>　量分布における文山共分散行列の大きさ</a:t>
            </a:r>
            <a:r>
              <a:rPr lang="en-US" altLang="ja-JP" dirty="0"/>
              <a:t>(</a:t>
            </a:r>
            <a:r>
              <a:rPr lang="ja-JP" altLang="en-US"/>
              <a:t>体積</a:t>
            </a:r>
            <a:r>
              <a:rPr lang="en-US" altLang="ja-JP" dirty="0"/>
              <a:t>)</a:t>
            </a:r>
            <a:r>
              <a:rPr lang="ja-JP" altLang="en-US"/>
              <a:t>を表すのに用いら</a:t>
            </a:r>
            <a:endParaRPr lang="en-US" altLang="ja-JP" dirty="0"/>
          </a:p>
          <a:p>
            <a:pPr marL="0" indent="0">
              <a:buNone/>
            </a:pPr>
            <a:r>
              <a:rPr lang="ja-JP" altLang="en-US"/>
              <a:t>　れる。</a:t>
            </a:r>
            <a:endParaRPr lang="en-US" altLang="ja-JP" dirty="0"/>
          </a:p>
        </p:txBody>
      </p:sp>
    </p:spTree>
    <p:extLst>
      <p:ext uri="{BB962C8B-B14F-4D97-AF65-F5344CB8AC3E}">
        <p14:creationId xmlns:p14="http://schemas.microsoft.com/office/powerpoint/2010/main" val="48654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fontScale="92500"/>
              </a:bodyPr>
              <a:lstStyle/>
              <a:p>
                <a:r>
                  <a:rPr lang="ja-JP" altLang="en-US"/>
                  <a:t>行列</a:t>
                </a:r>
                <a:r>
                  <a:rPr lang="en-US" altLang="ja-JP" dirty="0"/>
                  <a:t>A</a:t>
                </a:r>
                <a:r>
                  <a:rPr lang="ja-JP" altLang="en-US"/>
                  <a:t>の階数が</a:t>
                </a:r>
                <a:r>
                  <a:rPr lang="en-US" altLang="ja-JP" dirty="0"/>
                  <a:t>r</a:t>
                </a:r>
                <a:r>
                  <a:rPr lang="ja-JP" altLang="en-US"/>
                  <a:t>であるとき、行列</a:t>
                </a:r>
                <a:r>
                  <a:rPr lang="en-US" altLang="ja-JP" dirty="0"/>
                  <a:t>A</a:t>
                </a:r>
                <a:r>
                  <a:rPr lang="ja-JP" altLang="en-US"/>
                  <a:t>は</a:t>
                </a:r>
                <a:r>
                  <a:rPr lang="en-US" altLang="ja-JP" dirty="0"/>
                  <a:t>r</a:t>
                </a:r>
                <a:r>
                  <a:rPr lang="ja-JP" altLang="en-US"/>
                  <a:t>個の特異値を持ち、</a:t>
                </a:r>
                <a:endParaRPr lang="en-US" altLang="ja-JP" dirty="0"/>
              </a:p>
              <a:p>
                <a:pPr marL="0" indent="0">
                  <a:buNone/>
                </a:pPr>
                <a:r>
                  <a:rPr lang="ja-JP" altLang="en-US"/>
                  <a:t>　特異ベクトルのノルムが</a:t>
                </a:r>
                <a:r>
                  <a:rPr lang="en-US" altLang="ja-JP" dirty="0"/>
                  <a:t>1</a:t>
                </a:r>
                <a:r>
                  <a:rPr lang="ja-JP" altLang="en-US"/>
                  <a:t>であるものを選ぶと、次式が成り立つ。</a:t>
                </a:r>
                <a:endParaRPr lang="en-US" altLang="ja-JP" dirty="0"/>
              </a:p>
              <a:p>
                <a:pPr marL="0" indent="0">
                  <a:buNone/>
                </a:pPr>
                <a:r>
                  <a:rPr lang="en-US" altLang="ja-JP" dirty="0"/>
                  <a:t>                               </a:t>
                </a:r>
                <a:r>
                  <a:rPr lang="en-US" altLang="ja-JP" i="1" dirty="0"/>
                  <a:t>A</a:t>
                </a:r>
                <a:r>
                  <a:rPr lang="en-US" altLang="ja-JP" dirty="0"/>
                  <a:t>=</a:t>
                </a:r>
                <a:r>
                  <a:rPr lang="en-US" altLang="ja-JP" i="1" dirty="0"/>
                  <a:t>µ</a:t>
                </a:r>
                <a:r>
                  <a:rPr lang="en-US" altLang="ja-JP" baseline="-25000" dirty="0"/>
                  <a:t>1</a:t>
                </a:r>
                <a:r>
                  <a:rPr lang="en-US" altLang="ja-JP" b="1" dirty="0"/>
                  <a:t> </a:t>
                </a:r>
                <a14:m>
                  <m:oMath xmlns:m="http://schemas.openxmlformats.org/officeDocument/2006/math">
                    <m:r>
                      <m:rPr>
                        <m:brk m:alnAt="7"/>
                      </m:rPr>
                      <a:rPr lang="en-US" altLang="ja-JP" b="1" i="1" smtClean="0">
                        <a:latin typeface="Cambria Math" panose="02040503050406030204" pitchFamily="18" charset="0"/>
                      </a:rPr>
                      <m:t>𝒖</m:t>
                    </m:r>
                  </m:oMath>
                </a14:m>
                <a:r>
                  <a:rPr lang="en-US" altLang="ja-JP" baseline="-25000" dirty="0"/>
                  <a:t>1</a:t>
                </a:r>
                <a:r>
                  <a:rPr lang="en-US" altLang="ja-JP" b="1" dirty="0"/>
                  <a:t> </a:t>
                </a:r>
                <a14:m>
                  <m:oMath xmlns:m="http://schemas.openxmlformats.org/officeDocument/2006/math">
                    <m:r>
                      <a:rPr lang="en-US" altLang="ja-JP" b="1" i="1" smtClean="0">
                        <a:latin typeface="Cambria Math" panose="02040503050406030204" pitchFamily="18" charset="0"/>
                      </a:rPr>
                      <m:t>𝒗</m:t>
                    </m:r>
                  </m:oMath>
                </a14:m>
                <a:r>
                  <a:rPr lang="en-US" altLang="ja-JP" baseline="-25000" dirty="0"/>
                  <a:t>1</a:t>
                </a:r>
                <a:r>
                  <a:rPr lang="en-US" altLang="ja-JP" dirty="0"/>
                  <a:t>’ + </a:t>
                </a:r>
                <a14:m>
                  <m:oMath xmlns:m="http://schemas.openxmlformats.org/officeDocument/2006/math">
                    <m:r>
                      <a:rPr lang="en-US" altLang="ja-JP" i="1" smtClean="0">
                        <a:latin typeface="Cambria Math" panose="02040503050406030204" pitchFamily="18" charset="0"/>
                      </a:rPr>
                      <m:t>⋯ </m:t>
                    </m:r>
                  </m:oMath>
                </a14:m>
                <a:r>
                  <a:rPr lang="en-US" altLang="ja-JP" dirty="0"/>
                  <a:t>+ </a:t>
                </a:r>
                <a:r>
                  <a:rPr lang="en-US" altLang="ja-JP" i="1" dirty="0"/>
                  <a:t>µ</a:t>
                </a:r>
                <a:r>
                  <a:rPr lang="en-US" altLang="ja-JP" baseline="-25000" dirty="0"/>
                  <a:t>r</a:t>
                </a:r>
                <a:r>
                  <a:rPr lang="en-US" altLang="ja-JP" b="1" dirty="0"/>
                  <a:t> </a:t>
                </a:r>
                <a14:m>
                  <m:oMath xmlns:m="http://schemas.openxmlformats.org/officeDocument/2006/math">
                    <m:r>
                      <m:rPr>
                        <m:brk m:alnAt="7"/>
                      </m:rPr>
                      <a:rPr lang="en-US" altLang="ja-JP" b="1" i="1" smtClean="0">
                        <a:latin typeface="Cambria Math" panose="02040503050406030204" pitchFamily="18" charset="0"/>
                      </a:rPr>
                      <m:t>𝒖</m:t>
                    </m:r>
                  </m:oMath>
                </a14:m>
                <a:r>
                  <a:rPr lang="en-US" altLang="ja-JP" baseline="-25000" dirty="0"/>
                  <a:t>r</a:t>
                </a:r>
                <a:r>
                  <a:rPr lang="en-US" altLang="ja-JP" b="1" dirty="0"/>
                  <a:t> </a:t>
                </a:r>
                <a14:m>
                  <m:oMath xmlns:m="http://schemas.openxmlformats.org/officeDocument/2006/math">
                    <m:r>
                      <a:rPr lang="en-US" altLang="ja-JP" b="1" i="1" smtClean="0">
                        <a:latin typeface="Cambria Math" panose="02040503050406030204" pitchFamily="18" charset="0"/>
                      </a:rPr>
                      <m:t>𝒗</m:t>
                    </m:r>
                  </m:oMath>
                </a14:m>
                <a:r>
                  <a:rPr lang="en-US" altLang="ja-JP" baseline="-25000" dirty="0"/>
                  <a:t>r</a:t>
                </a:r>
                <a:r>
                  <a:rPr lang="en-US" altLang="ja-JP" dirty="0"/>
                  <a:t>’                       (4.5.1)</a:t>
                </a:r>
              </a:p>
              <a:p>
                <a:pPr marL="0" indent="0">
                  <a:buNone/>
                </a:pPr>
                <a:endParaRPr lang="en-US" altLang="ja-JP" dirty="0"/>
              </a:p>
              <a:p>
                <a:pPr algn="just"/>
                <a:r>
                  <a:rPr lang="en-US" altLang="ja-JP" i="1" dirty="0"/>
                  <a:t>U</a:t>
                </a:r>
                <a:r>
                  <a:rPr lang="en-US" altLang="ja-JP" dirty="0"/>
                  <a:t>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1" i="1" smtClean="0">
                                  <a:latin typeface="Cambria Math" panose="02040503050406030204" pitchFamily="18" charset="0"/>
                                </a:rPr>
                                <m:t>𝒖</m:t>
                              </m:r>
                              <m:r>
                                <m:rPr>
                                  <m:nor/>
                                </m:rPr>
                                <a:rPr lang="en-US" altLang="ja-JP" baseline="-25000" dirty="0"/>
                                <m:t>1</m:t>
                              </m:r>
                            </m:e>
                            <m:e>
                              <m:r>
                                <a:rPr lang="en-US" altLang="ja-JP" i="1">
                                  <a:latin typeface="Cambria Math" panose="02040503050406030204" pitchFamily="18" charset="0"/>
                                </a:rPr>
                                <m:t>⋯</m:t>
                              </m:r>
                            </m:e>
                            <m:e>
                              <m:r>
                                <m:rPr>
                                  <m:brk m:alnAt="7"/>
                                </m:rPr>
                                <a:rPr lang="en-US" altLang="ja-JP" b="1" i="1" smtClean="0">
                                  <a:latin typeface="Cambria Math" panose="02040503050406030204" pitchFamily="18" charset="0"/>
                                </a:rPr>
                                <m:t>𝒖</m:t>
                              </m:r>
                              <m:r>
                                <m:rPr>
                                  <m:nor/>
                                </m:rPr>
                                <a:rPr lang="en-US" altLang="ja-JP" baseline="-25000" dirty="0" err="1"/>
                                <m:t>r</m:t>
                              </m:r>
                            </m:e>
                          </m:mr>
                        </m:m>
                      </m:e>
                    </m:d>
                  </m:oMath>
                </a14:m>
                <a:r>
                  <a:rPr lang="en-US" altLang="ja-JP" dirty="0"/>
                  <a:t>,  </a:t>
                </a:r>
                <a:r>
                  <a:rPr lang="en-US" altLang="ja-JP" i="1" dirty="0"/>
                  <a:t>∆</a:t>
                </a:r>
                <a:r>
                  <a:rPr lang="en-US" altLang="ja-JP" dirty="0"/>
                  <a:t>=</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nor/>
                                </m:rPr>
                                <a:rPr lang="en-US" altLang="ja-JP" i="1" dirty="0" smtClean="0"/>
                                <m:t>µ</m:t>
                              </m:r>
                              <m:r>
                                <m:rPr>
                                  <m:nor/>
                                </m:rPr>
                                <a:rPr lang="en-US" altLang="ja-JP" baseline="-25000" dirty="0" smtClean="0"/>
                                <m:t>1</m:t>
                              </m:r>
                            </m:e>
                            <m:e/>
                            <m:e>
                              <m:r>
                                <a:rPr lang="en-US" altLang="ja-JP" b="0" i="1" smtClean="0">
                                  <a:latin typeface="Cambria Math" panose="02040503050406030204" pitchFamily="18" charset="0"/>
                                </a:rPr>
                                <m:t>0</m:t>
                              </m:r>
                            </m:e>
                          </m:mr>
                          <m:mr>
                            <m:e/>
                            <m:e>
                              <m:r>
                                <a:rPr lang="en-US" altLang="ja-JP" i="1" smtClean="0">
                                  <a:latin typeface="Cambria Math" panose="02040503050406030204" pitchFamily="18" charset="0"/>
                                </a:rPr>
                                <m:t>⋱</m:t>
                              </m:r>
                            </m:e>
                            <m:e/>
                          </m:mr>
                          <m:mr>
                            <m:e>
                              <m:r>
                                <a:rPr lang="en-US" altLang="ja-JP" b="0" i="1" smtClean="0">
                                  <a:latin typeface="Cambria Math" panose="02040503050406030204" pitchFamily="18" charset="0"/>
                                </a:rPr>
                                <m:t>0</m:t>
                              </m:r>
                            </m:e>
                            <m:e/>
                            <m:e>
                              <m:r>
                                <m:rPr>
                                  <m:nor/>
                                </m:rPr>
                                <a:rPr lang="en-US" altLang="ja-JP" i="1" dirty="0" smtClean="0"/>
                                <m:t>µ</m:t>
                              </m:r>
                              <m:r>
                                <m:rPr>
                                  <m:nor/>
                                </m:rPr>
                                <a:rPr lang="en-US" altLang="ja-JP" baseline="-25000" dirty="0" smtClean="0"/>
                                <m:t>r</m:t>
                              </m:r>
                            </m:e>
                          </m:mr>
                        </m:m>
                      </m:e>
                    </m:d>
                  </m:oMath>
                </a14:m>
                <a:r>
                  <a:rPr lang="en-US" altLang="ja-JP" dirty="0"/>
                  <a:t>, </a:t>
                </a:r>
                <a:r>
                  <a:rPr lang="en-US" altLang="ja-JP" i="1" dirty="0"/>
                  <a:t>V</a:t>
                </a:r>
                <a:r>
                  <a:rPr lang="en-US" altLang="ja-JP" dirty="0"/>
                  <a:t>=</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a:rPr lang="en-US" altLang="ja-JP" b="1" i="1" smtClean="0">
                                  <a:latin typeface="Cambria Math" panose="02040503050406030204" pitchFamily="18" charset="0"/>
                                </a:rPr>
                                <m:t>𝒗</m:t>
                              </m:r>
                              <m:r>
                                <m:rPr>
                                  <m:nor/>
                                </m:rPr>
                                <a:rPr lang="en-US" altLang="ja-JP" baseline="-25000" dirty="0"/>
                                <m:t>1</m:t>
                              </m:r>
                            </m:e>
                            <m:e>
                              <m:r>
                                <a:rPr lang="en-US" altLang="ja-JP" i="1" smtClean="0">
                                  <a:latin typeface="Cambria Math" panose="02040503050406030204" pitchFamily="18" charset="0"/>
                                </a:rPr>
                                <m:t>⋯</m:t>
                              </m:r>
                            </m:e>
                            <m:e>
                              <m:r>
                                <a:rPr lang="en-US" altLang="ja-JP" b="1" i="1" smtClean="0">
                                  <a:latin typeface="Cambria Math" panose="02040503050406030204" pitchFamily="18" charset="0"/>
                                </a:rPr>
                                <m:t>𝒗</m:t>
                              </m:r>
                              <m:r>
                                <m:rPr>
                                  <m:nor/>
                                </m:rPr>
                                <a:rPr lang="en-US" altLang="ja-JP" baseline="-25000" dirty="0"/>
                                <m:t>1</m:t>
                              </m:r>
                            </m:e>
                          </m:mr>
                        </m:m>
                      </m:e>
                    </m:d>
                  </m:oMath>
                </a14:m>
                <a:endParaRPr lang="en-US" altLang="ja-JP" dirty="0"/>
              </a:p>
              <a:p>
                <a:pPr marL="0" indent="0" algn="just">
                  <a:buNone/>
                </a:pPr>
                <a:r>
                  <a:rPr lang="en-US" altLang="ja-JP" dirty="0"/>
                  <a:t>  </a:t>
                </a:r>
                <a:r>
                  <a:rPr lang="ja-JP" altLang="en-US"/>
                  <a:t>とおくと、式</a:t>
                </a:r>
                <a:r>
                  <a:rPr lang="en-US" altLang="ja-JP" dirty="0"/>
                  <a:t>(4.5.1)</a:t>
                </a:r>
                <a:r>
                  <a:rPr lang="ja-JP" altLang="en-US"/>
                  <a:t>は次式</a:t>
                </a:r>
                <a:r>
                  <a:rPr lang="en-US" altLang="ja-JP" dirty="0"/>
                  <a:t>(4.5.2)</a:t>
                </a:r>
                <a:r>
                  <a:rPr lang="ja-JP" altLang="en-US"/>
                  <a:t>の形に書ける。</a:t>
                </a:r>
                <a:endParaRPr lang="en-US" altLang="ja-JP" dirty="0"/>
              </a:p>
              <a:p>
                <a:pPr marL="0" indent="0" algn="just">
                  <a:buNone/>
                </a:pPr>
                <a:r>
                  <a:rPr lang="en-US" altLang="ja-JP" dirty="0"/>
                  <a:t>                                                </a:t>
                </a:r>
                <a:r>
                  <a:rPr lang="en-US" altLang="ja-JP" i="1" dirty="0"/>
                  <a:t>A = U∆V</a:t>
                </a:r>
                <a:r>
                  <a:rPr lang="en-US" altLang="ja-JP" dirty="0"/>
                  <a:t> ’                                (4.5.2)</a:t>
                </a:r>
              </a:p>
              <a:p>
                <a:pPr marL="0" indent="0">
                  <a:buNone/>
                </a:pPr>
                <a:r>
                  <a:rPr lang="en-US" altLang="ja-JP" dirty="0"/>
                  <a:t>  </a:t>
                </a:r>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931" t="-17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031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ここで、</a:t>
                </a:r>
                <a:endParaRPr lang="en-US" altLang="ja-JP" dirty="0"/>
              </a:p>
              <a:p>
                <a:pPr marL="0" indent="0">
                  <a:buNone/>
                </a:pPr>
                <a:r>
                  <a:rPr lang="en-US" altLang="ja-JP" dirty="0"/>
                  <a:t> </a:t>
                </a:r>
                <a14:m>
                  <m:oMath xmlns:m="http://schemas.openxmlformats.org/officeDocument/2006/math">
                    <m:r>
                      <a:rPr lang="en-US" altLang="ja-JP" b="0" i="0" smtClean="0">
                        <a:latin typeface="Cambria Math" panose="02040503050406030204" pitchFamily="18" charset="0"/>
                      </a:rPr>
                      <m:t>        </m:t>
                    </m:r>
                    <m:r>
                      <a:rPr lang="en-US" altLang="ja-JP" b="1" i="1" smtClean="0">
                        <a:latin typeface="Cambria Math" panose="02040503050406030204" pitchFamily="18" charset="0"/>
                      </a:rPr>
                      <m:t>                                   </m:t>
                    </m:r>
                    <m:r>
                      <m:rPr>
                        <m:brk m:alnAt="7"/>
                      </m:rPr>
                      <a:rPr lang="en-US" altLang="ja-JP" b="1" i="1" smtClean="0">
                        <a:latin typeface="Cambria Math" panose="02040503050406030204" pitchFamily="18" charset="0"/>
                      </a:rPr>
                      <m:t>𝒖</m:t>
                    </m:r>
                  </m:oMath>
                </a14:m>
                <a:r>
                  <a:rPr lang="en-US" altLang="ja-JP" i="1" baseline="-25000" dirty="0"/>
                  <a:t>i</a:t>
                </a:r>
                <a:r>
                  <a:rPr lang="en-US" altLang="ja-JP" b="1" dirty="0"/>
                  <a:t>’</a:t>
                </a:r>
                <a14:m>
                  <m:oMath xmlns:m="http://schemas.openxmlformats.org/officeDocument/2006/math">
                    <m:r>
                      <m:rPr>
                        <m:brk m:alnAt="7"/>
                      </m:rPr>
                      <a:rPr lang="en-US" altLang="ja-JP" b="1" i="1" smtClean="0">
                        <a:latin typeface="Cambria Math" panose="02040503050406030204" pitchFamily="18" charset="0"/>
                      </a:rPr>
                      <m:t>𝒖</m:t>
                    </m:r>
                  </m:oMath>
                </a14:m>
                <a:r>
                  <a:rPr lang="en-US" altLang="ja-JP" i="1" baseline="-25000" dirty="0"/>
                  <a:t>j </a:t>
                </a:r>
                <a14:m>
                  <m:oMath xmlns:m="http://schemas.openxmlformats.org/officeDocument/2006/math">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1      </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ja-JP" altLang="en-US" i="1">
                                <a:latin typeface="Cambria Math" panose="02040503050406030204" pitchFamily="18" charset="0"/>
                              </a:rPr>
                              <m:t>の</m:t>
                            </m:r>
                            <m:r>
                              <a:rPr lang="ja-JP" altLang="en-US" i="1" smtClean="0">
                                <a:latin typeface="Cambria Math" panose="02040503050406030204" pitchFamily="18" charset="0"/>
                              </a:rPr>
                              <m:t>とき</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ja-JP" altLang="en-US" i="1">
                                <a:latin typeface="Cambria Math" panose="02040503050406030204" pitchFamily="18" charset="0"/>
                              </a:rPr>
                              <m:t>≠</m:t>
                            </m:r>
                            <m:r>
                              <a:rPr lang="en-US" altLang="ja-JP" b="0" i="1" smtClean="0">
                                <a:latin typeface="Cambria Math" panose="02040503050406030204" pitchFamily="18" charset="0"/>
                              </a:rPr>
                              <m:t>𝑗</m:t>
                            </m:r>
                            <m:r>
                              <a:rPr lang="ja-JP" altLang="en-US" i="1">
                                <a:latin typeface="Cambria Math" panose="02040503050406030204" pitchFamily="18" charset="0"/>
                              </a:rPr>
                              <m:t>の</m:t>
                            </m:r>
                            <m:r>
                              <a:rPr lang="ja-JP" altLang="en-US" i="1" smtClean="0">
                                <a:latin typeface="Cambria Math" panose="02040503050406030204" pitchFamily="18" charset="0"/>
                              </a:rPr>
                              <m:t>とき</m:t>
                            </m:r>
                          </m:e>
                        </m:eqArr>
                      </m:e>
                    </m:d>
                  </m:oMath>
                </a14:m>
                <a:r>
                  <a:rPr lang="en-US" altLang="ja-JP" dirty="0"/>
                  <a:t>                      (4.5.3)</a:t>
                </a:r>
              </a:p>
              <a:p>
                <a:pPr marL="0" indent="0">
                  <a:buNone/>
                </a:pPr>
                <a:r>
                  <a:rPr lang="en-US" altLang="ja-JP" dirty="0"/>
                  <a:t>                                  </a:t>
                </a:r>
                <a14:m>
                  <m:oMath xmlns:m="http://schemas.openxmlformats.org/officeDocument/2006/math">
                    <m:r>
                      <a:rPr lang="en-US" altLang="ja-JP" b="1" i="1" smtClean="0">
                        <a:latin typeface="Cambria Math" panose="02040503050406030204" pitchFamily="18" charset="0"/>
                      </a:rPr>
                      <m:t>𝒗</m:t>
                    </m:r>
                  </m:oMath>
                </a14:m>
                <a:r>
                  <a:rPr lang="en-US" altLang="ja-JP" i="1" baseline="-25000" dirty="0"/>
                  <a:t>i</a:t>
                </a:r>
                <a:r>
                  <a:rPr lang="en-US" altLang="ja-JP" b="1" i="1" dirty="0">
                    <a:latin typeface="Cambria Math" panose="02040503050406030204" pitchFamily="18" charset="0"/>
                  </a:rPr>
                  <a:t>’</a:t>
                </a:r>
                <a14:m>
                  <m:oMath xmlns:m="http://schemas.openxmlformats.org/officeDocument/2006/math">
                    <m:r>
                      <a:rPr lang="en-US" altLang="ja-JP" b="1" i="1" smtClean="0">
                        <a:latin typeface="Cambria Math" panose="02040503050406030204" pitchFamily="18" charset="0"/>
                      </a:rPr>
                      <m:t> </m:t>
                    </m:r>
                    <m:r>
                      <a:rPr lang="en-US" altLang="ja-JP" b="1" i="1" smtClean="0">
                        <a:latin typeface="Cambria Math" panose="02040503050406030204" pitchFamily="18" charset="0"/>
                      </a:rPr>
                      <m:t>𝒗</m:t>
                    </m:r>
                  </m:oMath>
                </a14:m>
                <a:r>
                  <a:rPr lang="en-US" altLang="ja-JP" i="1" baseline="-25000" dirty="0"/>
                  <a:t>j </a:t>
                </a:r>
                <a14:m>
                  <m:oMath xmlns:m="http://schemas.openxmlformats.org/officeDocument/2006/math">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1      </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ja-JP" altLang="en-US" i="1">
                                <a:latin typeface="Cambria Math" panose="02040503050406030204" pitchFamily="18" charset="0"/>
                              </a:rPr>
                              <m:t>の</m:t>
                            </m:r>
                            <m:r>
                              <a:rPr lang="ja-JP" altLang="en-US" i="1" smtClean="0">
                                <a:latin typeface="Cambria Math" panose="02040503050406030204" pitchFamily="18" charset="0"/>
                              </a:rPr>
                              <m:t>とき</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ja-JP" altLang="en-US" i="1">
                                <a:latin typeface="Cambria Math" panose="02040503050406030204" pitchFamily="18" charset="0"/>
                              </a:rPr>
                              <m:t>≠</m:t>
                            </m:r>
                            <m:r>
                              <a:rPr lang="en-US" altLang="ja-JP" b="0" i="1" smtClean="0">
                                <a:latin typeface="Cambria Math" panose="02040503050406030204" pitchFamily="18" charset="0"/>
                              </a:rPr>
                              <m:t>𝑗</m:t>
                            </m:r>
                            <m:r>
                              <a:rPr lang="ja-JP" altLang="en-US" i="1">
                                <a:latin typeface="Cambria Math" panose="02040503050406030204" pitchFamily="18" charset="0"/>
                              </a:rPr>
                              <m:t>の</m:t>
                            </m:r>
                            <m:r>
                              <a:rPr lang="ja-JP" altLang="en-US" i="1" smtClean="0">
                                <a:latin typeface="Cambria Math" panose="02040503050406030204" pitchFamily="18" charset="0"/>
                              </a:rPr>
                              <m:t>とき</m:t>
                            </m:r>
                          </m:e>
                        </m:eqArr>
                      </m:e>
                    </m:d>
                    <m:r>
                      <m:rPr>
                        <m:nor/>
                      </m:rPr>
                      <a:rPr lang="en-US" altLang="ja-JP" b="0" i="0" smtClean="0">
                        <a:latin typeface="Cambria Math" panose="02040503050406030204" pitchFamily="18" charset="0"/>
                      </a:rPr>
                      <m:t>                           </m:t>
                    </m:r>
                    <m:r>
                      <m:rPr>
                        <m:nor/>
                      </m:rPr>
                      <a:rPr lang="en-US" altLang="ja-JP" dirty="0" smtClean="0"/>
                      <m:t>(4.5.</m:t>
                    </m:r>
                    <m:r>
                      <m:rPr>
                        <m:nor/>
                      </m:rPr>
                      <a:rPr lang="en-US" altLang="ja-JP" b="0" i="0" dirty="0" smtClean="0"/>
                      <m:t>4</m:t>
                    </m:r>
                    <m:r>
                      <m:rPr>
                        <m:nor/>
                      </m:rPr>
                      <a:rPr lang="en-US" altLang="ja-JP" dirty="0" smtClean="0"/>
                      <m:t>)</m:t>
                    </m:r>
                  </m:oMath>
                </a14:m>
                <a:endParaRPr lang="en-US" altLang="ja-JP" dirty="0"/>
              </a:p>
              <a:p>
                <a:pPr marL="0" indent="0">
                  <a:buNone/>
                </a:pPr>
                <a:r>
                  <a:rPr lang="en-US" altLang="ja-JP" dirty="0"/>
                  <a:t>  </a:t>
                </a:r>
                <a:r>
                  <a:rPr lang="ja-JP" altLang="en-US"/>
                  <a:t>であるので、</a:t>
                </a:r>
                <a:endParaRPr lang="en-US" altLang="ja-JP" dirty="0"/>
              </a:p>
              <a:p>
                <a:pPr marL="0" indent="0">
                  <a:buNone/>
                </a:pPr>
                <a:r>
                  <a:rPr lang="en-US" altLang="ja-JP" i="1" dirty="0"/>
                  <a:t>                                       U’U= </a:t>
                </a:r>
                <a:r>
                  <a:rPr lang="en-US" altLang="ja-JP" i="1" dirty="0">
                    <a:latin typeface="Cambria Math" panose="02040503050406030204" pitchFamily="18" charset="0"/>
                    <a:ea typeface="Cambria Math" panose="02040503050406030204" pitchFamily="18" charset="0"/>
                  </a:rPr>
                  <a:t>I  ,  </a:t>
                </a:r>
                <a:r>
                  <a:rPr lang="en-US" altLang="ja-JP" i="1" dirty="0"/>
                  <a:t>V’V = </a:t>
                </a:r>
                <a:r>
                  <a:rPr lang="en-US" altLang="ja-JP" i="1" dirty="0">
                    <a:latin typeface="Cambria Math" panose="02040503050406030204" pitchFamily="18" charset="0"/>
                    <a:ea typeface="Cambria Math" panose="02040503050406030204" pitchFamily="18" charset="0"/>
                  </a:rPr>
                  <a:t>I                               </a:t>
                </a:r>
              </a:p>
              <a:p>
                <a:pPr marL="0" indent="0">
                  <a:buNone/>
                </a:pPr>
                <a:r>
                  <a:rPr lang="en-US" altLang="ja-JP" dirty="0"/>
                  <a:t>  </a:t>
                </a:r>
                <a:r>
                  <a:rPr lang="ja-JP" altLang="en-US"/>
                  <a:t>成り立つ。式</a:t>
                </a:r>
                <a:r>
                  <a:rPr lang="en-US" altLang="ja-JP" dirty="0"/>
                  <a:t>(4.5.1)</a:t>
                </a:r>
                <a:r>
                  <a:rPr lang="ja-JP" altLang="en-US"/>
                  <a:t>あるいは式</a:t>
                </a:r>
                <a:r>
                  <a:rPr lang="en-US" altLang="ja-JP" dirty="0"/>
                  <a:t>(4.5.2)</a:t>
                </a:r>
                <a:r>
                  <a:rPr lang="ja-JP" altLang="en-US"/>
                  <a:t>を</a:t>
                </a:r>
                <a:endParaRPr lang="en-US" altLang="ja-JP" dirty="0"/>
              </a:p>
              <a:p>
                <a:pPr marL="0" indent="0">
                  <a:buNone/>
                </a:pPr>
                <a:r>
                  <a:rPr lang="en-US" altLang="ja-JP" dirty="0"/>
                  <a:t>  </a:t>
                </a:r>
                <a:r>
                  <a:rPr lang="ja-JP" altLang="en-US">
                    <a:solidFill>
                      <a:srgbClr val="FF0000"/>
                    </a:solidFill>
                  </a:rPr>
                  <a:t>特異値分解</a:t>
                </a:r>
                <a:r>
                  <a:rPr lang="en-US" altLang="ja-JP" dirty="0"/>
                  <a:t>(singular value decomposition : SVD)</a:t>
                </a:r>
                <a:r>
                  <a:rPr lang="ja-JP" altLang="en-US"/>
                  <a:t>と呼ぶ。</a:t>
                </a:r>
                <a:endParaRPr lang="en-US" altLang="ja-JP"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3"/>
                <a:stretch>
                  <a:fillRect l="-1048" t="-40831" b="-234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443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行列</a:t>
                </a:r>
                <a:r>
                  <a:rPr lang="en-US" altLang="ja-JP" i="1" dirty="0"/>
                  <a:t>A</a:t>
                </a:r>
                <a:r>
                  <a:rPr lang="ja-JP" altLang="en-US"/>
                  <a:t>のノルムの二乗は次式で与えられる。</a:t>
                </a:r>
                <a:endParaRPr lang="en-US" altLang="ja-JP" dirty="0"/>
              </a:p>
              <a:p>
                <a:pPr marL="0" indent="0" algn="ctr">
                  <a:buNone/>
                </a:pP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𝐴</m:t>
                        </m:r>
                      </m:e>
                    </m:d>
                  </m:oMath>
                </a14:m>
                <a:r>
                  <a:rPr lang="en-US" altLang="ja-JP" baseline="30000" dirty="0"/>
                  <a:t>2</a:t>
                </a:r>
                <a:r>
                  <a:rPr lang="en-US" altLang="ja-JP" dirty="0"/>
                  <a:t> = tr(</a:t>
                </a:r>
                <a:r>
                  <a:rPr lang="en-US" altLang="ja-JP" i="1" dirty="0"/>
                  <a:t>A’A</a:t>
                </a:r>
                <a:r>
                  <a:rPr lang="en-US" altLang="ja-JP" dirty="0"/>
                  <a:t>) = tr(</a:t>
                </a:r>
                <a:r>
                  <a:rPr lang="en-US" altLang="ja-JP" i="1" dirty="0"/>
                  <a:t>∆</a:t>
                </a:r>
                <a:r>
                  <a:rPr lang="en-US" altLang="ja-JP" i="1" baseline="30000" dirty="0"/>
                  <a:t>2</a:t>
                </a:r>
                <a:r>
                  <a:rPr lang="en-US" altLang="ja-JP" dirty="0"/>
                  <a:t>) = </a:t>
                </a:r>
                <a14:m>
                  <m:oMath xmlns:m="http://schemas.openxmlformats.org/officeDocument/2006/math">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𝑟</m:t>
                        </m:r>
                      </m:sup>
                      <m:e>
                        <m:r>
                          <a:rPr lang="en-US" altLang="ja-JP" b="0" i="1" smtClean="0">
                            <a:latin typeface="Cambria Math" panose="02040503050406030204" pitchFamily="18" charset="0"/>
                          </a:rPr>
                          <m:t>µ</m:t>
                        </m:r>
                      </m:e>
                    </m:nary>
                  </m:oMath>
                </a14:m>
                <a:r>
                  <a:rPr lang="en-US" altLang="ja-JP" i="1" baseline="-25000" dirty="0"/>
                  <a:t>i</a:t>
                </a:r>
                <a:r>
                  <a:rPr lang="en-US" altLang="ja-JP" i="1" baseline="30000" dirty="0"/>
                  <a:t>2</a:t>
                </a:r>
              </a:p>
              <a:p>
                <a:pPr marL="0" indent="0">
                  <a:buNone/>
                </a:pPr>
                <a:endParaRPr lang="en-US" altLang="ja-JP" i="1" baseline="-25000" dirty="0"/>
              </a:p>
              <a:p>
                <a:r>
                  <a:rPr lang="ja-JP" altLang="en-US"/>
                  <a:t>行列</a:t>
                </a:r>
                <a:r>
                  <a:rPr lang="en-US" altLang="ja-JP" i="1" dirty="0"/>
                  <a:t>A</a:t>
                </a:r>
                <a:r>
                  <a:rPr lang="ja-JP" altLang="en-US"/>
                  <a:t>を特異点分解</a:t>
                </a:r>
                <a:r>
                  <a:rPr lang="en-US" altLang="ja-JP" dirty="0"/>
                  <a:t>(4.5.1)</a:t>
                </a:r>
                <a:r>
                  <a:rPr lang="ja-JP" altLang="en-US"/>
                  <a:t>の右辺の</a:t>
                </a:r>
                <a:r>
                  <a:rPr lang="en-US" altLang="ja-JP" i="1" dirty="0"/>
                  <a:t>t </a:t>
                </a:r>
                <a:r>
                  <a:rPr lang="ja-JP" altLang="en-US"/>
                  <a:t>個の項で近似したときの誤差を、誤差のノルムの二乗和で表すと、次式になる。</a:t>
                </a:r>
                <a:endParaRPr lang="en-US" altLang="ja-JP" dirty="0"/>
              </a:p>
              <a:p>
                <a:pPr marL="0" indent="0" algn="ctr">
                  <a:buNone/>
                </a:pP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𝑡</m:t>
                            </m:r>
                          </m:sup>
                          <m:e>
                            <m:r>
                              <a:rPr lang="en-US" altLang="ja-JP" b="0" i="1" smtClean="0">
                                <a:latin typeface="Cambria Math" panose="02040503050406030204" pitchFamily="18" charset="0"/>
                              </a:rPr>
                              <m:t>µ</m:t>
                            </m:r>
                            <m:r>
                              <m:rPr>
                                <m:nor/>
                              </m:rPr>
                              <a:rPr lang="en-US" altLang="ja-JP" i="1" baseline="-25000" dirty="0" smtClean="0"/>
                              <m:t>i</m:t>
                            </m:r>
                            <m:r>
                              <a:rPr lang="en-US" altLang="ja-JP" b="1" i="1" baseline="-25000" dirty="0" smtClean="0">
                                <a:latin typeface="Cambria Math" panose="02040503050406030204" pitchFamily="18" charset="0"/>
                              </a:rPr>
                              <m:t> </m:t>
                            </m:r>
                            <m:r>
                              <a:rPr lang="en-US" altLang="ja-JP" b="1" i="1" smtClean="0">
                                <a:latin typeface="Cambria Math" panose="02040503050406030204" pitchFamily="18" charset="0"/>
                              </a:rPr>
                              <m:t>𝒖</m:t>
                            </m:r>
                            <m:r>
                              <m:rPr>
                                <m:sty m:val="p"/>
                              </m:rPr>
                              <a:rPr lang="en-US" altLang="ja-JP" i="1" baseline="-25000" dirty="0" smtClean="0">
                                <a:latin typeface="Cambria Math" panose="02040503050406030204" pitchFamily="18" charset="0"/>
                              </a:rPr>
                              <m:t>i</m:t>
                            </m:r>
                            <m:r>
                              <m:rPr>
                                <m:nor/>
                              </m:rPr>
                              <a:rPr lang="en-US" altLang="ja-JP" b="0" i="1" baseline="-25000" dirty="0" smtClean="0"/>
                              <m:t> </m:t>
                            </m:r>
                            <m:r>
                              <a:rPr lang="en-US" altLang="ja-JP" b="1" i="1" smtClean="0">
                                <a:latin typeface="Cambria Math" panose="02040503050406030204" pitchFamily="18" charset="0"/>
                              </a:rPr>
                              <m:t>𝒗</m:t>
                            </m:r>
                            <m:r>
                              <m:rPr>
                                <m:sty m:val="p"/>
                              </m:rPr>
                              <a:rPr lang="en-US" altLang="ja-JP" i="1" baseline="-25000" dirty="0" smtClean="0">
                                <a:latin typeface="Cambria Math" panose="02040503050406030204" pitchFamily="18" charset="0"/>
                              </a:rPr>
                              <m:t>i</m:t>
                            </m:r>
                            <m:r>
                              <m:rPr>
                                <m:nor/>
                              </m:rPr>
                              <a:rPr lang="en-US" altLang="ja-JP" b="0" i="1" baseline="-25000" dirty="0" smtClean="0"/>
                              <m:t> </m:t>
                            </m:r>
                            <m:r>
                              <a:rPr lang="en-US" altLang="ja-JP" b="1" i="1" smtClean="0">
                                <a:latin typeface="Cambria Math" panose="02040503050406030204" pitchFamily="18" charset="0"/>
                              </a:rPr>
                              <m:t>′</m:t>
                            </m:r>
                          </m:e>
                        </m:nary>
                      </m:e>
                    </m:d>
                  </m:oMath>
                </a14:m>
                <a:r>
                  <a:rPr lang="en-US" altLang="ja-JP" baseline="30000" dirty="0"/>
                  <a:t>2 = </a:t>
                </a:r>
                <a14:m>
                  <m:oMath xmlns:m="http://schemas.openxmlformats.org/officeDocument/2006/math">
                    <m:d>
                      <m:dPr>
                        <m:begChr m:val="‖"/>
                        <m:endChr m:val="‖"/>
                        <m:ctrlPr>
                          <a:rPr lang="en-US" altLang="ja-JP" i="1" smtClean="0">
                            <a:latin typeface="Cambria Math" panose="02040503050406030204" pitchFamily="18" charset="0"/>
                          </a:rPr>
                        </m:ctrlPr>
                      </m:dPr>
                      <m:e>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𝑟</m:t>
                            </m:r>
                          </m:sup>
                          <m:e>
                            <m:r>
                              <a:rPr lang="en-US" altLang="ja-JP" b="0" i="1" smtClean="0">
                                <a:latin typeface="Cambria Math" panose="02040503050406030204" pitchFamily="18" charset="0"/>
                              </a:rPr>
                              <m:t>µ</m:t>
                            </m:r>
                            <m:r>
                              <m:rPr>
                                <m:nor/>
                              </m:rPr>
                              <a:rPr lang="en-US" altLang="ja-JP" i="1" baseline="-25000" dirty="0" smtClean="0"/>
                              <m:t>i</m:t>
                            </m:r>
                            <m:r>
                              <a:rPr lang="en-US" altLang="ja-JP" b="1" i="1" baseline="-25000" dirty="0" smtClean="0">
                                <a:latin typeface="Cambria Math" panose="02040503050406030204" pitchFamily="18" charset="0"/>
                              </a:rPr>
                              <m:t> </m:t>
                            </m:r>
                            <m:r>
                              <a:rPr lang="en-US" altLang="ja-JP" b="1" i="1" smtClean="0">
                                <a:latin typeface="Cambria Math" panose="02040503050406030204" pitchFamily="18" charset="0"/>
                              </a:rPr>
                              <m:t>𝒖</m:t>
                            </m:r>
                            <m:r>
                              <m:rPr>
                                <m:sty m:val="p"/>
                              </m:rPr>
                              <a:rPr lang="en-US" altLang="ja-JP" i="1" baseline="-25000" dirty="0" smtClean="0">
                                <a:latin typeface="Cambria Math" panose="02040503050406030204" pitchFamily="18" charset="0"/>
                              </a:rPr>
                              <m:t>i</m:t>
                            </m:r>
                            <m:r>
                              <a:rPr lang="en-US" altLang="ja-JP" b="1" i="1" baseline="-25000" dirty="0" smtClean="0">
                                <a:latin typeface="Cambria Math" panose="02040503050406030204" pitchFamily="18" charset="0"/>
                              </a:rPr>
                              <m:t> </m:t>
                            </m:r>
                            <m:r>
                              <a:rPr lang="en-US" altLang="ja-JP" b="1" i="1" smtClean="0">
                                <a:latin typeface="Cambria Math" panose="02040503050406030204" pitchFamily="18" charset="0"/>
                              </a:rPr>
                              <m:t>𝒗</m:t>
                            </m:r>
                            <m:r>
                              <m:rPr>
                                <m:sty m:val="p"/>
                              </m:rPr>
                              <a:rPr lang="en-US" altLang="ja-JP" i="1" baseline="-25000" dirty="0" smtClean="0">
                                <a:latin typeface="Cambria Math" panose="02040503050406030204" pitchFamily="18" charset="0"/>
                              </a:rPr>
                              <m:t>i</m:t>
                            </m:r>
                            <m:r>
                              <a:rPr lang="en-US" altLang="ja-JP" b="1" i="1" baseline="-25000" dirty="0" smtClean="0">
                                <a:latin typeface="Cambria Math" panose="02040503050406030204" pitchFamily="18" charset="0"/>
                              </a:rPr>
                              <m:t> </m:t>
                            </m:r>
                            <m:r>
                              <a:rPr lang="en-US" altLang="ja-JP" b="1" i="1" smtClean="0">
                                <a:latin typeface="Cambria Math" panose="02040503050406030204" pitchFamily="18" charset="0"/>
                              </a:rPr>
                              <m:t>′</m:t>
                            </m:r>
                          </m:e>
                        </m:nary>
                      </m:e>
                    </m:d>
                  </m:oMath>
                </a14:m>
                <a:r>
                  <a:rPr lang="en-US" altLang="ja-JP" baseline="30000" dirty="0"/>
                  <a:t>2  =</a:t>
                </a:r>
                <a:r>
                  <a:rPr lang="en-US" altLang="ja-JP" b="0" dirty="0"/>
                  <a:t> </a:t>
                </a:r>
                <a14:m>
                  <m:oMath xmlns:m="http://schemas.openxmlformats.org/officeDocument/2006/math">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𝑟</m:t>
                        </m:r>
                      </m:sup>
                      <m:e>
                        <m:r>
                          <a:rPr lang="en-US" altLang="ja-JP" b="0" i="1" smtClean="0">
                            <a:latin typeface="Cambria Math" panose="02040503050406030204" pitchFamily="18" charset="0"/>
                          </a:rPr>
                          <m:t>µ</m:t>
                        </m:r>
                      </m:e>
                    </m:nary>
                    <m:r>
                      <m:rPr>
                        <m:sty m:val="p"/>
                      </m:rPr>
                      <a:rPr lang="en-US" altLang="ja-JP" i="1" baseline="-25000" dirty="0" smtClean="0">
                        <a:latin typeface="Cambria Math" panose="02040503050406030204" pitchFamily="18" charset="0"/>
                      </a:rPr>
                      <m:t>i</m:t>
                    </m:r>
                    <m:r>
                      <m:rPr>
                        <m:nor/>
                      </m:rPr>
                      <a:rPr lang="en-US" altLang="ja-JP" b="0" i="1" baseline="-25000" dirty="0" smtClean="0"/>
                      <m:t> </m:t>
                    </m:r>
                  </m:oMath>
                </a14:m>
                <a:r>
                  <a:rPr lang="en-US" altLang="ja-JP" i="1" baseline="30000" dirty="0"/>
                  <a:t>2</a:t>
                </a:r>
                <a:endParaRPr lang="en-US" altLang="ja-JP" i="1" baseline="-25000" dirty="0"/>
              </a:p>
            </p:txBody>
          </p:sp>
        </mc:Choice>
        <mc:Fallback xmlns="">
          <p:sp>
            <p:nvSpPr>
              <p:cNvPr id="3" name="コンテンツ プレースホルダー 2">
                <a:extLst>
                  <a:ext uri="{FF2B5EF4-FFF2-40B4-BE49-F238E27FC236}">
                    <a16:creationId xmlns:a16="http://schemas.microsoft.com/office/drawing/2014/main" id="{6A850625-9599-574B-9C43-74F3958EB924}"/>
                  </a:ext>
                </a:extLst>
              </p:cNvPr>
              <p:cNvSpPr>
                <a:spLocks noGrp="1" noRot="1" noChangeAspect="1" noMove="1" noResize="1" noEditPoints="1" noAdjustHandles="1" noChangeArrowheads="1" noChangeShapeType="1" noTextEdit="1"/>
              </p:cNvSpPr>
              <p:nvPr>
                <p:ph idx="1"/>
              </p:nvPr>
            </p:nvSpPr>
            <p:spPr>
              <a:xfrm>
                <a:off x="457200" y="996042"/>
                <a:ext cx="10896600" cy="5180921"/>
              </a:xfrm>
              <a:blipFill>
                <a:blip r:embed="rId2"/>
                <a:stretch>
                  <a:fillRect l="-1048" t="-4156" r="-3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3130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いま、</a:t>
            </a:r>
            <a:endParaRPr lang="en-US" altLang="ja-JP" dirty="0"/>
          </a:p>
          <a:p>
            <a:pPr marL="0" indent="0" algn="just">
              <a:buNone/>
            </a:pPr>
            <a:r>
              <a:rPr lang="ja-JP" altLang="en-US"/>
              <a:t>　　　　　　　　　</a:t>
            </a:r>
            <a:r>
              <a:rPr lang="en-US" altLang="ja-JP" dirty="0"/>
              <a:t>      </a:t>
            </a:r>
            <a:r>
              <a:rPr lang="ja-JP" altLang="en-US"/>
              <a:t>　　</a:t>
            </a:r>
            <a:r>
              <a:rPr lang="en-US" altLang="ja-JP" i="1" dirty="0"/>
              <a:t>B=V∆</a:t>
            </a:r>
            <a:r>
              <a:rPr lang="en-US" altLang="ja-JP" i="1" baseline="30000" dirty="0"/>
              <a:t>-1</a:t>
            </a:r>
            <a:r>
              <a:rPr lang="en-US" altLang="ja-JP" i="1" dirty="0"/>
              <a:t>U’                             </a:t>
            </a:r>
            <a:r>
              <a:rPr lang="en-US" altLang="ja-JP" dirty="0"/>
              <a:t>(4.5.5)</a:t>
            </a:r>
          </a:p>
          <a:p>
            <a:pPr marL="0" indent="0" algn="just">
              <a:buNone/>
            </a:pPr>
            <a:r>
              <a:rPr lang="ja-JP" altLang="en-US" i="1"/>
              <a:t>　</a:t>
            </a:r>
            <a:r>
              <a:rPr lang="ja-JP" altLang="en-US"/>
              <a:t>とおくと、次式</a:t>
            </a:r>
            <a:r>
              <a:rPr lang="en-US" altLang="ja-JP" dirty="0"/>
              <a:t>(4.5.6)</a:t>
            </a:r>
            <a:r>
              <a:rPr lang="ja-JP" altLang="en-US"/>
              <a:t>が成り立つ。</a:t>
            </a:r>
            <a:endParaRPr lang="en-US" altLang="ja-JP" dirty="0"/>
          </a:p>
          <a:p>
            <a:pPr marL="0" indent="0" algn="just">
              <a:buNone/>
            </a:pPr>
            <a:r>
              <a:rPr lang="en-US" altLang="ja-JP" dirty="0"/>
              <a:t>                                             </a:t>
            </a:r>
            <a:r>
              <a:rPr lang="en-US" altLang="ja-JP" i="1" dirty="0"/>
              <a:t>ABA = A                               </a:t>
            </a:r>
            <a:r>
              <a:rPr lang="en-US" altLang="ja-JP" dirty="0"/>
              <a:t>(4.5.6)</a:t>
            </a:r>
          </a:p>
          <a:p>
            <a:pPr marL="0" indent="0" algn="just">
              <a:buNone/>
            </a:pPr>
            <a:r>
              <a:rPr lang="en-US" altLang="ja-JP" i="1" dirty="0"/>
              <a:t>    </a:t>
            </a:r>
            <a:r>
              <a:rPr lang="en-US" altLang="ja-JP" dirty="0"/>
              <a:t>[(4.5.6)</a:t>
            </a:r>
            <a:r>
              <a:rPr lang="ja-JP" altLang="en-US"/>
              <a:t>の証明</a:t>
            </a:r>
            <a:r>
              <a:rPr lang="en-US" altLang="ja-JP" dirty="0"/>
              <a:t>]</a:t>
            </a:r>
          </a:p>
          <a:p>
            <a:pPr marL="0" indent="0" algn="just">
              <a:buNone/>
            </a:pPr>
            <a:r>
              <a:rPr lang="ja-JP" altLang="en-US" i="1"/>
              <a:t>　　</a:t>
            </a:r>
            <a:r>
              <a:rPr lang="en-US" altLang="ja-JP" i="1" dirty="0"/>
              <a:t>ABA = (U∆V</a:t>
            </a:r>
            <a:r>
              <a:rPr lang="en-US" altLang="ja-JP" dirty="0"/>
              <a:t> ’)(</a:t>
            </a:r>
            <a:r>
              <a:rPr lang="en-US" altLang="ja-JP" i="1" dirty="0"/>
              <a:t>V∆</a:t>
            </a:r>
            <a:r>
              <a:rPr lang="en-US" altLang="ja-JP" i="1" baseline="30000" dirty="0"/>
              <a:t>-1</a:t>
            </a:r>
            <a:r>
              <a:rPr lang="en-US" altLang="ja-JP" i="1" dirty="0"/>
              <a:t>U’)(U∆V</a:t>
            </a:r>
            <a:r>
              <a:rPr lang="en-US" altLang="ja-JP" dirty="0"/>
              <a:t> ’) [</a:t>
            </a:r>
            <a:r>
              <a:rPr lang="en-US" altLang="ja-JP" i="1" dirty="0"/>
              <a:t>A = U∆V</a:t>
            </a:r>
            <a:r>
              <a:rPr lang="en-US" altLang="ja-JP" dirty="0"/>
              <a:t> ’ , </a:t>
            </a:r>
            <a:r>
              <a:rPr lang="en-US" altLang="ja-JP" i="1" dirty="0"/>
              <a:t>B=V∆</a:t>
            </a:r>
            <a:r>
              <a:rPr lang="en-US" altLang="ja-JP" i="1" baseline="30000" dirty="0"/>
              <a:t>-1</a:t>
            </a:r>
            <a:r>
              <a:rPr lang="en-US" altLang="ja-JP" i="1" dirty="0"/>
              <a:t>U’ </a:t>
            </a:r>
            <a:r>
              <a:rPr lang="en-US" altLang="ja-JP" dirty="0"/>
              <a:t>]</a:t>
            </a:r>
          </a:p>
          <a:p>
            <a:pPr marL="0" indent="0" algn="just">
              <a:buNone/>
            </a:pPr>
            <a:r>
              <a:rPr lang="en-US" altLang="ja-JP" i="1" dirty="0"/>
              <a:t>               = U∆ </a:t>
            </a:r>
            <a:r>
              <a:rPr lang="en-US" altLang="ja-JP" i="1" dirty="0">
                <a:latin typeface="Cambria Math" panose="02040503050406030204" pitchFamily="18" charset="0"/>
                <a:ea typeface="Cambria Math" panose="02040503050406030204" pitchFamily="18" charset="0"/>
              </a:rPr>
              <a:t>I</a:t>
            </a:r>
            <a:r>
              <a:rPr lang="en-US" altLang="ja-JP" i="1" dirty="0"/>
              <a:t> ∆</a:t>
            </a:r>
            <a:r>
              <a:rPr lang="en-US" altLang="ja-JP" i="1" baseline="30000" dirty="0"/>
              <a:t>-1 </a:t>
            </a:r>
            <a:r>
              <a:rPr lang="en-US" altLang="ja-JP" i="1" dirty="0"/>
              <a:t> </a:t>
            </a:r>
            <a:r>
              <a:rPr lang="en-US" altLang="ja-JP" i="1" dirty="0">
                <a:latin typeface="Cambria Math" panose="02040503050406030204" pitchFamily="18" charset="0"/>
                <a:ea typeface="Cambria Math" panose="02040503050406030204" pitchFamily="18" charset="0"/>
              </a:rPr>
              <a:t>I</a:t>
            </a:r>
            <a:r>
              <a:rPr lang="en-US" altLang="ja-JP" i="1" dirty="0"/>
              <a:t> ∆V</a:t>
            </a:r>
            <a:r>
              <a:rPr lang="en-US" altLang="ja-JP" dirty="0"/>
              <a:t> ’               [</a:t>
            </a:r>
            <a:r>
              <a:rPr lang="en-US" altLang="ja-JP" i="1" dirty="0"/>
              <a:t>U’U= </a:t>
            </a:r>
            <a:r>
              <a:rPr lang="en-US" altLang="ja-JP" i="1" dirty="0">
                <a:latin typeface="Cambria Math" panose="02040503050406030204" pitchFamily="18" charset="0"/>
                <a:ea typeface="Cambria Math" panose="02040503050406030204" pitchFamily="18" charset="0"/>
              </a:rPr>
              <a:t>I  ,  </a:t>
            </a:r>
            <a:r>
              <a:rPr lang="en-US" altLang="ja-JP" i="1" dirty="0"/>
              <a:t>V’V = </a:t>
            </a:r>
            <a:r>
              <a:rPr lang="en-US" altLang="ja-JP" i="1" dirty="0">
                <a:latin typeface="Cambria Math" panose="02040503050406030204" pitchFamily="18" charset="0"/>
                <a:ea typeface="Cambria Math" panose="02040503050406030204" pitchFamily="18" charset="0"/>
              </a:rPr>
              <a:t>I </a:t>
            </a:r>
            <a:r>
              <a:rPr lang="en-US" altLang="ja-JP" dirty="0"/>
              <a:t>]</a:t>
            </a:r>
          </a:p>
          <a:p>
            <a:pPr marL="0" indent="0" algn="just">
              <a:buNone/>
            </a:pPr>
            <a:r>
              <a:rPr lang="en-US" altLang="ja-JP" i="1" dirty="0"/>
              <a:t>               =U∆∆</a:t>
            </a:r>
            <a:r>
              <a:rPr lang="en-US" altLang="ja-JP" i="1" baseline="30000" dirty="0"/>
              <a:t>-1</a:t>
            </a:r>
            <a:r>
              <a:rPr lang="en-US" altLang="ja-JP" i="1" dirty="0"/>
              <a:t>∆V</a:t>
            </a:r>
            <a:r>
              <a:rPr lang="en-US" altLang="ja-JP" dirty="0"/>
              <a:t> ’                       [</a:t>
            </a:r>
            <a:r>
              <a:rPr lang="en-US" altLang="ja-JP" i="1" dirty="0">
                <a:latin typeface="Cambria Math" panose="02040503050406030204" pitchFamily="18" charset="0"/>
                <a:ea typeface="Cambria Math" panose="02040503050406030204" pitchFamily="18" charset="0"/>
              </a:rPr>
              <a:t>I</a:t>
            </a:r>
            <a:r>
              <a:rPr lang="en-US" altLang="ja-JP" i="1" dirty="0">
                <a:ea typeface="Cambria Math" panose="02040503050406030204" pitchFamily="18" charset="0"/>
              </a:rPr>
              <a:t>A = A </a:t>
            </a:r>
            <a:r>
              <a:rPr lang="en-US" altLang="ja-JP" dirty="0"/>
              <a:t>]</a:t>
            </a:r>
          </a:p>
          <a:p>
            <a:pPr marL="0" indent="0" algn="just">
              <a:buNone/>
            </a:pPr>
            <a:r>
              <a:rPr lang="en-US" altLang="ja-JP" dirty="0"/>
              <a:t>               </a:t>
            </a:r>
            <a:r>
              <a:rPr lang="en-US" altLang="ja-JP" i="1" dirty="0"/>
              <a:t>=U∆</a:t>
            </a:r>
            <a:r>
              <a:rPr lang="en-US" altLang="ja-JP" i="1" dirty="0">
                <a:latin typeface="Cambria Math" panose="02040503050406030204" pitchFamily="18" charset="0"/>
                <a:ea typeface="Cambria Math" panose="02040503050406030204" pitchFamily="18" charset="0"/>
              </a:rPr>
              <a:t> I </a:t>
            </a:r>
            <a:r>
              <a:rPr lang="en-US" altLang="ja-JP" i="1" dirty="0"/>
              <a:t>V</a:t>
            </a:r>
            <a:r>
              <a:rPr lang="en-US" altLang="ja-JP" dirty="0"/>
              <a:t> ’                            [</a:t>
            </a:r>
            <a:r>
              <a:rPr lang="en-US" altLang="ja-JP" i="1" dirty="0"/>
              <a:t>AA</a:t>
            </a:r>
            <a:r>
              <a:rPr lang="en-US" altLang="ja-JP" i="1" baseline="30000" dirty="0"/>
              <a:t>-1</a:t>
            </a:r>
            <a:r>
              <a:rPr lang="en-US" altLang="ja-JP" i="1" dirty="0"/>
              <a:t> = </a:t>
            </a:r>
            <a:r>
              <a:rPr lang="en-US" altLang="ja-JP" i="1" dirty="0">
                <a:latin typeface="Cambria Math" panose="02040503050406030204" pitchFamily="18" charset="0"/>
                <a:ea typeface="Cambria Math" panose="02040503050406030204" pitchFamily="18" charset="0"/>
              </a:rPr>
              <a:t>I </a:t>
            </a:r>
            <a:r>
              <a:rPr lang="en-US" altLang="ja-JP" dirty="0"/>
              <a:t>]</a:t>
            </a:r>
          </a:p>
          <a:p>
            <a:pPr marL="0" indent="0" algn="just">
              <a:buNone/>
            </a:pPr>
            <a:r>
              <a:rPr lang="en-US" altLang="ja-JP" i="1" dirty="0"/>
              <a:t>               =U∆V</a:t>
            </a:r>
            <a:r>
              <a:rPr lang="en-US" altLang="ja-JP" dirty="0"/>
              <a:t> ’ = </a:t>
            </a:r>
            <a:r>
              <a:rPr lang="en-US" altLang="ja-JP" i="1" dirty="0"/>
              <a:t>A</a:t>
            </a:r>
            <a:endParaRPr lang="en-US" altLang="ja-JP" dirty="0"/>
          </a:p>
          <a:p>
            <a:pPr marL="0" indent="0" algn="just">
              <a:buNone/>
            </a:pPr>
            <a:endParaRPr lang="en-US" altLang="ja-JP" dirty="0"/>
          </a:p>
          <a:p>
            <a:pPr marL="0" indent="0" algn="just">
              <a:buNone/>
            </a:pPr>
            <a:endParaRPr lang="en-US" altLang="ja-JP" dirty="0"/>
          </a:p>
          <a:p>
            <a:pPr marL="0" indent="0" algn="just">
              <a:buNone/>
            </a:pPr>
            <a:endParaRPr lang="en-US" altLang="ja-JP" i="1" dirty="0"/>
          </a:p>
        </p:txBody>
      </p:sp>
    </p:spTree>
    <p:extLst>
      <p:ext uri="{BB962C8B-B14F-4D97-AF65-F5344CB8AC3E}">
        <p14:creationId xmlns:p14="http://schemas.microsoft.com/office/powerpoint/2010/main" val="29985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行列</a:t>
            </a:r>
            <a:r>
              <a:rPr lang="en-US" altLang="ja-JP" i="1" dirty="0"/>
              <a:t>A </a:t>
            </a:r>
            <a:r>
              <a:rPr lang="ja-JP" altLang="en-US"/>
              <a:t>に対して式</a:t>
            </a:r>
            <a:r>
              <a:rPr lang="en-US" altLang="ja-JP" dirty="0"/>
              <a:t>(4.5.6)</a:t>
            </a:r>
            <a:r>
              <a:rPr lang="ja-JP" altLang="en-US"/>
              <a:t>を満たす行列</a:t>
            </a:r>
            <a:r>
              <a:rPr lang="en-US" altLang="ja-JP" i="1" dirty="0"/>
              <a:t>B </a:t>
            </a:r>
            <a:r>
              <a:rPr lang="ja-JP" altLang="en-US"/>
              <a:t>を、</a:t>
            </a:r>
            <a:r>
              <a:rPr lang="en-US" altLang="ja-JP" i="1" dirty="0"/>
              <a:t>A </a:t>
            </a:r>
            <a:r>
              <a:rPr lang="ja-JP" altLang="en-US"/>
              <a:t>の</a:t>
            </a:r>
            <a:r>
              <a:rPr lang="ja-JP" altLang="en-US">
                <a:solidFill>
                  <a:srgbClr val="FF0000"/>
                </a:solidFill>
              </a:rPr>
              <a:t>一般逆行列</a:t>
            </a:r>
            <a:endParaRPr lang="en-US" altLang="ja-JP" dirty="0">
              <a:solidFill>
                <a:srgbClr val="FF0000"/>
              </a:solidFill>
            </a:endParaRPr>
          </a:p>
          <a:p>
            <a:pPr marL="0" indent="0">
              <a:buNone/>
            </a:pPr>
            <a:r>
              <a:rPr lang="en-US" altLang="ja-JP" dirty="0"/>
              <a:t>  (generalized inverse, </a:t>
            </a:r>
            <a:r>
              <a:rPr lang="ja-JP" altLang="en-US"/>
              <a:t>あるいは</a:t>
            </a:r>
            <a:r>
              <a:rPr lang="en-US" altLang="ja-JP" dirty="0"/>
              <a:t> g inverse)</a:t>
            </a:r>
            <a:r>
              <a:rPr lang="ja-JP" altLang="en-US"/>
              <a:t>と呼び、</a:t>
            </a:r>
            <a:r>
              <a:rPr lang="en-US" altLang="ja-JP" i="1" dirty="0"/>
              <a:t>A</a:t>
            </a:r>
            <a:r>
              <a:rPr lang="en-US" altLang="ja-JP" i="1" baseline="30000" dirty="0"/>
              <a:t>-</a:t>
            </a:r>
            <a:r>
              <a:rPr lang="ja-JP" altLang="en-US"/>
              <a:t>と表す。式</a:t>
            </a:r>
            <a:endParaRPr lang="en-US" altLang="ja-JP" dirty="0"/>
          </a:p>
          <a:p>
            <a:pPr marL="0" indent="0">
              <a:buNone/>
            </a:pPr>
            <a:r>
              <a:rPr lang="en-US" altLang="ja-JP" dirty="0"/>
              <a:t>(4.5.5)</a:t>
            </a:r>
            <a:r>
              <a:rPr lang="ja-JP" altLang="en-US"/>
              <a:t>で与えられる行列</a:t>
            </a:r>
            <a:r>
              <a:rPr lang="en-US" altLang="ja-JP" i="1" dirty="0"/>
              <a:t>B</a:t>
            </a:r>
            <a:r>
              <a:rPr lang="ja-JP" altLang="en-US"/>
              <a:t> は、</a:t>
            </a:r>
            <a:r>
              <a:rPr lang="en-US" altLang="ja-JP" i="1" dirty="0"/>
              <a:t>A </a:t>
            </a:r>
            <a:r>
              <a:rPr lang="ja-JP" altLang="en-US"/>
              <a:t>の一般逆行列である。すなわち、</a:t>
            </a:r>
            <a:endParaRPr lang="en-US" altLang="ja-JP" dirty="0"/>
          </a:p>
          <a:p>
            <a:pPr marL="0" indent="0" algn="ctr">
              <a:buNone/>
            </a:pPr>
            <a:r>
              <a:rPr lang="en-US" altLang="ja-JP" i="1" dirty="0"/>
              <a:t>A</a:t>
            </a:r>
            <a:r>
              <a:rPr lang="en-US" altLang="ja-JP" i="1" baseline="30000" dirty="0"/>
              <a:t>- </a:t>
            </a:r>
            <a:r>
              <a:rPr lang="en-US" altLang="ja-JP" i="1" dirty="0"/>
              <a:t>= V∆</a:t>
            </a:r>
            <a:r>
              <a:rPr lang="en-US" altLang="ja-JP" i="1" baseline="30000" dirty="0"/>
              <a:t>-1</a:t>
            </a:r>
            <a:r>
              <a:rPr lang="en-US" altLang="ja-JP" i="1" dirty="0"/>
              <a:t>U’</a:t>
            </a:r>
          </a:p>
          <a:p>
            <a:pPr marL="0" indent="0">
              <a:buNone/>
            </a:pPr>
            <a:r>
              <a:rPr lang="ja-JP" altLang="en-US"/>
              <a:t>である。</a:t>
            </a:r>
            <a:endParaRPr lang="en-US" altLang="ja-JP" dirty="0"/>
          </a:p>
        </p:txBody>
      </p:sp>
    </p:spTree>
    <p:extLst>
      <p:ext uri="{BB962C8B-B14F-4D97-AF65-F5344CB8AC3E}">
        <p14:creationId xmlns:p14="http://schemas.microsoft.com/office/powerpoint/2010/main" val="43118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4517571" cy="810531"/>
          </a:xfrm>
        </p:spPr>
        <p:txBody>
          <a:bodyPr>
            <a:normAutofit/>
          </a:bodyPr>
          <a:lstStyle/>
          <a:p>
            <a:r>
              <a:rPr kumimoji="1" lang="en-US" altLang="ja-JP" sz="2800" dirty="0"/>
              <a:t>4.5</a:t>
            </a:r>
            <a:r>
              <a:rPr kumimoji="1" lang="ja-JP" altLang="en-US" sz="2800"/>
              <a:t> 特異値と特異ベクトル</a:t>
            </a:r>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10896600" cy="5180921"/>
          </a:xfrm>
        </p:spPr>
        <p:txBody>
          <a:bodyPr>
            <a:normAutofit/>
          </a:bodyPr>
          <a:lstStyle/>
          <a:p>
            <a:r>
              <a:rPr lang="ja-JP" altLang="en-US"/>
              <a:t>式</a:t>
            </a:r>
            <a:r>
              <a:rPr lang="en-US" altLang="ja-JP" dirty="0"/>
              <a:t>(4.5.5)</a:t>
            </a:r>
            <a:r>
              <a:rPr lang="ja-JP" altLang="en-US"/>
              <a:t>で与えられる行列</a:t>
            </a:r>
            <a:r>
              <a:rPr lang="en-US" altLang="ja-JP" i="1" dirty="0"/>
              <a:t>B </a:t>
            </a:r>
            <a:r>
              <a:rPr lang="ja-JP" altLang="en-US"/>
              <a:t>は、さらに次の３つの条件を満たす。</a:t>
            </a:r>
            <a:endParaRPr lang="en-US" altLang="ja-JP" dirty="0"/>
          </a:p>
          <a:p>
            <a:pPr marL="0" indent="0">
              <a:buNone/>
            </a:pPr>
            <a:r>
              <a:rPr lang="en-US" altLang="ja-JP" i="1" dirty="0"/>
              <a:t>                                             BAB = B                              </a:t>
            </a:r>
            <a:r>
              <a:rPr lang="en-US" altLang="ja-JP" dirty="0"/>
              <a:t>(4.5.7)</a:t>
            </a:r>
            <a:r>
              <a:rPr lang="en-US" altLang="ja-JP" i="1" dirty="0"/>
              <a:t>     </a:t>
            </a:r>
          </a:p>
          <a:p>
            <a:pPr marL="0" indent="0">
              <a:buNone/>
            </a:pPr>
            <a:r>
              <a:rPr lang="en-US" altLang="ja-JP" i="1" dirty="0"/>
              <a:t>                                            (AB)’ = AB                            </a:t>
            </a:r>
            <a:r>
              <a:rPr lang="en-US" altLang="ja-JP" dirty="0"/>
              <a:t>(4.5.8)</a:t>
            </a:r>
            <a:endParaRPr lang="en-US" altLang="ja-JP" i="1" dirty="0"/>
          </a:p>
          <a:p>
            <a:pPr marL="0" indent="0">
              <a:buNone/>
            </a:pPr>
            <a:r>
              <a:rPr lang="en-US" altLang="ja-JP" i="1" dirty="0"/>
              <a:t>                                            (BA)’ = BA                         </a:t>
            </a:r>
            <a:r>
              <a:rPr lang="en-US" altLang="ja-JP" dirty="0"/>
              <a:t>   (4.5.9)</a:t>
            </a:r>
          </a:p>
          <a:p>
            <a:r>
              <a:rPr lang="en-US" altLang="ja-JP" i="1" dirty="0"/>
              <a:t> </a:t>
            </a:r>
            <a:r>
              <a:rPr lang="en-US" altLang="ja-JP" dirty="0"/>
              <a:t>4</a:t>
            </a:r>
            <a:r>
              <a:rPr lang="ja-JP" altLang="en-US"/>
              <a:t>つの条件式</a:t>
            </a:r>
            <a:r>
              <a:rPr lang="en-US" altLang="ja-JP" dirty="0"/>
              <a:t>(4.5.6)~(4.5.9)</a:t>
            </a:r>
            <a:r>
              <a:rPr lang="ja-JP" altLang="en-US"/>
              <a:t>を満たす行列</a:t>
            </a:r>
            <a:r>
              <a:rPr lang="en-US" altLang="ja-JP" i="1" dirty="0"/>
              <a:t>B </a:t>
            </a:r>
            <a:r>
              <a:rPr lang="ja-JP" altLang="en-US"/>
              <a:t>を、</a:t>
            </a:r>
            <a:r>
              <a:rPr lang="ja-JP" altLang="en-US">
                <a:solidFill>
                  <a:srgbClr val="FF0000"/>
                </a:solidFill>
              </a:rPr>
              <a:t>ムーア・ペンローズ逆行列</a:t>
            </a:r>
            <a:r>
              <a:rPr lang="en-US" altLang="ja-JP" dirty="0"/>
              <a:t>(Moore-Penrose inverse)</a:t>
            </a:r>
            <a:r>
              <a:rPr lang="ja-JP" altLang="en-US"/>
              <a:t>と呼び、</a:t>
            </a:r>
            <a:r>
              <a:rPr lang="en-US" altLang="ja-JP" i="1" dirty="0"/>
              <a:t>A</a:t>
            </a:r>
            <a:r>
              <a:rPr lang="en-US" altLang="ja-JP" i="1" baseline="30000" dirty="0"/>
              <a:t>+</a:t>
            </a:r>
            <a:r>
              <a:rPr lang="ja-JP" altLang="en-US"/>
              <a:t>で表す。すなわち、</a:t>
            </a:r>
            <a:endParaRPr lang="en-US" altLang="ja-JP" dirty="0"/>
          </a:p>
          <a:p>
            <a:pPr marL="0" indent="0">
              <a:buNone/>
            </a:pPr>
            <a:r>
              <a:rPr lang="ja-JP" altLang="en-US" i="1"/>
              <a:t>　　　　　　　　　　　　</a:t>
            </a:r>
            <a:r>
              <a:rPr lang="en-US" altLang="ja-JP" i="1" dirty="0"/>
              <a:t>A</a:t>
            </a:r>
            <a:r>
              <a:rPr lang="en-US" altLang="ja-JP" i="1" baseline="30000" dirty="0"/>
              <a:t>+</a:t>
            </a:r>
            <a:r>
              <a:rPr lang="en-US" altLang="ja-JP" i="1" dirty="0"/>
              <a:t> = V∆</a:t>
            </a:r>
            <a:r>
              <a:rPr lang="en-US" altLang="ja-JP" i="1" baseline="30000" dirty="0"/>
              <a:t>-1</a:t>
            </a:r>
            <a:r>
              <a:rPr lang="en-US" altLang="ja-JP" i="1" dirty="0"/>
              <a:t>U’                            </a:t>
            </a:r>
            <a:r>
              <a:rPr lang="en-US" altLang="ja-JP" dirty="0"/>
              <a:t>(4.5.10)</a:t>
            </a:r>
          </a:p>
          <a:p>
            <a:pPr marL="0" indent="0">
              <a:buNone/>
            </a:pPr>
            <a:r>
              <a:rPr lang="ja-JP" altLang="en-US"/>
              <a:t>　である。</a:t>
            </a:r>
            <a:endParaRPr lang="en-US" altLang="ja-JP" dirty="0"/>
          </a:p>
          <a:p>
            <a:r>
              <a:rPr lang="ja-JP" altLang="en-US"/>
              <a:t>逆行列が存在する場合、逆行列は一般逆行列であり、ムーア・ペンロース逆行列である。</a:t>
            </a:r>
            <a:endParaRPr lang="en-US" altLang="ja-JP" dirty="0"/>
          </a:p>
        </p:txBody>
      </p:sp>
    </p:spTree>
    <p:extLst>
      <p:ext uri="{BB962C8B-B14F-4D97-AF65-F5344CB8AC3E}">
        <p14:creationId xmlns:p14="http://schemas.microsoft.com/office/powerpoint/2010/main" val="403621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5D1D-431E-BA40-AE2C-4345032A3FA0}"/>
              </a:ext>
            </a:extLst>
          </p:cNvPr>
          <p:cNvSpPr>
            <a:spLocks noGrp="1"/>
          </p:cNvSpPr>
          <p:nvPr>
            <p:ph type="title"/>
          </p:nvPr>
        </p:nvSpPr>
        <p:spPr>
          <a:xfrm>
            <a:off x="332015" y="185511"/>
            <a:ext cx="9579428" cy="810531"/>
          </a:xfrm>
        </p:spPr>
        <p:txBody>
          <a:bodyPr>
            <a:normAutofit/>
          </a:bodyPr>
          <a:lstStyle/>
          <a:p>
            <a:r>
              <a:rPr kumimoji="1" lang="ja-JP" altLang="en-US" sz="2800"/>
              <a:t>リスト</a:t>
            </a:r>
            <a:r>
              <a:rPr kumimoji="1" lang="en-US" altLang="ja-JP" sz="2800" dirty="0"/>
              <a:t>4.5.2</a:t>
            </a:r>
            <a:r>
              <a:rPr kumimoji="1" lang="ja-JP" altLang="en-US" sz="2800"/>
              <a:t>　スクリプト</a:t>
            </a:r>
            <a:r>
              <a:rPr kumimoji="1" lang="en-US" altLang="ja-JP" sz="2800" dirty="0"/>
              <a:t>-1</a:t>
            </a:r>
            <a:endParaRPr kumimoji="1" lang="ja-JP" altLang="en-US" sz="2800"/>
          </a:p>
        </p:txBody>
      </p:sp>
      <p:sp>
        <p:nvSpPr>
          <p:cNvPr id="3" name="コンテンツ プレースホルダー 2">
            <a:extLst>
              <a:ext uri="{FF2B5EF4-FFF2-40B4-BE49-F238E27FC236}">
                <a16:creationId xmlns:a16="http://schemas.microsoft.com/office/drawing/2014/main" id="{6A850625-9599-574B-9C43-74F3958EB924}"/>
              </a:ext>
            </a:extLst>
          </p:cNvPr>
          <p:cNvSpPr>
            <a:spLocks noGrp="1"/>
          </p:cNvSpPr>
          <p:nvPr>
            <p:ph idx="1"/>
          </p:nvPr>
        </p:nvSpPr>
        <p:spPr>
          <a:xfrm>
            <a:off x="457200" y="996042"/>
            <a:ext cx="7429500" cy="5676447"/>
          </a:xfrm>
          <a:ln>
            <a:solidFill>
              <a:schemeClr val="tx1"/>
            </a:solidFill>
          </a:ln>
        </p:spPr>
        <p:txBody>
          <a:bodyPr>
            <a:normAutofit fontScale="92500" lnSpcReduction="20000"/>
          </a:bodyPr>
          <a:lstStyle/>
          <a:p>
            <a:pPr marL="0" indent="0">
              <a:buNone/>
            </a:pPr>
            <a:r>
              <a:rPr lang="en-US" altLang="ja-JP" dirty="0"/>
              <a:t>import </a:t>
            </a:r>
            <a:r>
              <a:rPr lang="en-US" altLang="ja-JP" dirty="0" err="1"/>
              <a:t>numpy</a:t>
            </a:r>
            <a:r>
              <a:rPr lang="en-US" altLang="ja-JP" dirty="0"/>
              <a:t> as np</a:t>
            </a:r>
          </a:p>
          <a:p>
            <a:pPr marL="0" indent="0">
              <a:buNone/>
            </a:pPr>
            <a:r>
              <a:rPr lang="en-US" altLang="ja-JP" dirty="0"/>
              <a:t>form svd4me import </a:t>
            </a:r>
            <a:r>
              <a:rPr lang="en-US" altLang="ja-JP" dirty="0" err="1"/>
              <a:t>svd_w</a:t>
            </a:r>
            <a:endParaRPr lang="en-US" altLang="ja-JP" dirty="0"/>
          </a:p>
          <a:p>
            <a:pPr marL="0" indent="0">
              <a:buNone/>
            </a:pPr>
            <a:endParaRPr lang="en-US" altLang="ja-JP" dirty="0"/>
          </a:p>
          <a:p>
            <a:pPr marL="0" indent="0">
              <a:buNone/>
            </a:pPr>
            <a:r>
              <a:rPr lang="en-US" altLang="ja-JP" dirty="0"/>
              <a:t>u1 = </a:t>
            </a:r>
            <a:r>
              <a:rPr lang="en-US" altLang="ja-JP" dirty="0" err="1"/>
              <a:t>np.array</a:t>
            </a:r>
            <a:r>
              <a:rPr lang="en-US" altLang="ja-JP" dirty="0"/>
              <a:t>([[1,1,1,1]]).transpose()</a:t>
            </a:r>
          </a:p>
          <a:p>
            <a:pPr marL="0" indent="0">
              <a:buNone/>
            </a:pPr>
            <a:r>
              <a:rPr lang="en-US" altLang="ja-JP" dirty="0"/>
              <a:t>u2 = </a:t>
            </a:r>
            <a:r>
              <a:rPr lang="en-US" altLang="ja-JP" dirty="0" err="1"/>
              <a:t>np.array</a:t>
            </a:r>
            <a:r>
              <a:rPr lang="en-US" altLang="ja-JP" dirty="0"/>
              <a:t>([[1,1,-1,-1]]).transpose()</a:t>
            </a:r>
          </a:p>
          <a:p>
            <a:pPr marL="0" indent="0">
              <a:buNone/>
            </a:pPr>
            <a:r>
              <a:rPr lang="en-US" altLang="ja-JP" dirty="0"/>
              <a:t>mu1 = 3.0</a:t>
            </a:r>
          </a:p>
          <a:p>
            <a:pPr marL="0" indent="0">
              <a:buNone/>
            </a:pPr>
            <a:r>
              <a:rPr lang="en-US" altLang="ja-JP" dirty="0"/>
              <a:t>mu2 = 2.0</a:t>
            </a:r>
          </a:p>
          <a:p>
            <a:pPr marL="0" indent="0">
              <a:buNone/>
            </a:pPr>
            <a:r>
              <a:rPr lang="en-US" altLang="ja-JP" dirty="0"/>
              <a:t>v1 = </a:t>
            </a:r>
            <a:r>
              <a:rPr lang="en-US" altLang="ja-JP" dirty="0" err="1"/>
              <a:t>np.array</a:t>
            </a:r>
            <a:r>
              <a:rPr lang="en-US" altLang="ja-JP" dirty="0"/>
              <a:t>([[1,1,-1]])</a:t>
            </a:r>
          </a:p>
          <a:p>
            <a:pPr marL="0" indent="0">
              <a:buNone/>
            </a:pPr>
            <a:r>
              <a:rPr lang="en-US" altLang="ja-JP" dirty="0"/>
              <a:t>v2 = </a:t>
            </a:r>
            <a:r>
              <a:rPr lang="en-US" altLang="ja-JP" dirty="0" err="1"/>
              <a:t>np.array</a:t>
            </a:r>
            <a:r>
              <a:rPr lang="en-US" altLang="ja-JP" dirty="0"/>
              <a:t>([[1,0,1]])</a:t>
            </a:r>
          </a:p>
          <a:p>
            <a:pPr marL="0" indent="0">
              <a:buNone/>
            </a:pPr>
            <a:r>
              <a:rPr lang="en-US" altLang="ja-JP" dirty="0"/>
              <a:t>A = mu1 * u1 @ v1 + mu2 * u2 @ v2</a:t>
            </a:r>
          </a:p>
          <a:p>
            <a:pPr marL="0" indent="0">
              <a:buNone/>
            </a:pPr>
            <a:r>
              <a:rPr lang="en-US" altLang="ja-JP" dirty="0"/>
              <a:t>print(‘A = \n’ , A)</a:t>
            </a:r>
          </a:p>
          <a:p>
            <a:pPr marL="0" indent="0">
              <a:buNone/>
            </a:pPr>
            <a:endParaRPr lang="en-US" altLang="ja-JP" dirty="0"/>
          </a:p>
          <a:p>
            <a:pPr marL="0" indent="0">
              <a:buNone/>
            </a:pPr>
            <a:r>
              <a:rPr lang="en-US" altLang="ja-JP" dirty="0" err="1"/>
              <a:t>r,urow,s,vrow</a:t>
            </a:r>
            <a:r>
              <a:rPr lang="en-US" altLang="ja-JP" dirty="0"/>
              <a:t> = </a:t>
            </a:r>
            <a:r>
              <a:rPr lang="en-US" altLang="ja-JP" dirty="0" err="1"/>
              <a:t>svd_w</a:t>
            </a:r>
            <a:r>
              <a:rPr lang="en-US" altLang="ja-JP" dirty="0"/>
              <a:t>(A)</a:t>
            </a:r>
          </a:p>
          <a:p>
            <a:pPr marL="0" indent="0">
              <a:buNone/>
            </a:pPr>
            <a:endParaRPr lang="en-US" altLang="ja-JP" dirty="0"/>
          </a:p>
          <a:p>
            <a:pPr marL="0" indent="0">
              <a:buNone/>
            </a:pP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73D129B-7659-4E4B-BB31-E2D888C1440B}"/>
                  </a:ext>
                </a:extLst>
              </p:cNvPr>
              <p:cNvSpPr txBox="1"/>
              <p:nvPr/>
            </p:nvSpPr>
            <p:spPr>
              <a:xfrm>
                <a:off x="7886700" y="996042"/>
                <a:ext cx="3804557" cy="3795270"/>
              </a:xfrm>
              <a:prstGeom prst="rect">
                <a:avLst/>
              </a:prstGeom>
              <a:noFill/>
            </p:spPr>
            <p:txBody>
              <a:bodyPr wrap="square" rtlCol="0">
                <a:spAutoFit/>
              </a:bodyPr>
              <a:lstStyle/>
              <a:p>
                <a:r>
                  <a:rPr kumimoji="1" lang="ja-JP" altLang="en-US"/>
                  <a:t>変数</a:t>
                </a:r>
                <a:endParaRPr kumimoji="1" lang="en-US" altLang="ja-JP" dirty="0"/>
              </a:p>
              <a:p>
                <a:endParaRPr lang="en-US" altLang="ja-JP" dirty="0"/>
              </a:p>
              <a:p>
                <a:r>
                  <a:rPr kumimoji="1" lang="en-US" altLang="ja-JP" dirty="0"/>
                  <a:t>u1 = </a:t>
                </a:r>
                <a14:m>
                  <m:oMath xmlns:m="http://schemas.openxmlformats.org/officeDocument/2006/math">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oMath>
                </a14:m>
                <a:r>
                  <a:rPr kumimoji="1" lang="en-US" altLang="ja-JP" dirty="0"/>
                  <a:t>u2 </a:t>
                </a:r>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 </m:t>
                              </m:r>
                              <m:r>
                                <a:rPr lang="en-US" altLang="ja-JP" b="0" i="1" smtClean="0">
                                  <a:latin typeface="Cambria Math" panose="02040503050406030204" pitchFamily="18" charset="0"/>
                                </a:rPr>
                                <m:t>  1</m:t>
                              </m:r>
                            </m:e>
                          </m:mr>
                          <m:mr>
                            <m:e>
                              <m:r>
                                <a:rPr lang="en-US" altLang="ja-JP" b="0" i="1" smtClean="0">
                                  <a:latin typeface="Cambria Math" panose="02040503050406030204" pitchFamily="18" charset="0"/>
                                </a:rPr>
                                <m:t>   1</m:t>
                              </m:r>
                            </m:e>
                          </m:mr>
                          <m:mr>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mr>
                        </m:m>
                      </m:e>
                    </m:d>
                  </m:oMath>
                </a14:m>
                <a:r>
                  <a:rPr kumimoji="1" lang="en-US" altLang="ja-JP" dirty="0"/>
                  <a:t>,</a:t>
                </a:r>
              </a:p>
              <a:p>
                <a:endParaRPr kumimoji="1" lang="en-US" altLang="ja-JP" dirty="0"/>
              </a:p>
              <a:p>
                <a:r>
                  <a:rPr kumimoji="1" lang="en-US" altLang="ja-JP" dirty="0"/>
                  <a:t>v1 = </a:t>
                </a:r>
                <a14:m>
                  <m:oMath xmlns:m="http://schemas.openxmlformats.org/officeDocument/2006/math">
                    <m:d>
                      <m:dPr>
                        <m:begChr m:val="["/>
                        <m:endChr m:val="]"/>
                        <m:ctrlPr>
                          <a:rPr kumimoji="1" lang="en-US" altLang="ja-JP" i="1" smtClean="0">
                            <a:latin typeface="Cambria Math" panose="02040503050406030204" pitchFamily="18" charset="0"/>
                          </a:rPr>
                        </m:ctrlPr>
                      </m:dPr>
                      <m:e>
                        <m:m>
                          <m:mPr>
                            <m:mcs>
                              <m:mc>
                                <m:mcPr>
                                  <m:count m:val="3"/>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oMath>
                </a14:m>
                <a:endParaRPr kumimoji="1" lang="en-US" altLang="ja-JP"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altLang="ja-JP" dirty="0"/>
                        <m:t>v</m:t>
                      </m:r>
                      <m:r>
                        <m:rPr>
                          <m:nor/>
                        </m:rPr>
                        <a:rPr lang="en-US" altLang="ja-JP" b="0" i="0" dirty="0" smtClean="0"/>
                        <m:t>2</m:t>
                      </m:r>
                      <m:r>
                        <m:rPr>
                          <m:nor/>
                        </m:rPr>
                        <a:rPr lang="en-US" altLang="ja-JP" dirty="0"/>
                        <m:t> = </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e>
                                <m:r>
                                  <a:rPr lang="en-US" altLang="ja-JP" b="0" i="1" smtClean="0">
                                    <a:latin typeface="Cambria Math" panose="02040503050406030204" pitchFamily="18" charset="0"/>
                                  </a:rPr>
                                  <m:t>   1</m:t>
                                </m:r>
                              </m:e>
                            </m:mr>
                          </m:m>
                        </m:e>
                      </m:d>
                    </m:oMath>
                  </m:oMathPara>
                </a14:m>
                <a:endParaRPr lang="en-US" altLang="ja-JP" dirty="0"/>
              </a:p>
              <a:p>
                <a:endParaRPr lang="en-US" altLang="ja-JP" dirty="0"/>
              </a:p>
              <a:p>
                <a:r>
                  <a:rPr lang="en-US" altLang="ja-JP" dirty="0"/>
                  <a:t>A = </a:t>
                </a:r>
                <a14:m>
                  <m:oMath xmlns:m="http://schemas.openxmlformats.org/officeDocument/2006/math">
                    <m:d>
                      <m:dPr>
                        <m:begChr m:val="["/>
                        <m:endChr m:val="]"/>
                        <m:ctrlPr>
                          <a:rPr lang="en-US" altLang="ja-JP"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5</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e>
                              <m:r>
                                <a:rPr lang="en-US" altLang="ja-JP" b="0" i="1" smtClean="0">
                                  <a:latin typeface="Cambria Math" panose="02040503050406030204" pitchFamily="18" charset="0"/>
                                </a:rPr>
                                <m:t>−5</m:t>
                              </m:r>
                            </m:e>
                          </m:mr>
                        </m:m>
                      </m:e>
                    </m:d>
                  </m:oMath>
                </a14:m>
                <a:endParaRPr lang="en-US" altLang="ja-JP" dirty="0"/>
              </a:p>
            </p:txBody>
          </p:sp>
        </mc:Choice>
        <mc:Fallback xmlns="">
          <p:sp>
            <p:nvSpPr>
              <p:cNvPr id="4" name="テキスト ボックス 3">
                <a:extLst>
                  <a:ext uri="{FF2B5EF4-FFF2-40B4-BE49-F238E27FC236}">
                    <a16:creationId xmlns:a16="http://schemas.microsoft.com/office/drawing/2014/main" id="{D73D129B-7659-4E4B-BB31-E2D888C1440B}"/>
                  </a:ext>
                </a:extLst>
              </p:cNvPr>
              <p:cNvSpPr txBox="1">
                <a:spLocks noRot="1" noChangeAspect="1" noMove="1" noResize="1" noEditPoints="1" noAdjustHandles="1" noChangeArrowheads="1" noChangeShapeType="1" noTextEdit="1"/>
              </p:cNvSpPr>
              <p:nvPr/>
            </p:nvSpPr>
            <p:spPr>
              <a:xfrm>
                <a:off x="7886700" y="996042"/>
                <a:ext cx="3804557" cy="3795270"/>
              </a:xfrm>
              <a:prstGeom prst="rect">
                <a:avLst/>
              </a:prstGeom>
              <a:blipFill>
                <a:blip r:embed="rId3"/>
                <a:stretch>
                  <a:fillRect l="-1667" t="-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8182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2248</Words>
  <Application>Microsoft Macintosh PowerPoint</Application>
  <PresentationFormat>ワイド画面</PresentationFormat>
  <Paragraphs>281</Paragraphs>
  <Slides>26</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Cambria Math</vt:lpstr>
      <vt:lpstr>Office テーマ</vt:lpstr>
      <vt:lpstr>4.5 特異値と特異ベクトル</vt:lpstr>
      <vt:lpstr>4.5 特異値と特異ベクトル</vt:lpstr>
      <vt:lpstr>4.5 特異値と特異ベクトル</vt:lpstr>
      <vt:lpstr>4.5 特異値と特異ベクトル</vt:lpstr>
      <vt:lpstr>4.5 特異値と特異ベクトル</vt:lpstr>
      <vt:lpstr>4.5 特異値と特異ベクトル</vt:lpstr>
      <vt:lpstr>4.5 特異値と特異ベクトル</vt:lpstr>
      <vt:lpstr>4.5 特異値と特異ベクトル</vt:lpstr>
      <vt:lpstr>リスト4.5.2　スクリプト-1</vt:lpstr>
      <vt:lpstr>リスト4.5.1　スクリプト-1</vt:lpstr>
      <vt:lpstr>リスト4.5.1　スクリプト-2</vt:lpstr>
      <vt:lpstr>リスト4.5.1　スクリプト-3</vt:lpstr>
      <vt:lpstr>リスト4.5.1　スクリプト-4</vt:lpstr>
      <vt:lpstr>リスト4.5.2　スクリプト-2</vt:lpstr>
      <vt:lpstr>リスト4.5.2　スクリプト-3</vt:lpstr>
      <vt:lpstr>リスト4.5.2　スクリプト-4</vt:lpstr>
      <vt:lpstr>4.6 行列式</vt:lpstr>
      <vt:lpstr>4.6 行列式</vt:lpstr>
      <vt:lpstr>4.6 行列式</vt:lpstr>
      <vt:lpstr>4.6 行列式</vt:lpstr>
      <vt:lpstr>4.6 行列式</vt:lpstr>
      <vt:lpstr>4.6 行列式</vt:lpstr>
      <vt:lpstr>4.6 行列式</vt:lpstr>
      <vt:lpstr>4.6 行列式</vt:lpstr>
      <vt:lpstr>リスト4.6.1　スクリプト</vt:lpstr>
      <vt:lpstr>4.6 行列式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特異値と特異ベクトル</dc:title>
  <dc:creator>塩野　佑真</dc:creator>
  <cp:lastModifiedBy>塩野　佑真</cp:lastModifiedBy>
  <cp:revision>36</cp:revision>
  <dcterms:created xsi:type="dcterms:W3CDTF">2021-07-11T00:10:51Z</dcterms:created>
  <dcterms:modified xsi:type="dcterms:W3CDTF">2021-07-12T21:12:35Z</dcterms:modified>
</cp:coreProperties>
</file>