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1" r:id="rId4"/>
    <p:sldId id="259" r:id="rId5"/>
    <p:sldId id="260" r:id="rId6"/>
    <p:sldId id="262" r:id="rId7"/>
    <p:sldId id="264"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09"/>
    <p:restoredTop sz="81549"/>
  </p:normalViewPr>
  <p:slideViewPr>
    <p:cSldViewPr snapToGrid="0" snapToObjects="1">
      <p:cViewPr varScale="1">
        <p:scale>
          <a:sx n="77" d="100"/>
          <a:sy n="77" d="100"/>
        </p:scale>
        <p:origin x="224"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Users/k19093kk/Desktop/&#30740;&#31350;&#23460;/Rasberrypi/b3_data/unique.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游ゴシック"/>
                <a:ea typeface="游ゴシック"/>
                <a:cs typeface="游ゴシック"/>
              </a:defRPr>
            </a:pPr>
            <a:r>
              <a:rPr lang="ja-JP" altLang="en-US" sz="1400" b="0" i="0" u="none" strike="noStrike" baseline="0">
                <a:solidFill>
                  <a:srgbClr val="333333"/>
                </a:solidFill>
                <a:latin typeface="Calibri" charset="0"/>
                <a:cs typeface="Calibri" charset="0"/>
              </a:rPr>
              <a:t>WiFi</a:t>
            </a:r>
            <a:r>
              <a:rPr lang="ja-JP" altLang="en-US" sz="1400" b="0" i="0" u="none" strike="noStrike" baseline="0">
                <a:solidFill>
                  <a:srgbClr val="333333"/>
                </a:solidFill>
                <a:latin typeface="游ゴシック" charset="-128"/>
                <a:ea typeface="游ゴシック" charset="-128"/>
                <a:cs typeface="Calibri" charset="0"/>
              </a:rPr>
              <a:t>シグナル数の時間経過による変化</a:t>
            </a:r>
            <a:endParaRPr lang="ja-JP" altLang="en-US" sz="1400" b="0" i="0" u="none" strike="noStrike" baseline="0">
              <a:solidFill>
                <a:srgbClr val="333333"/>
              </a:solidFill>
              <a:latin typeface="游ゴシック" charset="-128"/>
              <a:ea typeface="游ゴシック" charset="-128"/>
            </a:endParaRPr>
          </a:p>
        </c:rich>
      </c:tx>
      <c:layout>
        <c:manualLayout>
          <c:xMode val="edge"/>
          <c:yMode val="edge"/>
          <c:x val="0.19855288042318237"/>
          <c:y val="4.1315554638417538E-2"/>
        </c:manualLayout>
      </c:layout>
      <c:overlay val="0"/>
      <c:spPr>
        <a:noFill/>
        <a:ln w="25400">
          <a:noFill/>
        </a:ln>
      </c:spPr>
    </c:title>
    <c:autoTitleDeleted val="0"/>
    <c:plotArea>
      <c:layout>
        <c:manualLayout>
          <c:layoutTarget val="inner"/>
          <c:xMode val="edge"/>
          <c:yMode val="edge"/>
          <c:x val="8.6387434554973816E-2"/>
          <c:y val="0.15064102564102563"/>
          <c:w val="0.88219895287958117"/>
          <c:h val="0.625"/>
        </c:manualLayout>
      </c:layout>
      <c:lineChart>
        <c:grouping val="standard"/>
        <c:varyColors val="0"/>
        <c:ser>
          <c:idx val="0"/>
          <c:order val="0"/>
          <c:tx>
            <c:strRef>
              <c:f>unique!$A$3</c:f>
              <c:strCache>
                <c:ptCount val="1"/>
                <c:pt idx="0">
                  <c:v>102人（10番）</c:v>
                </c:pt>
              </c:strCache>
            </c:strRef>
          </c:tx>
          <c:spPr>
            <a:ln w="25400">
              <a:solidFill>
                <a:srgbClr val="666699"/>
              </a:solidFill>
              <a:prstDash val="solid"/>
            </a:ln>
          </c:spPr>
          <c:marker>
            <c:symbol val="none"/>
          </c:marker>
          <c:cat>
            <c:strRef>
              <c:f>unique!$B$2:$I$2</c:f>
              <c:strCache>
                <c:ptCount val="8"/>
                <c:pt idx="0">
                  <c:v>10分</c:v>
                </c:pt>
                <c:pt idx="1">
                  <c:v>20分</c:v>
                </c:pt>
                <c:pt idx="2">
                  <c:v>30分</c:v>
                </c:pt>
                <c:pt idx="3">
                  <c:v>40分</c:v>
                </c:pt>
                <c:pt idx="4">
                  <c:v>50分</c:v>
                </c:pt>
                <c:pt idx="5">
                  <c:v>60分</c:v>
                </c:pt>
                <c:pt idx="6">
                  <c:v>70分</c:v>
                </c:pt>
                <c:pt idx="7">
                  <c:v>80分</c:v>
                </c:pt>
              </c:strCache>
            </c:strRef>
          </c:cat>
          <c:val>
            <c:numRef>
              <c:f>unique!$B$3:$I$3</c:f>
              <c:numCache>
                <c:formatCode>General</c:formatCode>
                <c:ptCount val="8"/>
                <c:pt idx="0">
                  <c:v>1268</c:v>
                </c:pt>
                <c:pt idx="1">
                  <c:v>1254</c:v>
                </c:pt>
                <c:pt idx="2">
                  <c:v>1321</c:v>
                </c:pt>
                <c:pt idx="3">
                  <c:v>1114</c:v>
                </c:pt>
                <c:pt idx="4">
                  <c:v>1079</c:v>
                </c:pt>
                <c:pt idx="5">
                  <c:v>964</c:v>
                </c:pt>
                <c:pt idx="6">
                  <c:v>843</c:v>
                </c:pt>
                <c:pt idx="7">
                  <c:v>974</c:v>
                </c:pt>
              </c:numCache>
            </c:numRef>
          </c:val>
          <c:smooth val="0"/>
          <c:extLst>
            <c:ext xmlns:c16="http://schemas.microsoft.com/office/drawing/2014/chart" uri="{C3380CC4-5D6E-409C-BE32-E72D297353CC}">
              <c16:uniqueId val="{00000000-DD31-9544-A0E3-8A651EC77E00}"/>
            </c:ext>
          </c:extLst>
        </c:ser>
        <c:ser>
          <c:idx val="1"/>
          <c:order val="1"/>
          <c:tx>
            <c:strRef>
              <c:f>unique!$A$4</c:f>
              <c:strCache>
                <c:ptCount val="1"/>
                <c:pt idx="0">
                  <c:v>102人（11番）</c:v>
                </c:pt>
              </c:strCache>
            </c:strRef>
          </c:tx>
          <c:spPr>
            <a:ln w="25400">
              <a:solidFill>
                <a:srgbClr val="FF6600"/>
              </a:solidFill>
              <a:prstDash val="solid"/>
            </a:ln>
          </c:spPr>
          <c:marker>
            <c:symbol val="none"/>
          </c:marker>
          <c:cat>
            <c:strRef>
              <c:f>unique!$B$2:$I$2</c:f>
              <c:strCache>
                <c:ptCount val="8"/>
                <c:pt idx="0">
                  <c:v>10分</c:v>
                </c:pt>
                <c:pt idx="1">
                  <c:v>20分</c:v>
                </c:pt>
                <c:pt idx="2">
                  <c:v>30分</c:v>
                </c:pt>
                <c:pt idx="3">
                  <c:v>40分</c:v>
                </c:pt>
                <c:pt idx="4">
                  <c:v>50分</c:v>
                </c:pt>
                <c:pt idx="5">
                  <c:v>60分</c:v>
                </c:pt>
                <c:pt idx="6">
                  <c:v>70分</c:v>
                </c:pt>
                <c:pt idx="7">
                  <c:v>80分</c:v>
                </c:pt>
              </c:strCache>
            </c:strRef>
          </c:cat>
          <c:val>
            <c:numRef>
              <c:f>unique!$B$4:$I$4</c:f>
              <c:numCache>
                <c:formatCode>General</c:formatCode>
                <c:ptCount val="8"/>
                <c:pt idx="0">
                  <c:v>1113</c:v>
                </c:pt>
                <c:pt idx="1">
                  <c:v>911</c:v>
                </c:pt>
                <c:pt idx="2">
                  <c:v>754</c:v>
                </c:pt>
                <c:pt idx="3">
                  <c:v>823</c:v>
                </c:pt>
                <c:pt idx="4">
                  <c:v>640</c:v>
                </c:pt>
                <c:pt idx="5">
                  <c:v>748</c:v>
                </c:pt>
                <c:pt idx="6">
                  <c:v>700</c:v>
                </c:pt>
                <c:pt idx="7">
                  <c:v>900</c:v>
                </c:pt>
              </c:numCache>
            </c:numRef>
          </c:val>
          <c:smooth val="0"/>
          <c:extLst>
            <c:ext xmlns:c16="http://schemas.microsoft.com/office/drawing/2014/chart" uri="{C3380CC4-5D6E-409C-BE32-E72D297353CC}">
              <c16:uniqueId val="{00000001-DD31-9544-A0E3-8A651EC77E00}"/>
            </c:ext>
          </c:extLst>
        </c:ser>
        <c:ser>
          <c:idx val="2"/>
          <c:order val="2"/>
          <c:tx>
            <c:strRef>
              <c:f>unique!$A$5</c:f>
              <c:strCache>
                <c:ptCount val="1"/>
                <c:pt idx="0">
                  <c:v>32人（12番)</c:v>
                </c:pt>
              </c:strCache>
            </c:strRef>
          </c:tx>
          <c:spPr>
            <a:ln w="25400">
              <a:solidFill>
                <a:srgbClr val="969696"/>
              </a:solidFill>
              <a:prstDash val="solid"/>
            </a:ln>
          </c:spPr>
          <c:marker>
            <c:symbol val="none"/>
          </c:marker>
          <c:cat>
            <c:strRef>
              <c:f>unique!$B$2:$I$2</c:f>
              <c:strCache>
                <c:ptCount val="8"/>
                <c:pt idx="0">
                  <c:v>10分</c:v>
                </c:pt>
                <c:pt idx="1">
                  <c:v>20分</c:v>
                </c:pt>
                <c:pt idx="2">
                  <c:v>30分</c:v>
                </c:pt>
                <c:pt idx="3">
                  <c:v>40分</c:v>
                </c:pt>
                <c:pt idx="4">
                  <c:v>50分</c:v>
                </c:pt>
                <c:pt idx="5">
                  <c:v>60分</c:v>
                </c:pt>
                <c:pt idx="6">
                  <c:v>70分</c:v>
                </c:pt>
                <c:pt idx="7">
                  <c:v>80分</c:v>
                </c:pt>
              </c:strCache>
            </c:strRef>
          </c:cat>
          <c:val>
            <c:numRef>
              <c:f>unique!$B$5:$I$5</c:f>
              <c:numCache>
                <c:formatCode>General</c:formatCode>
                <c:ptCount val="8"/>
                <c:pt idx="0">
                  <c:v>1027</c:v>
                </c:pt>
                <c:pt idx="1">
                  <c:v>894</c:v>
                </c:pt>
                <c:pt idx="2">
                  <c:v>718</c:v>
                </c:pt>
                <c:pt idx="3">
                  <c:v>758</c:v>
                </c:pt>
                <c:pt idx="4">
                  <c:v>675</c:v>
                </c:pt>
                <c:pt idx="5">
                  <c:v>805</c:v>
                </c:pt>
                <c:pt idx="6">
                  <c:v>654</c:v>
                </c:pt>
                <c:pt idx="7">
                  <c:v>998</c:v>
                </c:pt>
              </c:numCache>
            </c:numRef>
          </c:val>
          <c:smooth val="0"/>
          <c:extLst>
            <c:ext xmlns:c16="http://schemas.microsoft.com/office/drawing/2014/chart" uri="{C3380CC4-5D6E-409C-BE32-E72D297353CC}">
              <c16:uniqueId val="{00000002-DD31-9544-A0E3-8A651EC77E00}"/>
            </c:ext>
          </c:extLst>
        </c:ser>
        <c:ser>
          <c:idx val="3"/>
          <c:order val="3"/>
          <c:tx>
            <c:strRef>
              <c:f>unique!$A$6</c:f>
              <c:strCache>
                <c:ptCount val="1"/>
                <c:pt idx="0">
                  <c:v>32人（13番）</c:v>
                </c:pt>
              </c:strCache>
            </c:strRef>
          </c:tx>
          <c:spPr>
            <a:ln w="25400">
              <a:solidFill>
                <a:srgbClr val="FFCC00"/>
              </a:solidFill>
              <a:prstDash val="solid"/>
            </a:ln>
          </c:spPr>
          <c:marker>
            <c:symbol val="none"/>
          </c:marker>
          <c:cat>
            <c:strRef>
              <c:f>unique!$B$2:$I$2</c:f>
              <c:strCache>
                <c:ptCount val="8"/>
                <c:pt idx="0">
                  <c:v>10分</c:v>
                </c:pt>
                <c:pt idx="1">
                  <c:v>20分</c:v>
                </c:pt>
                <c:pt idx="2">
                  <c:v>30分</c:v>
                </c:pt>
                <c:pt idx="3">
                  <c:v>40分</c:v>
                </c:pt>
                <c:pt idx="4">
                  <c:v>50分</c:v>
                </c:pt>
                <c:pt idx="5">
                  <c:v>60分</c:v>
                </c:pt>
                <c:pt idx="6">
                  <c:v>70分</c:v>
                </c:pt>
                <c:pt idx="7">
                  <c:v>80分</c:v>
                </c:pt>
              </c:strCache>
            </c:strRef>
          </c:cat>
          <c:val>
            <c:numRef>
              <c:f>unique!$B$6:$I$6</c:f>
              <c:numCache>
                <c:formatCode>General</c:formatCode>
                <c:ptCount val="8"/>
                <c:pt idx="0">
                  <c:v>518</c:v>
                </c:pt>
                <c:pt idx="1">
                  <c:v>266</c:v>
                </c:pt>
                <c:pt idx="2">
                  <c:v>340</c:v>
                </c:pt>
                <c:pt idx="3">
                  <c:v>424</c:v>
                </c:pt>
                <c:pt idx="4">
                  <c:v>337</c:v>
                </c:pt>
                <c:pt idx="5">
                  <c:v>335</c:v>
                </c:pt>
              </c:numCache>
            </c:numRef>
          </c:val>
          <c:smooth val="0"/>
          <c:extLst>
            <c:ext xmlns:c16="http://schemas.microsoft.com/office/drawing/2014/chart" uri="{C3380CC4-5D6E-409C-BE32-E72D297353CC}">
              <c16:uniqueId val="{00000003-DD31-9544-A0E3-8A651EC77E00}"/>
            </c:ext>
          </c:extLst>
        </c:ser>
        <c:ser>
          <c:idx val="4"/>
          <c:order val="4"/>
          <c:tx>
            <c:strRef>
              <c:f>unique!$A$7</c:f>
              <c:strCache>
                <c:ptCount val="1"/>
                <c:pt idx="0">
                  <c:v>34人（14番）</c:v>
                </c:pt>
              </c:strCache>
            </c:strRef>
          </c:tx>
          <c:spPr>
            <a:ln w="25400">
              <a:solidFill>
                <a:srgbClr val="33CCCC"/>
              </a:solidFill>
              <a:prstDash val="solid"/>
            </a:ln>
          </c:spPr>
          <c:marker>
            <c:symbol val="none"/>
          </c:marker>
          <c:cat>
            <c:strRef>
              <c:f>unique!$B$2:$I$2</c:f>
              <c:strCache>
                <c:ptCount val="8"/>
                <c:pt idx="0">
                  <c:v>10分</c:v>
                </c:pt>
                <c:pt idx="1">
                  <c:v>20分</c:v>
                </c:pt>
                <c:pt idx="2">
                  <c:v>30分</c:v>
                </c:pt>
                <c:pt idx="3">
                  <c:v>40分</c:v>
                </c:pt>
                <c:pt idx="4">
                  <c:v>50分</c:v>
                </c:pt>
                <c:pt idx="5">
                  <c:v>60分</c:v>
                </c:pt>
                <c:pt idx="6">
                  <c:v>70分</c:v>
                </c:pt>
                <c:pt idx="7">
                  <c:v>80分</c:v>
                </c:pt>
              </c:strCache>
            </c:strRef>
          </c:cat>
          <c:val>
            <c:numRef>
              <c:f>unique!$B$7:$I$7</c:f>
              <c:numCache>
                <c:formatCode>General</c:formatCode>
                <c:ptCount val="8"/>
                <c:pt idx="0">
                  <c:v>365</c:v>
                </c:pt>
                <c:pt idx="1">
                  <c:v>268</c:v>
                </c:pt>
                <c:pt idx="2">
                  <c:v>288</c:v>
                </c:pt>
                <c:pt idx="3">
                  <c:v>317</c:v>
                </c:pt>
                <c:pt idx="4">
                  <c:v>295</c:v>
                </c:pt>
                <c:pt idx="5">
                  <c:v>289</c:v>
                </c:pt>
                <c:pt idx="6">
                  <c:v>370</c:v>
                </c:pt>
              </c:numCache>
            </c:numRef>
          </c:val>
          <c:smooth val="0"/>
          <c:extLst>
            <c:ext xmlns:c16="http://schemas.microsoft.com/office/drawing/2014/chart" uri="{C3380CC4-5D6E-409C-BE32-E72D297353CC}">
              <c16:uniqueId val="{00000004-DD31-9544-A0E3-8A651EC77E00}"/>
            </c:ext>
          </c:extLst>
        </c:ser>
        <c:ser>
          <c:idx val="5"/>
          <c:order val="5"/>
          <c:tx>
            <c:strRef>
              <c:f>unique!$A$8</c:f>
              <c:strCache>
                <c:ptCount val="1"/>
                <c:pt idx="0">
                  <c:v>34人（15番）</c:v>
                </c:pt>
              </c:strCache>
            </c:strRef>
          </c:tx>
          <c:spPr>
            <a:ln w="25400">
              <a:solidFill>
                <a:srgbClr val="339966"/>
              </a:solidFill>
              <a:prstDash val="solid"/>
            </a:ln>
          </c:spPr>
          <c:marker>
            <c:symbol val="none"/>
          </c:marker>
          <c:cat>
            <c:strRef>
              <c:f>unique!$B$2:$I$2</c:f>
              <c:strCache>
                <c:ptCount val="8"/>
                <c:pt idx="0">
                  <c:v>10分</c:v>
                </c:pt>
                <c:pt idx="1">
                  <c:v>20分</c:v>
                </c:pt>
                <c:pt idx="2">
                  <c:v>30分</c:v>
                </c:pt>
                <c:pt idx="3">
                  <c:v>40分</c:v>
                </c:pt>
                <c:pt idx="4">
                  <c:v>50分</c:v>
                </c:pt>
                <c:pt idx="5">
                  <c:v>60分</c:v>
                </c:pt>
                <c:pt idx="6">
                  <c:v>70分</c:v>
                </c:pt>
                <c:pt idx="7">
                  <c:v>80分</c:v>
                </c:pt>
              </c:strCache>
            </c:strRef>
          </c:cat>
          <c:val>
            <c:numRef>
              <c:f>unique!$B$8:$I$8</c:f>
              <c:numCache>
                <c:formatCode>General</c:formatCode>
                <c:ptCount val="8"/>
                <c:pt idx="0">
                  <c:v>380</c:v>
                </c:pt>
                <c:pt idx="1">
                  <c:v>278</c:v>
                </c:pt>
                <c:pt idx="2">
                  <c:v>301</c:v>
                </c:pt>
                <c:pt idx="3">
                  <c:v>308</c:v>
                </c:pt>
                <c:pt idx="4">
                  <c:v>308</c:v>
                </c:pt>
                <c:pt idx="5">
                  <c:v>277</c:v>
                </c:pt>
                <c:pt idx="6">
                  <c:v>386</c:v>
                </c:pt>
              </c:numCache>
            </c:numRef>
          </c:val>
          <c:smooth val="0"/>
          <c:extLst>
            <c:ext xmlns:c16="http://schemas.microsoft.com/office/drawing/2014/chart" uri="{C3380CC4-5D6E-409C-BE32-E72D297353CC}">
              <c16:uniqueId val="{00000005-DD31-9544-A0E3-8A651EC77E00}"/>
            </c:ext>
          </c:extLst>
        </c:ser>
        <c:ser>
          <c:idx val="6"/>
          <c:order val="6"/>
          <c:tx>
            <c:strRef>
              <c:f>unique!$A$9</c:f>
              <c:strCache>
                <c:ptCount val="1"/>
                <c:pt idx="0">
                  <c:v>32人（19番）</c:v>
                </c:pt>
              </c:strCache>
            </c:strRef>
          </c:tx>
          <c:spPr>
            <a:ln w="25400">
              <a:solidFill>
                <a:srgbClr val="333399"/>
              </a:solidFill>
              <a:prstDash val="solid"/>
            </a:ln>
          </c:spPr>
          <c:marker>
            <c:symbol val="none"/>
          </c:marker>
          <c:cat>
            <c:strRef>
              <c:f>unique!$B$2:$I$2</c:f>
              <c:strCache>
                <c:ptCount val="8"/>
                <c:pt idx="0">
                  <c:v>10分</c:v>
                </c:pt>
                <c:pt idx="1">
                  <c:v>20分</c:v>
                </c:pt>
                <c:pt idx="2">
                  <c:v>30分</c:v>
                </c:pt>
                <c:pt idx="3">
                  <c:v>40分</c:v>
                </c:pt>
                <c:pt idx="4">
                  <c:v>50分</c:v>
                </c:pt>
                <c:pt idx="5">
                  <c:v>60分</c:v>
                </c:pt>
                <c:pt idx="6">
                  <c:v>70分</c:v>
                </c:pt>
                <c:pt idx="7">
                  <c:v>80分</c:v>
                </c:pt>
              </c:strCache>
            </c:strRef>
          </c:cat>
          <c:val>
            <c:numRef>
              <c:f>unique!$B$9:$I$9</c:f>
              <c:numCache>
                <c:formatCode>General</c:formatCode>
                <c:ptCount val="8"/>
                <c:pt idx="0">
                  <c:v>443</c:v>
                </c:pt>
                <c:pt idx="1">
                  <c:v>418</c:v>
                </c:pt>
                <c:pt idx="2">
                  <c:v>478</c:v>
                </c:pt>
                <c:pt idx="3">
                  <c:v>371</c:v>
                </c:pt>
                <c:pt idx="4">
                  <c:v>412</c:v>
                </c:pt>
                <c:pt idx="5">
                  <c:v>396</c:v>
                </c:pt>
                <c:pt idx="6">
                  <c:v>489</c:v>
                </c:pt>
                <c:pt idx="7">
                  <c:v>571</c:v>
                </c:pt>
              </c:numCache>
            </c:numRef>
          </c:val>
          <c:smooth val="0"/>
          <c:extLst>
            <c:ext xmlns:c16="http://schemas.microsoft.com/office/drawing/2014/chart" uri="{C3380CC4-5D6E-409C-BE32-E72D297353CC}">
              <c16:uniqueId val="{00000006-DD31-9544-A0E3-8A651EC77E00}"/>
            </c:ext>
          </c:extLst>
        </c:ser>
        <c:ser>
          <c:idx val="7"/>
          <c:order val="7"/>
          <c:tx>
            <c:strRef>
              <c:f>unique!$A$10</c:f>
              <c:strCache>
                <c:ptCount val="1"/>
                <c:pt idx="0">
                  <c:v>170人（20番）</c:v>
                </c:pt>
              </c:strCache>
            </c:strRef>
          </c:tx>
          <c:spPr>
            <a:ln w="25400">
              <a:solidFill>
                <a:srgbClr val="993300"/>
              </a:solidFill>
              <a:prstDash val="solid"/>
            </a:ln>
          </c:spPr>
          <c:marker>
            <c:symbol val="none"/>
          </c:marker>
          <c:cat>
            <c:strRef>
              <c:f>unique!$B$2:$I$2</c:f>
              <c:strCache>
                <c:ptCount val="8"/>
                <c:pt idx="0">
                  <c:v>10分</c:v>
                </c:pt>
                <c:pt idx="1">
                  <c:v>20分</c:v>
                </c:pt>
                <c:pt idx="2">
                  <c:v>30分</c:v>
                </c:pt>
                <c:pt idx="3">
                  <c:v>40分</c:v>
                </c:pt>
                <c:pt idx="4">
                  <c:v>50分</c:v>
                </c:pt>
                <c:pt idx="5">
                  <c:v>60分</c:v>
                </c:pt>
                <c:pt idx="6">
                  <c:v>70分</c:v>
                </c:pt>
                <c:pt idx="7">
                  <c:v>80分</c:v>
                </c:pt>
              </c:strCache>
            </c:strRef>
          </c:cat>
          <c:val>
            <c:numRef>
              <c:f>unique!$B$10:$I$10</c:f>
              <c:numCache>
                <c:formatCode>General</c:formatCode>
                <c:ptCount val="8"/>
                <c:pt idx="0">
                  <c:v>2318</c:v>
                </c:pt>
                <c:pt idx="1">
                  <c:v>1831</c:v>
                </c:pt>
                <c:pt idx="2">
                  <c:v>1529</c:v>
                </c:pt>
                <c:pt idx="3">
                  <c:v>1458</c:v>
                </c:pt>
                <c:pt idx="4">
                  <c:v>1304</c:v>
                </c:pt>
                <c:pt idx="5">
                  <c:v>1470</c:v>
                </c:pt>
                <c:pt idx="6">
                  <c:v>2106</c:v>
                </c:pt>
              </c:numCache>
            </c:numRef>
          </c:val>
          <c:smooth val="0"/>
          <c:extLst>
            <c:ext xmlns:c16="http://schemas.microsoft.com/office/drawing/2014/chart" uri="{C3380CC4-5D6E-409C-BE32-E72D297353CC}">
              <c16:uniqueId val="{00000007-DD31-9544-A0E3-8A651EC77E00}"/>
            </c:ext>
          </c:extLst>
        </c:ser>
        <c:dLbls>
          <c:showLegendKey val="0"/>
          <c:showVal val="0"/>
          <c:showCatName val="0"/>
          <c:showSerName val="0"/>
          <c:showPercent val="0"/>
          <c:showBubbleSize val="0"/>
        </c:dLbls>
        <c:smooth val="0"/>
        <c:axId val="98591120"/>
        <c:axId val="1"/>
      </c:lineChart>
      <c:catAx>
        <c:axId val="98591120"/>
        <c:scaling>
          <c:orientation val="minMax"/>
        </c:scaling>
        <c:delete val="0"/>
        <c:axPos val="b"/>
        <c:numFmt formatCode="General" sourceLinked="1"/>
        <c:majorTickMark val="none"/>
        <c:minorTickMark val="none"/>
        <c:tickLblPos val="nextTo"/>
        <c:spPr>
          <a:ln w="3175">
            <a:solidFill>
              <a:srgbClr val="C0C0C0"/>
            </a:solidFill>
            <a:prstDash val="solid"/>
          </a:ln>
        </c:spPr>
        <c:txPr>
          <a:bodyPr rot="0" vert="horz"/>
          <a:lstStyle/>
          <a:p>
            <a:pPr>
              <a:defRPr sz="900" b="0" i="0" u="none" strike="noStrike" baseline="0">
                <a:solidFill>
                  <a:srgbClr val="333333"/>
                </a:solidFill>
                <a:latin typeface="游ゴシック"/>
                <a:ea typeface="游ゴシック"/>
                <a:cs typeface="游ゴシック"/>
              </a:defRPr>
            </a:pPr>
            <a:endParaRPr lang="ja-JP"/>
          </a:p>
        </c:txPr>
        <c:crossAx val="1"/>
        <c:crosses val="autoZero"/>
        <c:auto val="0"/>
        <c:lblAlgn val="ctr"/>
        <c:lblOffset val="100"/>
        <c:tickLblSkip val="1"/>
        <c:tickMarkSkip val="1"/>
        <c:noMultiLvlLbl val="0"/>
      </c:catAx>
      <c:valAx>
        <c:axId val="1"/>
        <c:scaling>
          <c:orientation val="minMax"/>
        </c:scaling>
        <c:delete val="0"/>
        <c:axPos val="l"/>
        <c:majorGridlines>
          <c:spPr>
            <a:ln w="3175">
              <a:solidFill>
                <a:srgbClr val="C0C0C0"/>
              </a:solidFill>
              <a:prstDash val="solid"/>
            </a:ln>
          </c:spPr>
        </c:majorGridlines>
        <c:numFmt formatCode="General" sourceLinked="1"/>
        <c:majorTickMark val="none"/>
        <c:minorTickMark val="none"/>
        <c:tickLblPos val="nextTo"/>
        <c:spPr>
          <a:ln w="6350">
            <a:noFill/>
          </a:ln>
        </c:spPr>
        <c:txPr>
          <a:bodyPr rot="0" vert="horz"/>
          <a:lstStyle/>
          <a:p>
            <a:pPr>
              <a:defRPr sz="900" b="0" i="0" u="none" strike="noStrike" baseline="0">
                <a:solidFill>
                  <a:srgbClr val="333333"/>
                </a:solidFill>
                <a:latin typeface="游ゴシック"/>
                <a:ea typeface="游ゴシック"/>
                <a:cs typeface="游ゴシック"/>
              </a:defRPr>
            </a:pPr>
            <a:endParaRPr lang="ja-JP"/>
          </a:p>
        </c:txPr>
        <c:crossAx val="98591120"/>
        <c:crosses val="autoZero"/>
        <c:crossBetween val="between"/>
      </c:valAx>
      <c:spPr>
        <a:noFill/>
        <a:ln w="25400">
          <a:noFill/>
        </a:ln>
      </c:spPr>
    </c:plotArea>
    <c:legend>
      <c:legendPos val="r"/>
      <c:layout>
        <c:manualLayout>
          <c:xMode val="edge"/>
          <c:yMode val="edge"/>
          <c:x val="6.5445026178010471E-2"/>
          <c:y val="0.85897435897435892"/>
          <c:w val="0.86649214659685869"/>
          <c:h val="0.11217948717948718"/>
        </c:manualLayout>
      </c:layout>
      <c:overlay val="0"/>
      <c:spPr>
        <a:noFill/>
        <a:ln w="25400">
          <a:noFill/>
        </a:ln>
      </c:spPr>
      <c:txPr>
        <a:bodyPr/>
        <a:lstStyle/>
        <a:p>
          <a:pPr>
            <a:defRPr sz="690" b="0" i="0" u="none" strike="noStrike" baseline="0">
              <a:solidFill>
                <a:srgbClr val="333333"/>
              </a:solidFill>
              <a:latin typeface="游ゴシック"/>
              <a:ea typeface="游ゴシック"/>
              <a:cs typeface="游ゴシック"/>
            </a:defRPr>
          </a:pPr>
          <a:endParaRPr lang="ja-JP"/>
        </a:p>
      </c:txPr>
    </c:legend>
    <c:plotVisOnly val="1"/>
    <c:dispBlanksAs val="gap"/>
    <c:showDLblsOverMax val="0"/>
  </c:chart>
  <c:spPr>
    <a:solidFill>
      <a:srgbClr val="FFFFFF"/>
    </a:solidFill>
    <a:ln w="12700">
      <a:solidFill>
        <a:srgbClr val="000000"/>
      </a:solidFill>
      <a:prstDash val="solid"/>
    </a:ln>
  </c:spPr>
  <c:txPr>
    <a:bodyPr/>
    <a:lstStyle/>
    <a:p>
      <a:pPr>
        <a:defRPr sz="1000" b="0" i="0" u="none" strike="noStrike" baseline="0">
          <a:solidFill>
            <a:srgbClr val="000000"/>
          </a:solidFill>
          <a:latin typeface="游ゴシック"/>
          <a:ea typeface="游ゴシック"/>
          <a:cs typeface="游ゴシック"/>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A2EA8-8C9A-2444-954D-0086102885C6}" type="datetimeFigureOut">
              <a:rPr kumimoji="1" lang="ja-JP" altLang="en-US" smtClean="0"/>
              <a:t>2021/7/19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F129A-4AF5-DB48-A83B-566AF5D9DEDD}" type="slidenum">
              <a:rPr kumimoji="1" lang="ja-JP" altLang="en-US" smtClean="0"/>
              <a:t>‹#›</a:t>
            </a:fld>
            <a:endParaRPr kumimoji="1" lang="ja-JP" altLang="en-US"/>
          </a:p>
        </p:txBody>
      </p:sp>
    </p:spTree>
    <p:extLst>
      <p:ext uri="{BB962C8B-B14F-4D97-AF65-F5344CB8AC3E}">
        <p14:creationId xmlns:p14="http://schemas.microsoft.com/office/powerpoint/2010/main" val="19017790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BBF129A-4AF5-DB48-A83B-566AF5D9DEDD}" type="slidenum">
              <a:rPr kumimoji="1" lang="ja-JP" altLang="en-US" smtClean="0"/>
              <a:t>4</a:t>
            </a:fld>
            <a:endParaRPr kumimoji="1" lang="ja-JP" altLang="en-US"/>
          </a:p>
        </p:txBody>
      </p:sp>
    </p:spTree>
    <p:extLst>
      <p:ext uri="{BB962C8B-B14F-4D97-AF65-F5344CB8AC3E}">
        <p14:creationId xmlns:p14="http://schemas.microsoft.com/office/powerpoint/2010/main" val="169042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最後に感想です。</a:t>
            </a:r>
            <a:endParaRPr kumimoji="1" lang="en-US" altLang="ja-JP" dirty="0"/>
          </a:p>
          <a:p>
            <a:r>
              <a:rPr kumimoji="1" lang="ja-JP" altLang="en-US"/>
              <a:t>私たちは</a:t>
            </a:r>
            <a:r>
              <a:rPr lang="en" altLang="ja-JP" dirty="0" err="1">
                <a:latin typeface="Meiryo" panose="020B0604030504040204" pitchFamily="34" charset="-128"/>
                <a:ea typeface="Meiryo" panose="020B0604030504040204" pitchFamily="34" charset="-128"/>
              </a:rPr>
              <a:t>RaspberryPI</a:t>
            </a:r>
            <a:r>
              <a:rPr lang="ja-JP" altLang="en-US">
                <a:latin typeface="Meiryo" panose="020B0604030504040204" pitchFamily="34" charset="-128"/>
                <a:ea typeface="Meiryo" panose="020B0604030504040204" pitchFamily="34" charset="-128"/>
              </a:rPr>
              <a:t>というものをを触ったことがなかったのですが、実際に使用してみて、どのようなことができるのかを知ることができてよかったです。</a:t>
            </a:r>
            <a:endParaRPr lang="en-US" altLang="ja-JP" dirty="0">
              <a:latin typeface="Meiryo" panose="020B0604030504040204" pitchFamily="34" charset="-128"/>
              <a:ea typeface="Meiryo" panose="020B0604030504040204" pitchFamily="34" charset="-128"/>
            </a:endParaRPr>
          </a:p>
          <a:p>
            <a:r>
              <a:rPr kumimoji="1" lang="ja-JP" altLang="en-US"/>
              <a:t>今回の計測では、</a:t>
            </a:r>
            <a:r>
              <a:rPr kumimoji="1" lang="en-US" altLang="ja-JP" dirty="0"/>
              <a:t>Wi-Fi</a:t>
            </a:r>
            <a:r>
              <a:rPr kumimoji="1" lang="ja-JP" altLang="en-US"/>
              <a:t>シグナル数と人の数に関連があることを知ることができました。また、</a:t>
            </a:r>
            <a:r>
              <a:rPr kumimoji="1" lang="en-US" altLang="ja-JP" dirty="0"/>
              <a:t>Wi-Fi</a:t>
            </a:r>
            <a:r>
              <a:rPr kumimoji="1" lang="ja-JP" altLang="en-US"/>
              <a:t>シグナルの計測によって、ある程度の人の動きなどが観測できて非常に興味深かったです。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先日のオープンキャンパスでも計測が行われていたと聞いたので、そのようなイベントの時の人の流れなどを見ても面白そうだなと感じました。</a:t>
            </a:r>
            <a:endParaRPr kumimoji="1" lang="en-US" altLang="ja-JP" dirty="0"/>
          </a:p>
          <a:p>
            <a:r>
              <a:rPr kumimoji="1" lang="ja-JP" altLang="en-US"/>
              <a:t>そして、このような計測を大学内だけでなく、他の場所でも計測したらどうなるのか、とても気になりました。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FBBF129A-4AF5-DB48-A83B-566AF5D9DEDD}" type="slidenum">
              <a:rPr kumimoji="1" lang="ja-JP" altLang="en-US" smtClean="0"/>
              <a:t>6</a:t>
            </a:fld>
            <a:endParaRPr kumimoji="1" lang="ja-JP" altLang="en-US"/>
          </a:p>
        </p:txBody>
      </p:sp>
    </p:spTree>
    <p:extLst>
      <p:ext uri="{BB962C8B-B14F-4D97-AF65-F5344CB8AC3E}">
        <p14:creationId xmlns:p14="http://schemas.microsoft.com/office/powerpoint/2010/main" val="58764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702F5-2EAA-3840-8996-E34B7A5AD3D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84420D6-0E57-5F4D-8A4E-EC2261367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6DA073-A2C7-BE4D-A185-C0276E38B038}"/>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0E725ACC-0CCA-CB49-AC18-4DDC42EEF9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43B238-6947-FB4D-9951-D18988D24B65}"/>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192552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8A29B-9658-1849-B3C9-F47332CEF14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1D7C18-F62D-6D46-8513-1DB85EE80A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95218D-AD4D-E84E-944A-C681087ED4FF}"/>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E5D31A95-E663-4C49-8DB4-CA8964C65E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01F776-7D57-4F41-B680-B46E7880F063}"/>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196026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F4E4A8-03D3-0A48-BE7D-AB9F009AE3C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87B95B-003B-5942-8A3D-DCB96ABD4EB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3F1B27-4C06-2A49-BFED-AD0CA2FF1388}"/>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84B0521C-19D5-384E-AB34-B7901E3CC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0C7AEE-A1E7-5541-8D8B-F40EE35A45CA}"/>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95014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70371-76D0-274A-985D-36A874164B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58025C-0FF4-CF48-9486-2ACDACC88B6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3F7387-596D-9842-8BC4-EBF58E840B48}"/>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C0199A20-BD28-2643-8A51-5FDD674CBE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5EF93C-65F8-5E4C-A867-1B07D3E3F7DD}"/>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182298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1C5DE-760D-CD41-A58D-CC5A5D3C7D0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347F4C-E240-B34F-8AB2-762D177A5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8B5B8-23E1-3C45-9896-0AF88198659A}"/>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236FADFA-683E-BF42-9C19-6FCAD295AE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724845-2530-4A4A-B4F2-B3EA0D7D5BEA}"/>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418238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BADBC-9E5F-434B-8BC1-78F11B064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2EC878-0DBA-3643-A240-C2168C8136C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1E1298-7286-4449-9D7B-BA908B69F6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128F118-618A-A646-809A-5659D7275B3E}"/>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A9EDC379-8543-3744-9823-5E4FFED17C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A4C58E-9596-DC41-8835-1A072CE68B77}"/>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178131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EF17F-A4C8-CB40-8D84-F38ABF30ED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736DE2-D313-734D-885F-9B2C0C0CAF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FED9F3-83A9-8946-A0F3-ED9C9A79BB0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887861-472D-5242-940A-7B100FA37C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6BB18C-FB34-8E4E-8DB4-6833A15252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4BBB836-E369-6D41-9E87-E2D8C8F9DA38}"/>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8" name="フッター プレースホルダー 7">
            <a:extLst>
              <a:ext uri="{FF2B5EF4-FFF2-40B4-BE49-F238E27FC236}">
                <a16:creationId xmlns:a16="http://schemas.microsoft.com/office/drawing/2014/main" id="{2179B68F-5949-9C4F-BD53-B80292F8B6E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D17D866-C031-9843-9997-F91E92A49A52}"/>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107246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177F59-D7C1-B84B-B203-DE0609DA77D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8105ED-CAAA-9045-A265-413F94EAEF92}"/>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4" name="フッター プレースホルダー 3">
            <a:extLst>
              <a:ext uri="{FF2B5EF4-FFF2-40B4-BE49-F238E27FC236}">
                <a16:creationId xmlns:a16="http://schemas.microsoft.com/office/drawing/2014/main" id="{8F8A2E33-46D2-2D4E-BEDC-1F6F0D97944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03FB7A-FAFA-144A-832F-13FDDCC49DAB}"/>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400420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17353-1654-6C4F-8DCF-52506EA1A63C}"/>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3" name="フッター プレースホルダー 2">
            <a:extLst>
              <a:ext uri="{FF2B5EF4-FFF2-40B4-BE49-F238E27FC236}">
                <a16:creationId xmlns:a16="http://schemas.microsoft.com/office/drawing/2014/main" id="{926C996A-194B-CC45-AEDE-8E406296E9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5B5D0A-295A-3446-9BDE-CD18777D556C}"/>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188563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707AE-627D-2B4B-8D9A-6B653E6933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8E0A60-0223-8547-AB82-8A62C84B7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40A1241-1187-FC41-A4AA-D1BE11115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E8C9DD-7FCF-594F-BD9A-F42A8FA5FFF3}"/>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2F12F96A-535F-134A-ABDA-E235B01D47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762E02-3C4E-BF43-A954-E357FD2083E3}"/>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426210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CA7519-6234-CD41-8A83-FB8FBD8235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8F2695D-B2BB-AF40-A4C2-91072C90F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07D6598-2AAF-ED4D-92EB-3296D63C5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28776D4-7336-5642-8D75-A16136FAC727}"/>
              </a:ext>
            </a:extLst>
          </p:cNvPr>
          <p:cNvSpPr>
            <a:spLocks noGrp="1"/>
          </p:cNvSpPr>
          <p:nvPr>
            <p:ph type="dt" sz="half" idx="10"/>
          </p:nvPr>
        </p:nvSpPr>
        <p:spPr/>
        <p:txBody>
          <a:bodyPr/>
          <a:lstStyle/>
          <a:p>
            <a:fld id="{08509D8F-9536-EB4C-B78A-CB7DC623100F}"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AA82BF78-FF4B-AE46-83DF-33C581393C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15D383-748B-0D42-8A5F-7BFE444E67F1}"/>
              </a:ext>
            </a:extLst>
          </p:cNvPr>
          <p:cNvSpPr>
            <a:spLocks noGrp="1"/>
          </p:cNvSpPr>
          <p:nvPr>
            <p:ph type="sldNum" sz="quarter" idx="12"/>
          </p:nvPr>
        </p:nvSpPr>
        <p:spPr/>
        <p:txBody>
          <a:body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141959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A20303-2F1D-3947-B28A-2C20BD934B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30D1EC-79EE-C44A-B1C2-96F183AB8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834ACB-96D4-A34B-AE0B-16D5F62BE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09D8F-9536-EB4C-B78A-CB7DC623100F}"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77CB0855-EAE8-974A-B180-751398BF7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600B2A4-0C89-3C4A-BE92-4F1409621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81FA5-1772-3F40-8747-882A97F8EC72}" type="slidenum">
              <a:rPr kumimoji="1" lang="ja-JP" altLang="en-US" smtClean="0"/>
              <a:t>‹#›</a:t>
            </a:fld>
            <a:endParaRPr kumimoji="1" lang="ja-JP" altLang="en-US"/>
          </a:p>
        </p:txBody>
      </p:sp>
    </p:spTree>
    <p:extLst>
      <p:ext uri="{BB962C8B-B14F-4D97-AF65-F5344CB8AC3E}">
        <p14:creationId xmlns:p14="http://schemas.microsoft.com/office/powerpoint/2010/main" val="945812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8E9FDF-7486-D540-A600-31E40D01131E}"/>
              </a:ext>
            </a:extLst>
          </p:cNvPr>
          <p:cNvSpPr>
            <a:spLocks noGrp="1"/>
          </p:cNvSpPr>
          <p:nvPr>
            <p:ph type="ctrTitle"/>
          </p:nvPr>
        </p:nvSpPr>
        <p:spPr/>
        <p:txBody>
          <a:bodyPr/>
          <a:lstStyle/>
          <a:p>
            <a:r>
              <a:rPr kumimoji="1" lang="en-US" altLang="ja-JP" dirty="0">
                <a:latin typeface="Meiryo" panose="020B0604030504040204" pitchFamily="34" charset="-128"/>
                <a:ea typeface="Meiryo" panose="020B0604030504040204" pitchFamily="34" charset="-128"/>
              </a:rPr>
              <a:t>Wi-Fi</a:t>
            </a:r>
            <a:r>
              <a:rPr kumimoji="1" lang="ja-JP" altLang="en-US">
                <a:latin typeface="Meiryo" panose="020B0604030504040204" pitchFamily="34" charset="-128"/>
                <a:ea typeface="Meiryo" panose="020B0604030504040204" pitchFamily="34" charset="-128"/>
              </a:rPr>
              <a:t>シグナル計測</a:t>
            </a:r>
          </a:p>
        </p:txBody>
      </p:sp>
      <p:sp>
        <p:nvSpPr>
          <p:cNvPr id="3" name="字幕 2">
            <a:extLst>
              <a:ext uri="{FF2B5EF4-FFF2-40B4-BE49-F238E27FC236}">
                <a16:creationId xmlns:a16="http://schemas.microsoft.com/office/drawing/2014/main" id="{DD941EE6-5D29-9A4B-8913-649FC1BDD404}"/>
              </a:ext>
            </a:extLst>
          </p:cNvPr>
          <p:cNvSpPr>
            <a:spLocks noGrp="1"/>
          </p:cNvSpPr>
          <p:nvPr>
            <p:ph type="subTitle" idx="1"/>
          </p:nvPr>
        </p:nvSpPr>
        <p:spPr/>
        <p:txBody>
          <a:bodyPr/>
          <a:lstStyle/>
          <a:p>
            <a:r>
              <a:rPr kumimoji="1" lang="ja-JP" altLang="en-US">
                <a:latin typeface="Meiryo" panose="020B0604030504040204" pitchFamily="34" charset="-128"/>
                <a:ea typeface="Meiryo" panose="020B0604030504040204" pitchFamily="34" charset="-128"/>
              </a:rPr>
              <a:t>大野りか、塩野佑真、福本光重、松浦充輝、安井嵩人</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62383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FFD0B-4E48-F44D-857F-2F8C8FA15D13}"/>
              </a:ext>
            </a:extLst>
          </p:cNvPr>
          <p:cNvSpPr>
            <a:spLocks noGrp="1"/>
          </p:cNvSpPr>
          <p:nvPr>
            <p:ph type="title"/>
          </p:nvPr>
        </p:nvSpPr>
        <p:spPr/>
        <p:txBody>
          <a:bodyPr/>
          <a:lstStyle/>
          <a:p>
            <a:r>
              <a:rPr lang="ja-JP" altLang="en-US">
                <a:latin typeface="+mn-lt"/>
              </a:rPr>
              <a:t>計測装置の概要</a:t>
            </a:r>
            <a:endParaRPr kumimoji="1" lang="ja-JP" altLang="en-US">
              <a:latin typeface="+mn-lt"/>
            </a:endParaRPr>
          </a:p>
        </p:txBody>
      </p:sp>
      <p:sp>
        <p:nvSpPr>
          <p:cNvPr id="3" name="コンテンツ プレースホルダー 2">
            <a:extLst>
              <a:ext uri="{FF2B5EF4-FFF2-40B4-BE49-F238E27FC236}">
                <a16:creationId xmlns:a16="http://schemas.microsoft.com/office/drawing/2014/main" id="{0DED6DED-1067-FC4E-BCCE-C8537A953BF8}"/>
              </a:ext>
            </a:extLst>
          </p:cNvPr>
          <p:cNvSpPr>
            <a:spLocks noGrp="1"/>
          </p:cNvSpPr>
          <p:nvPr>
            <p:ph idx="1"/>
          </p:nvPr>
        </p:nvSpPr>
        <p:spPr/>
        <p:txBody>
          <a:bodyPr/>
          <a:lstStyle/>
          <a:p>
            <a:r>
              <a:rPr lang="en" altLang="ja-JP" dirty="0" err="1"/>
              <a:t>RaspberryPI</a:t>
            </a:r>
            <a:r>
              <a:rPr lang="ja-JP" altLang="en-US"/>
              <a:t>はシングルボードコンピュータで</a:t>
            </a:r>
            <a:r>
              <a:rPr lang="en" altLang="ja-JP" dirty="0"/>
              <a:t>SD</a:t>
            </a:r>
            <a:r>
              <a:rPr lang="ja-JP" altLang="en-US"/>
              <a:t>カードに専用</a:t>
            </a:r>
            <a:r>
              <a:rPr lang="en" altLang="ja-JP" dirty="0"/>
              <a:t>OS</a:t>
            </a:r>
            <a:r>
              <a:rPr lang="ja-JP" altLang="en-US"/>
              <a:t>の</a:t>
            </a:r>
            <a:r>
              <a:rPr lang="en" altLang="ja-JP" dirty="0"/>
              <a:t>Raspbian</a:t>
            </a:r>
            <a:r>
              <a:rPr lang="ja-JP" altLang="en-US"/>
              <a:t>をインストールしている</a:t>
            </a:r>
            <a:r>
              <a:rPr lang="en-US" altLang="ja-JP" dirty="0"/>
              <a:t>.</a:t>
            </a:r>
          </a:p>
          <a:p>
            <a:r>
              <a:rPr lang="ja-JP" altLang="en-US"/>
              <a:t>計測の際は</a:t>
            </a:r>
            <a:r>
              <a:rPr lang="en-US" altLang="ja-JP" dirty="0"/>
              <a:t>,</a:t>
            </a:r>
            <a:r>
              <a:rPr lang="ja-JP" altLang="en-US"/>
              <a:t>スマートフォン等の</a:t>
            </a:r>
            <a:r>
              <a:rPr lang="en" altLang="ja-JP" dirty="0"/>
              <a:t>SSID</a:t>
            </a:r>
            <a:r>
              <a:rPr lang="ja-JP" altLang="en-US"/>
              <a:t>問い合わせの</a:t>
            </a:r>
            <a:r>
              <a:rPr lang="en" altLang="ja-JP" dirty="0"/>
              <a:t>Probe Request</a:t>
            </a:r>
            <a:r>
              <a:rPr lang="ja-JP" altLang="en-US"/>
              <a:t>のシグナルを取得する</a:t>
            </a:r>
            <a:r>
              <a:rPr lang="en-US" altLang="ja-JP" dirty="0"/>
              <a:t>.</a:t>
            </a:r>
          </a:p>
          <a:p>
            <a:pPr lvl="1"/>
            <a:r>
              <a:rPr lang="ja-JP" altLang="en-US"/>
              <a:t>時刻</a:t>
            </a:r>
            <a:r>
              <a:rPr lang="en-US" altLang="ja-JP" dirty="0"/>
              <a:t>,</a:t>
            </a:r>
            <a:r>
              <a:rPr lang="ja-JP" altLang="en-US"/>
              <a:t>シグナルの強度</a:t>
            </a:r>
            <a:r>
              <a:rPr lang="en-US" altLang="ja-JP" dirty="0"/>
              <a:t>,</a:t>
            </a:r>
            <a:r>
              <a:rPr lang="en" altLang="ja-JP" dirty="0"/>
              <a:t>MAC</a:t>
            </a:r>
            <a:r>
              <a:rPr lang="ja-JP" altLang="en-US"/>
              <a:t>アドレスなどを計測している</a:t>
            </a:r>
            <a:r>
              <a:rPr lang="en-US" altLang="ja-JP" dirty="0"/>
              <a:t>.</a:t>
            </a:r>
          </a:p>
        </p:txBody>
      </p:sp>
    </p:spTree>
    <p:extLst>
      <p:ext uri="{BB962C8B-B14F-4D97-AF65-F5344CB8AC3E}">
        <p14:creationId xmlns:p14="http://schemas.microsoft.com/office/powerpoint/2010/main" val="221505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9F636E-B036-DA4E-AEED-C3AE695F8EFB}"/>
              </a:ext>
            </a:extLst>
          </p:cNvPr>
          <p:cNvSpPr>
            <a:spLocks noGrp="1"/>
          </p:cNvSpPr>
          <p:nvPr>
            <p:ph type="ctrTitle"/>
          </p:nvPr>
        </p:nvSpPr>
        <p:spPr>
          <a:xfrm>
            <a:off x="893135" y="1122363"/>
            <a:ext cx="9774865" cy="1301860"/>
          </a:xfrm>
        </p:spPr>
        <p:txBody>
          <a:bodyPr>
            <a:normAutofit/>
          </a:bodyPr>
          <a:lstStyle/>
          <a:p>
            <a:pPr algn="l"/>
            <a:r>
              <a:rPr kumimoji="1" lang="ja-JP" altLang="en-US" sz="5400"/>
              <a:t>計測方法</a:t>
            </a:r>
          </a:p>
        </p:txBody>
      </p:sp>
      <p:sp>
        <p:nvSpPr>
          <p:cNvPr id="3" name="字幕 2">
            <a:extLst>
              <a:ext uri="{FF2B5EF4-FFF2-40B4-BE49-F238E27FC236}">
                <a16:creationId xmlns:a16="http://schemas.microsoft.com/office/drawing/2014/main" id="{E501B2DD-1437-054A-AD67-C05A70C0F4F1}"/>
              </a:ext>
            </a:extLst>
          </p:cNvPr>
          <p:cNvSpPr>
            <a:spLocks noGrp="1"/>
          </p:cNvSpPr>
          <p:nvPr>
            <p:ph type="subTitle" idx="1"/>
          </p:nvPr>
        </p:nvSpPr>
        <p:spPr>
          <a:xfrm>
            <a:off x="893135" y="2626242"/>
            <a:ext cx="10047767" cy="2631558"/>
          </a:xfrm>
        </p:spPr>
        <p:txBody>
          <a:bodyPr>
            <a:normAutofit/>
          </a:bodyPr>
          <a:lstStyle/>
          <a:p>
            <a:pPr marL="342900" indent="-342900">
              <a:buFont typeface="Arial" panose="020B0604020202020204" pitchFamily="34" charset="0"/>
              <a:buChar char="•"/>
            </a:pPr>
            <a:endParaRPr kumimoji="1" lang="en-US" altLang="ja-JP" dirty="0"/>
          </a:p>
          <a:p>
            <a:pPr marL="342900" indent="-342900" algn="l">
              <a:buFont typeface="Arial" panose="020B0604020202020204" pitchFamily="34" charset="0"/>
              <a:buChar char="•"/>
            </a:pPr>
            <a:r>
              <a:rPr lang="ja-JP" altLang="en-US" sz="3200"/>
              <a:t>アンテナを</a:t>
            </a:r>
            <a:r>
              <a:rPr lang="en-US" altLang="ja-JP" sz="3200" dirty="0" err="1"/>
              <a:t>RaspberryPi</a:t>
            </a:r>
            <a:r>
              <a:rPr lang="ja-JP" altLang="en-US" sz="3200"/>
              <a:t>に接続</a:t>
            </a:r>
            <a:r>
              <a:rPr lang="en-US" altLang="ja-JP" sz="3200" dirty="0"/>
              <a:t> </a:t>
            </a:r>
            <a:r>
              <a:rPr lang="ja-JP" altLang="en-US" sz="3200"/>
              <a:t>→</a:t>
            </a:r>
            <a:r>
              <a:rPr lang="en-US" altLang="ja-JP" sz="3200" dirty="0"/>
              <a:t> </a:t>
            </a:r>
            <a:r>
              <a:rPr lang="ja-JP" altLang="en-US" sz="3200"/>
              <a:t>電源コードを繋ぐ</a:t>
            </a:r>
            <a:endParaRPr lang="en-US" altLang="ja-JP" sz="3200" dirty="0"/>
          </a:p>
          <a:p>
            <a:pPr marL="342900" indent="-342900" algn="l">
              <a:buFont typeface="Arial" panose="020B0604020202020204" pitchFamily="34" charset="0"/>
              <a:buChar char="•"/>
            </a:pPr>
            <a:r>
              <a:rPr lang="ja-JP" altLang="en-US" sz="3200"/>
              <a:t>起動すると自動的に計測が開始される</a:t>
            </a:r>
            <a:endParaRPr lang="en-US" altLang="ja-JP" sz="3200" dirty="0"/>
          </a:p>
          <a:p>
            <a:pPr marL="342900" indent="-342900" algn="l">
              <a:buFont typeface="Arial" panose="020B0604020202020204" pitchFamily="34" charset="0"/>
              <a:buChar char="•"/>
            </a:pPr>
            <a:r>
              <a:rPr lang="ja-JP" altLang="en-US" sz="3200"/>
              <a:t>アンテナを抜くとデータが書き込まれる</a:t>
            </a:r>
            <a:endParaRPr lang="en-US" altLang="ja-JP" sz="3200" dirty="0"/>
          </a:p>
        </p:txBody>
      </p:sp>
    </p:spTree>
    <p:extLst>
      <p:ext uri="{BB962C8B-B14F-4D97-AF65-F5344CB8AC3E}">
        <p14:creationId xmlns:p14="http://schemas.microsoft.com/office/powerpoint/2010/main" val="320324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1CFD6-05BB-5B43-8CA4-E1C81A6E7338}"/>
              </a:ext>
            </a:extLst>
          </p:cNvPr>
          <p:cNvSpPr>
            <a:spLocks noGrp="1"/>
          </p:cNvSpPr>
          <p:nvPr>
            <p:ph type="ctrTitle"/>
          </p:nvPr>
        </p:nvSpPr>
        <p:spPr>
          <a:xfrm>
            <a:off x="111291" y="209451"/>
            <a:ext cx="2174707" cy="338387"/>
          </a:xfrm>
        </p:spPr>
        <p:txBody>
          <a:bodyPr>
            <a:noAutofit/>
          </a:bodyPr>
          <a:lstStyle/>
          <a:p>
            <a:r>
              <a:rPr lang="ja-JP" altLang="en-US" sz="2400"/>
              <a:t>計測データ</a:t>
            </a:r>
            <a:endParaRPr kumimoji="1" lang="ja-JP" altLang="en-US" sz="3600"/>
          </a:p>
        </p:txBody>
      </p:sp>
      <p:graphicFrame>
        <p:nvGraphicFramePr>
          <p:cNvPr id="4" name="表 3">
            <a:extLst>
              <a:ext uri="{FF2B5EF4-FFF2-40B4-BE49-F238E27FC236}">
                <a16:creationId xmlns:a16="http://schemas.microsoft.com/office/drawing/2014/main" id="{CDD8AA0E-B7B4-E44A-8FB7-85FFDADEEC3B}"/>
              </a:ext>
            </a:extLst>
          </p:cNvPr>
          <p:cNvGraphicFramePr>
            <a:graphicFrameLocks noGrp="1"/>
          </p:cNvGraphicFramePr>
          <p:nvPr/>
        </p:nvGraphicFramePr>
        <p:xfrm>
          <a:off x="1104500" y="625144"/>
          <a:ext cx="9982999" cy="2298700"/>
        </p:xfrm>
        <a:graphic>
          <a:graphicData uri="http://schemas.openxmlformats.org/drawingml/2006/table">
            <a:tbl>
              <a:tblPr>
                <a:tableStyleId>{5C22544A-7EE6-4342-B048-85BDC9FD1C3A}</a:tableStyleId>
              </a:tblPr>
              <a:tblGrid>
                <a:gridCol w="1433513">
                  <a:extLst>
                    <a:ext uri="{9D8B030D-6E8A-4147-A177-3AD203B41FA5}">
                      <a16:colId xmlns:a16="http://schemas.microsoft.com/office/drawing/2014/main" val="4278530749"/>
                    </a:ext>
                  </a:extLst>
                </a:gridCol>
                <a:gridCol w="1008194">
                  <a:extLst>
                    <a:ext uri="{9D8B030D-6E8A-4147-A177-3AD203B41FA5}">
                      <a16:colId xmlns:a16="http://schemas.microsoft.com/office/drawing/2014/main" val="2956326442"/>
                    </a:ext>
                  </a:extLst>
                </a:gridCol>
                <a:gridCol w="1008194">
                  <a:extLst>
                    <a:ext uri="{9D8B030D-6E8A-4147-A177-3AD203B41FA5}">
                      <a16:colId xmlns:a16="http://schemas.microsoft.com/office/drawing/2014/main" val="2672592537"/>
                    </a:ext>
                  </a:extLst>
                </a:gridCol>
                <a:gridCol w="1008194">
                  <a:extLst>
                    <a:ext uri="{9D8B030D-6E8A-4147-A177-3AD203B41FA5}">
                      <a16:colId xmlns:a16="http://schemas.microsoft.com/office/drawing/2014/main" val="1148401531"/>
                    </a:ext>
                  </a:extLst>
                </a:gridCol>
                <a:gridCol w="1008194">
                  <a:extLst>
                    <a:ext uri="{9D8B030D-6E8A-4147-A177-3AD203B41FA5}">
                      <a16:colId xmlns:a16="http://schemas.microsoft.com/office/drawing/2014/main" val="3173580549"/>
                    </a:ext>
                  </a:extLst>
                </a:gridCol>
                <a:gridCol w="1492128">
                  <a:extLst>
                    <a:ext uri="{9D8B030D-6E8A-4147-A177-3AD203B41FA5}">
                      <a16:colId xmlns:a16="http://schemas.microsoft.com/office/drawing/2014/main" val="4091167514"/>
                    </a:ext>
                  </a:extLst>
                </a:gridCol>
                <a:gridCol w="1008194">
                  <a:extLst>
                    <a:ext uri="{9D8B030D-6E8A-4147-A177-3AD203B41FA5}">
                      <a16:colId xmlns:a16="http://schemas.microsoft.com/office/drawing/2014/main" val="3486661860"/>
                    </a:ext>
                  </a:extLst>
                </a:gridCol>
                <a:gridCol w="1008194">
                  <a:extLst>
                    <a:ext uri="{9D8B030D-6E8A-4147-A177-3AD203B41FA5}">
                      <a16:colId xmlns:a16="http://schemas.microsoft.com/office/drawing/2014/main" val="1161616914"/>
                    </a:ext>
                  </a:extLst>
                </a:gridCol>
                <a:gridCol w="1008194">
                  <a:extLst>
                    <a:ext uri="{9D8B030D-6E8A-4147-A177-3AD203B41FA5}">
                      <a16:colId xmlns:a16="http://schemas.microsoft.com/office/drawing/2014/main" val="2549846881"/>
                    </a:ext>
                  </a:extLst>
                </a:gridCol>
              </a:tblGrid>
              <a:tr h="254000">
                <a:tc>
                  <a:txBody>
                    <a:bodyPr/>
                    <a:lstStyle/>
                    <a:p>
                      <a:pPr algn="l" fontAlgn="ctr"/>
                      <a:r>
                        <a:rPr lang="ja-JP" altLang="en-US" sz="1200" u="none" strike="noStrike">
                          <a:effectLst/>
                        </a:rPr>
                        <a:t>部屋の人数＼時間</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200" u="none" strike="noStrike" dirty="0">
                          <a:effectLst/>
                        </a:rPr>
                        <a:t>10</a:t>
                      </a:r>
                      <a:r>
                        <a:rPr lang="ja-JP" altLang="en-US" sz="1200" u="none" strike="noStrike">
                          <a:effectLst/>
                        </a:rPr>
                        <a:t>分</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200" u="none" strike="noStrike" dirty="0">
                          <a:effectLst/>
                        </a:rPr>
                        <a:t>20</a:t>
                      </a:r>
                      <a:r>
                        <a:rPr lang="ja-JP" altLang="en-US" sz="1200" u="none" strike="noStrike">
                          <a:effectLst/>
                        </a:rPr>
                        <a:t>分</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200" u="none" strike="noStrike" dirty="0">
                          <a:effectLst/>
                        </a:rPr>
                        <a:t>30</a:t>
                      </a:r>
                      <a:r>
                        <a:rPr lang="ja-JP" altLang="en-US" sz="1200" u="none" strike="noStrike">
                          <a:effectLst/>
                        </a:rPr>
                        <a:t>分</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200" u="none" strike="noStrike">
                          <a:effectLst/>
                        </a:rPr>
                        <a:t>40</a:t>
                      </a:r>
                      <a:r>
                        <a:rPr lang="ja-JP" altLang="en-US" sz="1200" u="none" strike="noStrike">
                          <a:effectLst/>
                        </a:rPr>
                        <a:t>分</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200" u="none" strike="noStrike">
                          <a:effectLst/>
                        </a:rPr>
                        <a:t>50</a:t>
                      </a:r>
                      <a:r>
                        <a:rPr lang="ja-JP" altLang="en-US" sz="1200" u="none" strike="noStrike">
                          <a:effectLst/>
                        </a:rPr>
                        <a:t>分</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200" u="none" strike="noStrike">
                          <a:effectLst/>
                        </a:rPr>
                        <a:t>60</a:t>
                      </a:r>
                      <a:r>
                        <a:rPr lang="ja-JP" altLang="en-US" sz="1200" u="none" strike="noStrike">
                          <a:effectLst/>
                        </a:rPr>
                        <a:t>分</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200" u="none" strike="noStrike">
                          <a:effectLst/>
                        </a:rPr>
                        <a:t>70</a:t>
                      </a:r>
                      <a:r>
                        <a:rPr lang="ja-JP" altLang="en-US" sz="1200" u="none" strike="noStrike">
                          <a:effectLst/>
                        </a:rPr>
                        <a:t>分</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200" u="none" strike="noStrike">
                          <a:effectLst/>
                        </a:rPr>
                        <a:t>80</a:t>
                      </a:r>
                      <a:r>
                        <a:rPr lang="ja-JP" altLang="en-US" sz="1200" u="none" strike="noStrike">
                          <a:effectLst/>
                        </a:rPr>
                        <a:t>分</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333667534"/>
                  </a:ext>
                </a:extLst>
              </a:tr>
              <a:tr h="254000">
                <a:tc>
                  <a:txBody>
                    <a:bodyPr/>
                    <a:lstStyle/>
                    <a:p>
                      <a:pPr algn="l" fontAlgn="ctr"/>
                      <a:r>
                        <a:rPr lang="en-US" altLang="ja-JP" sz="1200" u="none" strike="noStrike">
                          <a:effectLst/>
                        </a:rPr>
                        <a:t>102</a:t>
                      </a:r>
                      <a:r>
                        <a:rPr lang="ja-JP" altLang="en-US" sz="1200" u="none" strike="noStrike">
                          <a:effectLst/>
                        </a:rPr>
                        <a:t>人（</a:t>
                      </a:r>
                      <a:r>
                        <a:rPr lang="en-US" altLang="ja-JP" sz="1200" u="none" strike="noStrike">
                          <a:effectLst/>
                        </a:rPr>
                        <a:t>10</a:t>
                      </a:r>
                      <a:r>
                        <a:rPr lang="ja-JP" altLang="en-US" sz="1200" u="none" strike="noStrike">
                          <a:effectLst/>
                        </a:rPr>
                        <a:t>番）</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1268</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1254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1321</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1114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1079</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964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843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974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507956961"/>
                  </a:ext>
                </a:extLst>
              </a:tr>
              <a:tr h="254000">
                <a:tc>
                  <a:txBody>
                    <a:bodyPr/>
                    <a:lstStyle/>
                    <a:p>
                      <a:pPr algn="l" fontAlgn="ctr"/>
                      <a:r>
                        <a:rPr lang="en-US" altLang="ja-JP" sz="1200" u="none" strike="noStrike">
                          <a:effectLst/>
                        </a:rPr>
                        <a:t>102</a:t>
                      </a:r>
                      <a:r>
                        <a:rPr lang="ja-JP" altLang="en-US" sz="1200" u="none" strike="noStrike">
                          <a:effectLst/>
                        </a:rPr>
                        <a:t>人（</a:t>
                      </a:r>
                      <a:r>
                        <a:rPr lang="en-US" altLang="ja-JP" sz="1200" u="none" strike="noStrike">
                          <a:effectLst/>
                        </a:rPr>
                        <a:t>11</a:t>
                      </a:r>
                      <a:r>
                        <a:rPr lang="ja-JP" altLang="en-US" sz="1200" u="none" strike="noStrike">
                          <a:effectLst/>
                        </a:rPr>
                        <a:t>番）</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1113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911</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754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823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640</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748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700</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900</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49786555"/>
                  </a:ext>
                </a:extLst>
              </a:tr>
              <a:tr h="254000">
                <a:tc>
                  <a:txBody>
                    <a:bodyPr/>
                    <a:lstStyle/>
                    <a:p>
                      <a:pPr algn="l" fontAlgn="ctr"/>
                      <a:r>
                        <a:rPr lang="en-US" altLang="ja-JP" sz="1200" u="none" strike="noStrike">
                          <a:effectLst/>
                        </a:rPr>
                        <a:t>32</a:t>
                      </a:r>
                      <a:r>
                        <a:rPr lang="ja-JP" altLang="en-US" sz="1200" u="none" strike="noStrike">
                          <a:effectLst/>
                        </a:rPr>
                        <a:t>人（</a:t>
                      </a:r>
                      <a:r>
                        <a:rPr lang="en-US" altLang="ja-JP" sz="1200" u="none" strike="noStrike">
                          <a:effectLst/>
                        </a:rPr>
                        <a:t>12</a:t>
                      </a:r>
                      <a:r>
                        <a:rPr lang="ja-JP" altLang="en-US" sz="1200" u="none" strike="noStrike">
                          <a:effectLst/>
                        </a:rPr>
                        <a:t>番</a:t>
                      </a:r>
                      <a:r>
                        <a:rPr lang="en-US" altLang="ja-JP" sz="1200" u="none" strike="noStrike">
                          <a:effectLst/>
                        </a:rPr>
                        <a:t>)</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1027</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894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718</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758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675</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805</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654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998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894753800"/>
                  </a:ext>
                </a:extLst>
              </a:tr>
              <a:tr h="254000">
                <a:tc>
                  <a:txBody>
                    <a:bodyPr/>
                    <a:lstStyle/>
                    <a:p>
                      <a:pPr algn="l" fontAlgn="ctr"/>
                      <a:r>
                        <a:rPr lang="en-US" altLang="ja-JP" sz="1200" u="none" strike="noStrike">
                          <a:effectLst/>
                        </a:rPr>
                        <a:t>32</a:t>
                      </a:r>
                      <a:r>
                        <a:rPr lang="ja-JP" altLang="en-US" sz="1200" u="none" strike="noStrike">
                          <a:effectLst/>
                        </a:rPr>
                        <a:t>人（</a:t>
                      </a:r>
                      <a:r>
                        <a:rPr lang="en-US" altLang="ja-JP" sz="1200" u="none" strike="noStrike">
                          <a:effectLst/>
                        </a:rPr>
                        <a:t>13</a:t>
                      </a:r>
                      <a:r>
                        <a:rPr lang="ja-JP" altLang="en-US" sz="1200" u="none" strike="noStrike">
                          <a:effectLst/>
                        </a:rPr>
                        <a:t>番）</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518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266</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340</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424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337</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335</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　</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355518640"/>
                  </a:ext>
                </a:extLst>
              </a:tr>
              <a:tr h="254000">
                <a:tc>
                  <a:txBody>
                    <a:bodyPr/>
                    <a:lstStyle/>
                    <a:p>
                      <a:pPr algn="l" fontAlgn="ctr"/>
                      <a:r>
                        <a:rPr lang="en-US" altLang="ja-JP" sz="1200" u="none" strike="noStrike">
                          <a:effectLst/>
                        </a:rPr>
                        <a:t>34</a:t>
                      </a:r>
                      <a:r>
                        <a:rPr lang="ja-JP" altLang="en-US" sz="1200" u="none" strike="noStrike">
                          <a:effectLst/>
                        </a:rPr>
                        <a:t>人（</a:t>
                      </a:r>
                      <a:r>
                        <a:rPr lang="en-US" altLang="ja-JP" sz="1200" u="none" strike="noStrike">
                          <a:effectLst/>
                        </a:rPr>
                        <a:t>14</a:t>
                      </a:r>
                      <a:r>
                        <a:rPr lang="ja-JP" altLang="en-US" sz="1200" u="none" strike="noStrike">
                          <a:effectLst/>
                        </a:rPr>
                        <a:t>番）</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365</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268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288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317</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295</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289</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370</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　</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485606402"/>
                  </a:ext>
                </a:extLst>
              </a:tr>
              <a:tr h="254000">
                <a:tc>
                  <a:txBody>
                    <a:bodyPr/>
                    <a:lstStyle/>
                    <a:p>
                      <a:pPr algn="l" fontAlgn="ctr"/>
                      <a:r>
                        <a:rPr lang="en-US" altLang="ja-JP" sz="1200" u="none" strike="noStrike">
                          <a:effectLst/>
                        </a:rPr>
                        <a:t>34</a:t>
                      </a:r>
                      <a:r>
                        <a:rPr lang="ja-JP" altLang="en-US" sz="1200" u="none" strike="noStrike">
                          <a:effectLst/>
                        </a:rPr>
                        <a:t>人（</a:t>
                      </a:r>
                      <a:r>
                        <a:rPr lang="en-US" altLang="ja-JP" sz="1200" u="none" strike="noStrike">
                          <a:effectLst/>
                        </a:rPr>
                        <a:t>15</a:t>
                      </a:r>
                      <a:r>
                        <a:rPr lang="ja-JP" altLang="en-US" sz="1200" u="none" strike="noStrike">
                          <a:effectLst/>
                        </a:rPr>
                        <a:t>番）</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380</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278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301</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308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308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277</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386</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　</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442058183"/>
                  </a:ext>
                </a:extLst>
              </a:tr>
              <a:tr h="254000">
                <a:tc>
                  <a:txBody>
                    <a:bodyPr/>
                    <a:lstStyle/>
                    <a:p>
                      <a:pPr algn="l" fontAlgn="ctr"/>
                      <a:r>
                        <a:rPr lang="en-US" altLang="ja-JP" sz="1200" u="none" strike="noStrike">
                          <a:effectLst/>
                        </a:rPr>
                        <a:t>32</a:t>
                      </a:r>
                      <a:r>
                        <a:rPr lang="ja-JP" altLang="en-US" sz="1200" u="none" strike="noStrike">
                          <a:effectLst/>
                        </a:rPr>
                        <a:t>人（</a:t>
                      </a:r>
                      <a:r>
                        <a:rPr lang="en-US" altLang="ja-JP" sz="1200" u="none" strike="noStrike">
                          <a:effectLst/>
                        </a:rPr>
                        <a:t>19</a:t>
                      </a:r>
                      <a:r>
                        <a:rPr lang="ja-JP" altLang="en-US" sz="1200" u="none" strike="noStrike">
                          <a:effectLst/>
                        </a:rPr>
                        <a:t>番）</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443</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418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478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371</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412</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396</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489</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571</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724242875"/>
                  </a:ext>
                </a:extLst>
              </a:tr>
              <a:tr h="266700">
                <a:tc>
                  <a:txBody>
                    <a:bodyPr/>
                    <a:lstStyle/>
                    <a:p>
                      <a:pPr algn="l" fontAlgn="ctr"/>
                      <a:r>
                        <a:rPr lang="en-US" altLang="ja-JP" sz="1200" u="none" strike="noStrike">
                          <a:effectLst/>
                        </a:rPr>
                        <a:t>170</a:t>
                      </a:r>
                      <a:r>
                        <a:rPr lang="ja-JP" altLang="en-US" sz="1200" u="none" strike="noStrike">
                          <a:effectLst/>
                        </a:rPr>
                        <a:t>人（</a:t>
                      </a:r>
                      <a:r>
                        <a:rPr lang="en-US" altLang="ja-JP" sz="1200" u="none" strike="noStrike">
                          <a:effectLst/>
                        </a:rPr>
                        <a:t>20</a:t>
                      </a:r>
                      <a:r>
                        <a:rPr lang="ja-JP" altLang="en-US" sz="1200" u="none" strike="noStrike">
                          <a:effectLst/>
                        </a:rPr>
                        <a:t>番）</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2318</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1831</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1529</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1458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1304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1470</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2106</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200" u="none" strike="noStrike">
                          <a:effectLst/>
                        </a:rPr>
                        <a:t>　</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150040925"/>
                  </a:ext>
                </a:extLst>
              </a:tr>
            </a:tbl>
          </a:graphicData>
        </a:graphic>
      </p:graphicFrame>
      <p:graphicFrame>
        <p:nvGraphicFramePr>
          <p:cNvPr id="5" name="グラフ 4">
            <a:extLst>
              <a:ext uri="{FF2B5EF4-FFF2-40B4-BE49-F238E27FC236}">
                <a16:creationId xmlns:a16="http://schemas.microsoft.com/office/drawing/2014/main" id="{CE13119E-5D0A-F449-8402-EF46D4E42E88}"/>
              </a:ext>
            </a:extLst>
          </p:cNvPr>
          <p:cNvGraphicFramePr>
            <a:graphicFrameLocks/>
          </p:cNvGraphicFramePr>
          <p:nvPr/>
        </p:nvGraphicFramePr>
        <p:xfrm>
          <a:off x="698902" y="3274402"/>
          <a:ext cx="4834984" cy="34503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表 5">
            <a:extLst>
              <a:ext uri="{FF2B5EF4-FFF2-40B4-BE49-F238E27FC236}">
                <a16:creationId xmlns:a16="http://schemas.microsoft.com/office/drawing/2014/main" id="{DA156C89-F1F2-1649-B31C-D8733D70946D}"/>
              </a:ext>
            </a:extLst>
          </p:cNvPr>
          <p:cNvGraphicFramePr>
            <a:graphicFrameLocks noGrp="1"/>
          </p:cNvGraphicFramePr>
          <p:nvPr/>
        </p:nvGraphicFramePr>
        <p:xfrm>
          <a:off x="6082832" y="4250022"/>
          <a:ext cx="5219700" cy="1917700"/>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3342743349"/>
                    </a:ext>
                  </a:extLst>
                </a:gridCol>
                <a:gridCol w="952500">
                  <a:extLst>
                    <a:ext uri="{9D8B030D-6E8A-4147-A177-3AD203B41FA5}">
                      <a16:colId xmlns:a16="http://schemas.microsoft.com/office/drawing/2014/main" val="3034374713"/>
                    </a:ext>
                  </a:extLst>
                </a:gridCol>
                <a:gridCol w="952500">
                  <a:extLst>
                    <a:ext uri="{9D8B030D-6E8A-4147-A177-3AD203B41FA5}">
                      <a16:colId xmlns:a16="http://schemas.microsoft.com/office/drawing/2014/main" val="2957951712"/>
                    </a:ext>
                  </a:extLst>
                </a:gridCol>
                <a:gridCol w="952500">
                  <a:extLst>
                    <a:ext uri="{9D8B030D-6E8A-4147-A177-3AD203B41FA5}">
                      <a16:colId xmlns:a16="http://schemas.microsoft.com/office/drawing/2014/main" val="3183630840"/>
                    </a:ext>
                  </a:extLst>
                </a:gridCol>
                <a:gridCol w="952500">
                  <a:extLst>
                    <a:ext uri="{9D8B030D-6E8A-4147-A177-3AD203B41FA5}">
                      <a16:colId xmlns:a16="http://schemas.microsoft.com/office/drawing/2014/main" val="3424841328"/>
                    </a:ext>
                  </a:extLst>
                </a:gridCol>
              </a:tblGrid>
              <a:tr h="317500">
                <a:tc>
                  <a:txBody>
                    <a:bodyPr/>
                    <a:lstStyle/>
                    <a:p>
                      <a:pPr algn="l" fontAlgn="ctr"/>
                      <a:r>
                        <a:rPr lang="ja-JP" altLang="en-US" sz="1500" u="none" strike="noStrike">
                          <a:effectLst/>
                        </a:rPr>
                        <a:t>名前</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500" u="none" strike="noStrike">
                          <a:effectLst/>
                        </a:rPr>
                        <a:t>場所</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500" u="none" strike="noStrike">
                          <a:effectLst/>
                        </a:rPr>
                        <a:t>人数</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500" u="none" strike="noStrike">
                          <a:effectLst/>
                        </a:rPr>
                        <a:t>開始時間</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ja-JP" altLang="en-US" sz="1500" u="none" strike="noStrike">
                          <a:effectLst/>
                        </a:rPr>
                        <a:t>終了時間</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874053696"/>
                  </a:ext>
                </a:extLst>
              </a:tr>
              <a:tr h="317500">
                <a:tc>
                  <a:txBody>
                    <a:bodyPr/>
                    <a:lstStyle/>
                    <a:p>
                      <a:pPr algn="l" fontAlgn="ctr"/>
                      <a:r>
                        <a:rPr lang="ja-JP" altLang="en-US" sz="1500" u="none" strike="noStrike">
                          <a:effectLst/>
                        </a:rPr>
                        <a:t>松浦（</a:t>
                      </a:r>
                      <a:r>
                        <a:rPr lang="en-US" altLang="ja-JP" sz="1500" u="none" strike="noStrike">
                          <a:effectLst/>
                        </a:rPr>
                        <a:t>10,11</a:t>
                      </a:r>
                      <a:r>
                        <a:rPr lang="ja-JP" altLang="en-US" sz="1500" u="none" strike="noStrike">
                          <a:effectLst/>
                        </a:rPr>
                        <a:t>）</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500" u="none" strike="noStrike">
                          <a:effectLst/>
                        </a:rPr>
                        <a:t>1-502</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102</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14:40</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16:10</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072924253"/>
                  </a:ext>
                </a:extLst>
              </a:tr>
              <a:tr h="317500">
                <a:tc>
                  <a:txBody>
                    <a:bodyPr/>
                    <a:lstStyle/>
                    <a:p>
                      <a:pPr algn="l" fontAlgn="ctr"/>
                      <a:r>
                        <a:rPr lang="ja-JP" altLang="en-US" sz="1500" u="none" strike="noStrike">
                          <a:effectLst/>
                        </a:rPr>
                        <a:t>安井（</a:t>
                      </a:r>
                      <a:r>
                        <a:rPr lang="en-US" altLang="ja-JP" sz="1500" u="none" strike="noStrike">
                          <a:effectLst/>
                        </a:rPr>
                        <a:t>12,13</a:t>
                      </a:r>
                      <a:r>
                        <a:rPr lang="ja-JP" altLang="en-US" sz="1500" u="none" strike="noStrike">
                          <a:effectLst/>
                        </a:rPr>
                        <a:t>）</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500" u="none" strike="noStrike">
                          <a:effectLst/>
                        </a:rPr>
                        <a:t>1-303</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32</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16:20</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17:32</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603930764"/>
                  </a:ext>
                </a:extLst>
              </a:tr>
              <a:tr h="317500">
                <a:tc>
                  <a:txBody>
                    <a:bodyPr/>
                    <a:lstStyle/>
                    <a:p>
                      <a:pPr algn="l" fontAlgn="ctr"/>
                      <a:r>
                        <a:rPr lang="ja-JP" altLang="en-US" sz="1500" u="none" strike="noStrike">
                          <a:effectLst/>
                        </a:rPr>
                        <a:t>塩野（</a:t>
                      </a:r>
                      <a:r>
                        <a:rPr lang="en-US" altLang="ja-JP" sz="1500" u="none" strike="noStrike">
                          <a:effectLst/>
                        </a:rPr>
                        <a:t>14,15</a:t>
                      </a:r>
                      <a:r>
                        <a:rPr lang="ja-JP" altLang="en-US" sz="1500" u="none" strike="noStrike">
                          <a:effectLst/>
                        </a:rPr>
                        <a:t>）</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500" u="none" strike="noStrike">
                          <a:effectLst/>
                        </a:rPr>
                        <a:t>G3301</a:t>
                      </a:r>
                      <a:endParaRPr lang="en"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34</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10:43</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12:04</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4081246056"/>
                  </a:ext>
                </a:extLst>
              </a:tr>
              <a:tr h="317500">
                <a:tc>
                  <a:txBody>
                    <a:bodyPr/>
                    <a:lstStyle/>
                    <a:p>
                      <a:pPr algn="l" fontAlgn="ctr"/>
                      <a:r>
                        <a:rPr lang="ja-JP" altLang="en-US" sz="1500" u="none" strike="noStrike">
                          <a:effectLst/>
                        </a:rPr>
                        <a:t>大野（</a:t>
                      </a:r>
                      <a:r>
                        <a:rPr lang="en-US" altLang="ja-JP" sz="1500" u="none" strike="noStrike">
                          <a:effectLst/>
                        </a:rPr>
                        <a:t>19</a:t>
                      </a:r>
                      <a:r>
                        <a:rPr lang="ja-JP" altLang="en-US" sz="1500" u="none" strike="noStrike">
                          <a:effectLst/>
                        </a:rPr>
                        <a:t>）</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1500" u="none" strike="noStrike">
                          <a:effectLst/>
                        </a:rPr>
                        <a:t>11-401</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32</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10:40</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12:03</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586948292"/>
                  </a:ext>
                </a:extLst>
              </a:tr>
              <a:tr h="330200">
                <a:tc>
                  <a:txBody>
                    <a:bodyPr/>
                    <a:lstStyle/>
                    <a:p>
                      <a:pPr algn="l" fontAlgn="ctr"/>
                      <a:r>
                        <a:rPr lang="ja-JP" altLang="en-US" sz="1500" u="none" strike="noStrike">
                          <a:effectLst/>
                        </a:rPr>
                        <a:t>福本（</a:t>
                      </a:r>
                      <a:r>
                        <a:rPr lang="en-US" altLang="ja-JP" sz="1500" u="none" strike="noStrike">
                          <a:effectLst/>
                        </a:rPr>
                        <a:t>20</a:t>
                      </a:r>
                      <a:r>
                        <a:rPr lang="ja-JP" altLang="en-US" sz="1500" u="none" strike="noStrike">
                          <a:effectLst/>
                        </a:rPr>
                        <a:t>）</a:t>
                      </a:r>
                      <a:endParaRPr lang="ja-JP" altLang="en-US"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500" u="none" strike="noStrike">
                          <a:effectLst/>
                        </a:rPr>
                        <a:t>G2210</a:t>
                      </a:r>
                      <a:endParaRPr lang="en"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dirty="0">
                          <a:effectLst/>
                        </a:rPr>
                        <a:t>170</a:t>
                      </a:r>
                      <a:endParaRPr lang="en-US" altLang="ja-JP" sz="15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a:effectLst/>
                        </a:rPr>
                        <a:t>14:36</a:t>
                      </a:r>
                      <a:endParaRPr lang="en-US" altLang="ja-JP" sz="15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500" u="none" strike="noStrike" dirty="0">
                          <a:effectLst/>
                        </a:rPr>
                        <a:t>15:58</a:t>
                      </a:r>
                      <a:endParaRPr lang="en-US" altLang="ja-JP" sz="15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944259000"/>
                  </a:ext>
                </a:extLst>
              </a:tr>
            </a:tbl>
          </a:graphicData>
        </a:graphic>
      </p:graphicFrame>
      <p:sp>
        <p:nvSpPr>
          <p:cNvPr id="7" name="テキスト ボックス 6">
            <a:extLst>
              <a:ext uri="{FF2B5EF4-FFF2-40B4-BE49-F238E27FC236}">
                <a16:creationId xmlns:a16="http://schemas.microsoft.com/office/drawing/2014/main" id="{5B90E78B-17EF-3649-8C89-534F275931F0}"/>
              </a:ext>
            </a:extLst>
          </p:cNvPr>
          <p:cNvSpPr txBox="1"/>
          <p:nvPr/>
        </p:nvSpPr>
        <p:spPr>
          <a:xfrm>
            <a:off x="4790994" y="205542"/>
            <a:ext cx="2610010" cy="369332"/>
          </a:xfrm>
          <a:prstGeom prst="rect">
            <a:avLst/>
          </a:prstGeom>
          <a:noFill/>
        </p:spPr>
        <p:txBody>
          <a:bodyPr wrap="none" rtlCol="0">
            <a:spAutoFit/>
          </a:bodyPr>
          <a:lstStyle/>
          <a:p>
            <a:r>
              <a:rPr kumimoji="1" lang="en-US" altLang="ja-JP" dirty="0"/>
              <a:t>Wi-Fi</a:t>
            </a:r>
            <a:r>
              <a:rPr lang="ja-JP" altLang="en-US"/>
              <a:t>シグナル数の一覧</a:t>
            </a:r>
            <a:endParaRPr kumimoji="1" lang="ja-JP" altLang="en-US"/>
          </a:p>
        </p:txBody>
      </p:sp>
      <p:sp>
        <p:nvSpPr>
          <p:cNvPr id="8" name="テキスト ボックス 7">
            <a:extLst>
              <a:ext uri="{FF2B5EF4-FFF2-40B4-BE49-F238E27FC236}">
                <a16:creationId xmlns:a16="http://schemas.microsoft.com/office/drawing/2014/main" id="{97A521EC-8BD9-3542-8A97-DCA6F197D458}"/>
              </a:ext>
            </a:extLst>
          </p:cNvPr>
          <p:cNvSpPr txBox="1"/>
          <p:nvPr/>
        </p:nvSpPr>
        <p:spPr>
          <a:xfrm>
            <a:off x="6984522" y="3840050"/>
            <a:ext cx="3416320" cy="369332"/>
          </a:xfrm>
          <a:prstGeom prst="rect">
            <a:avLst/>
          </a:prstGeom>
          <a:noFill/>
        </p:spPr>
        <p:txBody>
          <a:bodyPr wrap="none" rtlCol="0">
            <a:spAutoFit/>
          </a:bodyPr>
          <a:lstStyle/>
          <a:p>
            <a:r>
              <a:rPr kumimoji="1" lang="ja-JP" altLang="en-US"/>
              <a:t>計測の場所、人数、時間の一覧</a:t>
            </a:r>
          </a:p>
        </p:txBody>
      </p:sp>
    </p:spTree>
    <p:extLst>
      <p:ext uri="{BB962C8B-B14F-4D97-AF65-F5344CB8AC3E}">
        <p14:creationId xmlns:p14="http://schemas.microsoft.com/office/powerpoint/2010/main" val="93085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B834F-FBC6-0C49-92F2-D73CE529E076}"/>
              </a:ext>
            </a:extLst>
          </p:cNvPr>
          <p:cNvSpPr>
            <a:spLocks noGrp="1"/>
          </p:cNvSpPr>
          <p:nvPr>
            <p:ph type="title"/>
          </p:nvPr>
        </p:nvSpPr>
        <p:spPr/>
        <p:txBody>
          <a:bodyPr/>
          <a:lstStyle/>
          <a:p>
            <a:r>
              <a:rPr lang="ja-JP" altLang="en-US"/>
              <a:t>考察</a:t>
            </a:r>
            <a:endParaRPr kumimoji="1" lang="ja-JP" altLang="en-US"/>
          </a:p>
        </p:txBody>
      </p:sp>
      <p:sp>
        <p:nvSpPr>
          <p:cNvPr id="3" name="コンテンツ プレースホルダー 2">
            <a:extLst>
              <a:ext uri="{FF2B5EF4-FFF2-40B4-BE49-F238E27FC236}">
                <a16:creationId xmlns:a16="http://schemas.microsoft.com/office/drawing/2014/main" id="{361FB781-BDD2-FA49-88FB-A31D806E665A}"/>
              </a:ext>
            </a:extLst>
          </p:cNvPr>
          <p:cNvSpPr>
            <a:spLocks noGrp="1"/>
          </p:cNvSpPr>
          <p:nvPr>
            <p:ph idx="1"/>
          </p:nvPr>
        </p:nvSpPr>
        <p:spPr/>
        <p:txBody>
          <a:bodyPr/>
          <a:lstStyle/>
          <a:p>
            <a:r>
              <a:rPr kumimoji="1" lang="ja-JP" altLang="en-US"/>
              <a:t>順当に教室の人数が多いほどシグナルが多い。</a:t>
            </a:r>
            <a:endParaRPr kumimoji="1" lang="en-US" altLang="ja-JP" dirty="0"/>
          </a:p>
          <a:p>
            <a:pPr marL="0" indent="0">
              <a:buNone/>
            </a:pPr>
            <a:r>
              <a:rPr lang="ja-JP" altLang="en-US"/>
              <a:t>　→計測した場所も関係あり？</a:t>
            </a:r>
            <a:endParaRPr lang="en-US" altLang="ja-JP" dirty="0"/>
          </a:p>
          <a:p>
            <a:pPr marL="0" indent="0">
              <a:buNone/>
            </a:pPr>
            <a:r>
              <a:rPr lang="ja-JP" altLang="en-US"/>
              <a:t>　　（他の授業を受けた人からのシグナルも観測してそう）</a:t>
            </a:r>
            <a:endParaRPr lang="en-US" altLang="ja-JP" dirty="0"/>
          </a:p>
          <a:p>
            <a:endParaRPr lang="en-US" altLang="ja-JP" dirty="0"/>
          </a:p>
          <a:p>
            <a:r>
              <a:rPr kumimoji="1" lang="ja-JP" altLang="en-US"/>
              <a:t>基本的に授業始まりと終わりにシグナルが多い</a:t>
            </a:r>
            <a:endParaRPr kumimoji="1" lang="en-US" altLang="ja-JP" dirty="0"/>
          </a:p>
          <a:p>
            <a:pPr marL="0" indent="0">
              <a:buNone/>
            </a:pPr>
            <a:r>
              <a:rPr kumimoji="1" lang="ja-JP" altLang="en-US"/>
              <a:t>　→他の授業を受けた人の分？</a:t>
            </a: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9902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13EA70-876C-5D42-AB20-4A739A6AB12A}"/>
              </a:ext>
            </a:extLst>
          </p:cNvPr>
          <p:cNvSpPr>
            <a:spLocks noGrp="1"/>
          </p:cNvSpPr>
          <p:nvPr>
            <p:ph type="title"/>
          </p:nvPr>
        </p:nvSpPr>
        <p:spPr/>
        <p:txBody>
          <a:bodyPr/>
          <a:lstStyle/>
          <a:p>
            <a:r>
              <a:rPr kumimoji="1" lang="ja-JP" altLang="en-US">
                <a:latin typeface="Meiryo" panose="020B0604030504040204" pitchFamily="34" charset="-128"/>
                <a:ea typeface="Meiryo" panose="020B0604030504040204" pitchFamily="34" charset="-128"/>
              </a:rPr>
              <a:t>感想</a:t>
            </a:r>
          </a:p>
        </p:txBody>
      </p:sp>
      <p:sp>
        <p:nvSpPr>
          <p:cNvPr id="3" name="コンテンツ プレースホルダー 2">
            <a:extLst>
              <a:ext uri="{FF2B5EF4-FFF2-40B4-BE49-F238E27FC236}">
                <a16:creationId xmlns:a16="http://schemas.microsoft.com/office/drawing/2014/main" id="{B8493685-7CE1-1041-A86A-01D75CC7A03B}"/>
              </a:ext>
            </a:extLst>
          </p:cNvPr>
          <p:cNvSpPr>
            <a:spLocks noGrp="1"/>
          </p:cNvSpPr>
          <p:nvPr>
            <p:ph idx="1"/>
          </p:nvPr>
        </p:nvSpPr>
        <p:spPr/>
        <p:txBody>
          <a:bodyPr/>
          <a:lstStyle/>
          <a:p>
            <a:r>
              <a:rPr lang="en" altLang="ja-JP" dirty="0" err="1">
                <a:latin typeface="Meiryo" panose="020B0604030504040204" pitchFamily="34" charset="-128"/>
                <a:ea typeface="Meiryo" panose="020B0604030504040204" pitchFamily="34" charset="-128"/>
              </a:rPr>
              <a:t>RaspberryPI</a:t>
            </a:r>
            <a:r>
              <a:rPr lang="ja-JP" altLang="en-US">
                <a:latin typeface="Meiryo" panose="020B0604030504040204" pitchFamily="34" charset="-128"/>
                <a:ea typeface="Meiryo" panose="020B0604030504040204" pitchFamily="34" charset="-128"/>
              </a:rPr>
              <a:t>を触ったことがなかったので、どんなことができるのかが分かってよかった。</a:t>
            </a:r>
            <a:endParaRPr lang="en-US" altLang="ja-JP" dirty="0">
              <a:latin typeface="Meiryo" panose="020B0604030504040204" pitchFamily="34" charset="-128"/>
              <a:ea typeface="Meiryo" panose="020B0604030504040204" pitchFamily="34" charset="-128"/>
            </a:endParaRPr>
          </a:p>
          <a:p>
            <a:r>
              <a:rPr lang="en" altLang="ja-JP" dirty="0">
                <a:latin typeface="Meiryo" panose="020B0604030504040204" pitchFamily="34" charset="-128"/>
                <a:ea typeface="Meiryo" panose="020B0604030504040204" pitchFamily="34" charset="-128"/>
              </a:rPr>
              <a:t>Wi-Fi</a:t>
            </a:r>
            <a:r>
              <a:rPr lang="ja-JP" altLang="en-US">
                <a:latin typeface="Meiryo" panose="020B0604030504040204" pitchFamily="34" charset="-128"/>
                <a:ea typeface="Meiryo" panose="020B0604030504040204" pitchFamily="34" charset="-128"/>
              </a:rPr>
              <a:t>シグナル数と人の数に関連があると知ることができた。</a:t>
            </a:r>
            <a:endParaRPr lang="en-US" altLang="ja-JP" dirty="0">
              <a:latin typeface="Meiryo" panose="020B0604030504040204" pitchFamily="34" charset="-128"/>
              <a:ea typeface="Meiryo" panose="020B0604030504040204" pitchFamily="34" charset="-128"/>
            </a:endParaRPr>
          </a:p>
          <a:p>
            <a:r>
              <a:rPr lang="en" altLang="ja-JP" dirty="0">
                <a:latin typeface="Meiryo" panose="020B0604030504040204" pitchFamily="34" charset="-128"/>
                <a:ea typeface="Meiryo" panose="020B0604030504040204" pitchFamily="34" charset="-128"/>
              </a:rPr>
              <a:t>Wi-Fi</a:t>
            </a:r>
            <a:r>
              <a:rPr lang="ja-JP" altLang="en-US">
                <a:latin typeface="Meiryo" panose="020B0604030504040204" pitchFamily="34" charset="-128"/>
                <a:ea typeface="Meiryo" panose="020B0604030504040204" pitchFamily="34" charset="-128"/>
              </a:rPr>
              <a:t>シグナルの計測によって、ある程度の人の動きなどが観測できて興味深かった。</a:t>
            </a:r>
            <a:endParaRPr lang="en-US" altLang="ja-JP" dirty="0">
              <a:latin typeface="Meiryo" panose="020B0604030504040204" pitchFamily="34" charset="-128"/>
              <a:ea typeface="Meiryo" panose="020B0604030504040204" pitchFamily="34" charset="-128"/>
            </a:endParaRPr>
          </a:p>
          <a:p>
            <a:r>
              <a:rPr lang="ja-JP" altLang="en-US">
                <a:latin typeface="Meiryo" panose="020B0604030504040204" pitchFamily="34" charset="-128"/>
                <a:ea typeface="Meiryo" panose="020B0604030504040204" pitchFamily="34" charset="-128"/>
              </a:rPr>
              <a:t>オープンキャンパスのようなイベントの時の人流を見るのも面白そうだと感じた。</a:t>
            </a:r>
          </a:p>
          <a:p>
            <a:r>
              <a:rPr lang="ja-JP" altLang="en-US">
                <a:latin typeface="Meiryo" panose="020B0604030504040204" pitchFamily="34" charset="-128"/>
                <a:ea typeface="Meiryo" panose="020B0604030504040204" pitchFamily="34" charset="-128"/>
              </a:rPr>
              <a:t>学校以外にも他の場所で計測したらどのようになるのか気になった。</a:t>
            </a:r>
          </a:p>
          <a:p>
            <a:endParaRPr kumimoji="1" lang="ja-JP" altLang="en-US"/>
          </a:p>
        </p:txBody>
      </p:sp>
    </p:spTree>
    <p:extLst>
      <p:ext uri="{BB962C8B-B14F-4D97-AF65-F5344CB8AC3E}">
        <p14:creationId xmlns:p14="http://schemas.microsoft.com/office/powerpoint/2010/main" val="422662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F2FAB4-248A-6F49-92BA-170552268181}"/>
              </a:ext>
            </a:extLst>
          </p:cNvPr>
          <p:cNvSpPr txBox="1"/>
          <p:nvPr/>
        </p:nvSpPr>
        <p:spPr>
          <a:xfrm>
            <a:off x="990600" y="2967335"/>
            <a:ext cx="10210800" cy="923330"/>
          </a:xfrm>
          <a:prstGeom prst="rect">
            <a:avLst/>
          </a:prstGeom>
          <a:noFill/>
        </p:spPr>
        <p:txBody>
          <a:bodyPr wrap="square" rtlCol="0">
            <a:spAutoFit/>
          </a:bodyPr>
          <a:lstStyle/>
          <a:p>
            <a:r>
              <a:rPr kumimoji="1" lang="ja-JP" altLang="en-US" sz="5400">
                <a:latin typeface="Meiryo" panose="020B0604030504040204" pitchFamily="34" charset="-128"/>
                <a:ea typeface="Meiryo" panose="020B0604030504040204" pitchFamily="34" charset="-128"/>
              </a:rPr>
              <a:t>ご清聴ありがとうございました。</a:t>
            </a:r>
          </a:p>
        </p:txBody>
      </p:sp>
    </p:spTree>
    <p:extLst>
      <p:ext uri="{BB962C8B-B14F-4D97-AF65-F5344CB8AC3E}">
        <p14:creationId xmlns:p14="http://schemas.microsoft.com/office/powerpoint/2010/main" val="34920000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610</Words>
  <Application>Microsoft Macintosh PowerPoint</Application>
  <PresentationFormat>ワイド画面</PresentationFormat>
  <Paragraphs>147</Paragraphs>
  <Slides>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Meiryo</vt:lpstr>
      <vt:lpstr>游ゴシック</vt:lpstr>
      <vt:lpstr>游ゴシック Light</vt:lpstr>
      <vt:lpstr>Arial</vt:lpstr>
      <vt:lpstr>Calibri</vt:lpstr>
      <vt:lpstr>Office テーマ</vt:lpstr>
      <vt:lpstr>Wi-Fiシグナル計測</vt:lpstr>
      <vt:lpstr>計測装置の概要</vt:lpstr>
      <vt:lpstr>計測方法</vt:lpstr>
      <vt:lpstr>計測データ</vt:lpstr>
      <vt:lpstr>考察</vt:lpstr>
      <vt:lpstr>感想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Wi-Fiシグナル計測</dc:title>
  <dc:creator>安井　嵩人</dc:creator>
  <cp:lastModifiedBy>安井　嵩人</cp:lastModifiedBy>
  <cp:revision>15</cp:revision>
  <dcterms:created xsi:type="dcterms:W3CDTF">2021-07-19T08:24:43Z</dcterms:created>
  <dcterms:modified xsi:type="dcterms:W3CDTF">2021-07-19T14:05:11Z</dcterms:modified>
</cp:coreProperties>
</file>