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2" r:id="rId7"/>
    <p:sldId id="285" r:id="rId8"/>
    <p:sldId id="283" r:id="rId9"/>
    <p:sldId id="275" r:id="rId10"/>
    <p:sldId id="280" r:id="rId11"/>
    <p:sldId id="281" r:id="rId12"/>
    <p:sldId id="284" r:id="rId13"/>
    <p:sldId id="278" r:id="rId14"/>
    <p:sldId id="286" r:id="rId15"/>
    <p:sldId id="279"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4" d="100"/>
          <a:sy n="84" d="100"/>
        </p:scale>
        <p:origin x="144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5/29/2023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5/29/2023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5/29/2023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7bVl8zyKr8g" TargetMode="External"/><Relationship Id="rId2" Type="http://schemas.openxmlformats.org/officeDocument/2006/relationships/hyperlink" Target="https://dribbble.com/shots/6211462-Daily-UI-010-Social-Share/attachments/6211462-Daily-UI-010-Social-Share?mode=media" TargetMode="External"/><Relationship Id="rId1" Type="http://schemas.openxmlformats.org/officeDocument/2006/relationships/slideLayout" Target="../slideLayouts/slideLayout3.xml"/><Relationship Id="rId4" Type="http://schemas.openxmlformats.org/officeDocument/2006/relationships/hyperlink" Target="https://youtu.be/p1GmFCGuVjw"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behind-the-scenes.net/creating-custom-social-media-share-buttons-for-posts/" TargetMode="External"/><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492990"/>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err="1"/>
              <a:t>Bhupesh</a:t>
            </a:r>
            <a:r>
              <a:rPr lang="en-US" sz="2000" dirty="0"/>
              <a:t> </a:t>
            </a:r>
            <a:r>
              <a:rPr lang="en-US" sz="2000" dirty="0" err="1"/>
              <a:t>Relan</a:t>
            </a:r>
            <a:r>
              <a:rPr lang="en-US" sz="2000" dirty="0"/>
              <a:t> - 2210991447</a:t>
            </a:r>
          </a:p>
          <a:p>
            <a:r>
              <a:rPr lang="en-US" sz="2000" dirty="0" err="1"/>
              <a:t>Bhuvan</a:t>
            </a:r>
            <a:r>
              <a:rPr lang="en-US" sz="2000" dirty="0"/>
              <a:t> Kumar - 2210991448</a:t>
            </a:r>
          </a:p>
          <a:p>
            <a:r>
              <a:rPr lang="en-US" sz="2000" dirty="0"/>
              <a:t>Bhuvesh Kumar -2210991449</a:t>
            </a:r>
          </a:p>
          <a:p>
            <a:r>
              <a:rPr lang="en-US" sz="2000" dirty="0"/>
              <a:t>Bhuvesh Mittal -2210991450</a:t>
            </a:r>
          </a:p>
          <a:p>
            <a:endParaRPr lang="en-US" dirty="0">
              <a:solidFill>
                <a:schemeClr val="bg1"/>
              </a:solidFill>
            </a:endParaRPr>
          </a:p>
          <a:p>
            <a:r>
              <a:rPr lang="en-US" sz="2000" dirty="0">
                <a:latin typeface="Times New Roman" pitchFamily="18" charset="0"/>
                <a:cs typeface="Times New Roman" pitchFamily="18" charset="0"/>
              </a:rPr>
              <a:t>Faculty Coordinator : Dr. Ajay </a:t>
            </a:r>
            <a:r>
              <a:rPr lang="en-US" sz="2000" dirty="0" err="1">
                <a:latin typeface="Times New Roman" pitchFamily="18" charset="0"/>
                <a:cs typeface="Times New Roman" pitchFamily="18" charset="0"/>
              </a:rPr>
              <a:t>kumar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CD0053-5907-9E8B-75F1-2BDC8F04E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42252"/>
            <a:ext cx="8640960" cy="5123051"/>
          </a:xfrm>
          <a:prstGeom prst="rect">
            <a:avLst/>
          </a:prstGeom>
        </p:spPr>
      </p:pic>
    </p:spTree>
    <p:extLst>
      <p:ext uri="{BB962C8B-B14F-4D97-AF65-F5344CB8AC3E}">
        <p14:creationId xmlns:p14="http://schemas.microsoft.com/office/powerpoint/2010/main" val="770552082"/>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A705B9-AA2B-FC26-6BBB-BC54E829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059656"/>
            <a:ext cx="8568952" cy="4961632"/>
          </a:xfrm>
          <a:prstGeom prst="rect">
            <a:avLst/>
          </a:prstGeom>
        </p:spPr>
      </p:pic>
    </p:spTree>
    <p:extLst>
      <p:ext uri="{BB962C8B-B14F-4D97-AF65-F5344CB8AC3E}">
        <p14:creationId xmlns:p14="http://schemas.microsoft.com/office/powerpoint/2010/main" val="926385946"/>
      </p:ext>
    </p:extLst>
  </p:cSld>
  <p:clrMapOvr>
    <a:masterClrMapping/>
  </p:clrMapOvr>
  <mc:AlternateContent xmlns:mc="http://schemas.openxmlformats.org/markup-compatibility/2006" xmlns:p14="http://schemas.microsoft.com/office/powerpoint/2010/main">
    <mc:Choice Requires="p14">
      <p:transition spd="slow" p14:dur="275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51BFC8-8D02-9D70-1D6E-28DEA1F1C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62037"/>
            <a:ext cx="8712968" cy="5031259"/>
          </a:xfrm>
          <a:prstGeom prst="rect">
            <a:avLst/>
          </a:prstGeom>
        </p:spPr>
      </p:pic>
    </p:spTree>
    <p:extLst>
      <p:ext uri="{BB962C8B-B14F-4D97-AF65-F5344CB8AC3E}">
        <p14:creationId xmlns:p14="http://schemas.microsoft.com/office/powerpoint/2010/main" val="59346894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4832092"/>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Social share buttons are a valuable tool for website and content creators to increase their social media presence and promote engagement with their audience. These buttons offer a range of features, including integration with social media platforms, ease of use, customization options, trackability, mobile-friendliness, and the ability to promote social engagement. By incorporating social share buttons into their digital content, website and content creators can increase their online visibility and reach a wider audience, ultimately helping them achieve their marketing and communication goals</a:t>
            </a:r>
            <a:r>
              <a:rPr lang="en-US" sz="2800" b="0" i="0" dirty="0">
                <a:solidFill>
                  <a:srgbClr val="374151"/>
                </a:solidFill>
                <a:effectLst/>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07B3-E6EE-9F5F-750D-1E0E25FE170A}"/>
              </a:ext>
            </a:extLst>
          </p:cNvPr>
          <p:cNvSpPr>
            <a:spLocks noGrp="1"/>
          </p:cNvSpPr>
          <p:nvPr>
            <p:ph type="title"/>
          </p:nvPr>
        </p:nvSpPr>
        <p:spPr>
          <a:xfrm>
            <a:off x="0" y="188640"/>
            <a:ext cx="3851920" cy="649560"/>
          </a:xfrm>
        </p:spPr>
        <p:txBody>
          <a:bodyPr/>
          <a:lstStyle/>
          <a:p>
            <a:r>
              <a:rPr lang="en-IN" dirty="0"/>
              <a:t>Future Scope</a:t>
            </a:r>
          </a:p>
        </p:txBody>
      </p:sp>
      <p:sp>
        <p:nvSpPr>
          <p:cNvPr id="3" name="Content Placeholder 2">
            <a:extLst>
              <a:ext uri="{FF2B5EF4-FFF2-40B4-BE49-F238E27FC236}">
                <a16:creationId xmlns:a16="http://schemas.microsoft.com/office/drawing/2014/main" id="{6B5E524C-A6AA-39EB-022F-C8DC2788C862}"/>
              </a:ext>
            </a:extLst>
          </p:cNvPr>
          <p:cNvSpPr>
            <a:spLocks noGrp="1"/>
          </p:cNvSpPr>
          <p:nvPr>
            <p:ph idx="1"/>
          </p:nvPr>
        </p:nvSpPr>
        <p:spPr>
          <a:xfrm>
            <a:off x="0" y="838200"/>
            <a:ext cx="9144000" cy="5255096"/>
          </a:xfrm>
        </p:spPr>
        <p:txBody>
          <a:bodyPr/>
          <a:lstStyle/>
          <a:p>
            <a:pPr marL="0" indent="0">
              <a:spcBef>
                <a:spcPts val="40"/>
              </a:spcBef>
              <a:buNone/>
            </a:pPr>
            <a:r>
              <a:rPr lang="en-US" sz="1800" dirty="0">
                <a:effectLst/>
                <a:latin typeface="Times New Roman" panose="02020603050405020304" pitchFamily="18" charset="0"/>
                <a:ea typeface="Times New Roman" panose="02020603050405020304" pitchFamily="18" charset="0"/>
              </a:rPr>
              <a:t>The future scope of a project on social share buttons using HTML and CSS is promising, as social media continues to play a significant role in marketing and advertising. Here are some potential future developments for such a project: </a:t>
            </a:r>
            <a:endParaRPr lang="en-IN" sz="1800" dirty="0">
              <a:effectLst/>
              <a:latin typeface="Times New Roman" panose="02020603050405020304" pitchFamily="18" charset="0"/>
              <a:ea typeface="Times New Roman" panose="02020603050405020304" pitchFamily="18" charset="0"/>
            </a:endParaRPr>
          </a:p>
          <a:p>
            <a:pPr marL="0" indent="0">
              <a:spcBef>
                <a:spcPts val="40"/>
              </a:spcBef>
              <a:buNone/>
            </a:pPr>
            <a:r>
              <a:rPr lang="en-US" sz="1800" dirty="0">
                <a:effectLst/>
                <a:latin typeface="Times New Roman" panose="02020603050405020304" pitchFamily="18" charset="0"/>
                <a:ea typeface="Times New Roman" panose="02020603050405020304" pitchFamily="18" charset="0"/>
              </a:rPr>
              <a:t>1. </a:t>
            </a:r>
            <a:r>
              <a:rPr lang="en-US" sz="1800" b="1" dirty="0">
                <a:effectLst/>
                <a:latin typeface="Times New Roman" panose="02020603050405020304" pitchFamily="18" charset="0"/>
                <a:ea typeface="Times New Roman" panose="02020603050405020304" pitchFamily="18" charset="0"/>
              </a:rPr>
              <a:t>Integration with new social media platforms</a:t>
            </a:r>
            <a:r>
              <a:rPr lang="en-US" sz="1800" dirty="0">
                <a:effectLst/>
                <a:latin typeface="Times New Roman" panose="02020603050405020304" pitchFamily="18" charset="0"/>
                <a:ea typeface="Times New Roman" panose="02020603050405020304" pitchFamily="18" charset="0"/>
              </a:rPr>
              <a:t>: As new social media platforms emerge and gain popularity, there will be a need to integrate them into the social share buttons to keep up with user preferences and behaviors.</a:t>
            </a:r>
            <a:endParaRPr lang="en-IN" sz="1800" dirty="0">
              <a:effectLst/>
              <a:latin typeface="Times New Roman" panose="02020603050405020304" pitchFamily="18" charset="0"/>
              <a:ea typeface="Times New Roman" panose="02020603050405020304" pitchFamily="18" charset="0"/>
            </a:endParaRPr>
          </a:p>
          <a:p>
            <a:pPr marL="0" indent="0">
              <a:spcBef>
                <a:spcPts val="40"/>
              </a:spcBef>
              <a:buNone/>
            </a:pPr>
            <a:r>
              <a:rPr lang="en-US" sz="1800" dirty="0">
                <a:effectLst/>
                <a:latin typeface="Times New Roman" panose="02020603050405020304" pitchFamily="18" charset="0"/>
                <a:ea typeface="Times New Roman" panose="02020603050405020304" pitchFamily="18" charset="0"/>
              </a:rPr>
              <a:t>2. </a:t>
            </a:r>
            <a:r>
              <a:rPr lang="en-US" sz="1800" b="1" dirty="0">
                <a:effectLst/>
                <a:latin typeface="Times New Roman" panose="02020603050405020304" pitchFamily="18" charset="0"/>
                <a:ea typeface="Times New Roman" panose="02020603050405020304" pitchFamily="18" charset="0"/>
              </a:rPr>
              <a:t>Personalization and customization</a:t>
            </a:r>
            <a:r>
              <a:rPr lang="en-US" sz="1800" dirty="0">
                <a:effectLst/>
                <a:latin typeface="Times New Roman" panose="02020603050405020304" pitchFamily="18" charset="0"/>
                <a:ea typeface="Times New Roman" panose="02020603050405020304" pitchFamily="18" charset="0"/>
              </a:rPr>
              <a:t>: Users may want to customize the social share buttons to match their personal preferences or branding needs, which may require additional features to be added to the project.</a:t>
            </a:r>
            <a:endParaRPr lang="en-IN" sz="1800" dirty="0">
              <a:effectLst/>
              <a:latin typeface="Times New Roman" panose="02020603050405020304" pitchFamily="18" charset="0"/>
              <a:ea typeface="Times New Roman" panose="02020603050405020304" pitchFamily="18" charset="0"/>
            </a:endParaRPr>
          </a:p>
          <a:p>
            <a:pPr marL="0" indent="0">
              <a:spcBef>
                <a:spcPts val="40"/>
              </a:spcBef>
              <a:buNone/>
            </a:pPr>
            <a:r>
              <a:rPr lang="en-US" sz="1800" dirty="0">
                <a:effectLst/>
                <a:latin typeface="Times New Roman" panose="02020603050405020304" pitchFamily="18" charset="0"/>
                <a:ea typeface="Times New Roman" panose="02020603050405020304" pitchFamily="18" charset="0"/>
              </a:rPr>
              <a:t>3. </a:t>
            </a:r>
            <a:r>
              <a:rPr lang="en-US" sz="1800" b="1" dirty="0">
                <a:effectLst/>
                <a:latin typeface="Times New Roman" panose="02020603050405020304" pitchFamily="18" charset="0"/>
                <a:ea typeface="Times New Roman" panose="02020603050405020304" pitchFamily="18" charset="0"/>
              </a:rPr>
              <a:t>Optimization for different devices</a:t>
            </a:r>
            <a:r>
              <a:rPr lang="en-US" sz="1800" dirty="0">
                <a:effectLst/>
                <a:latin typeface="Times New Roman" panose="02020603050405020304" pitchFamily="18" charset="0"/>
                <a:ea typeface="Times New Roman" panose="02020603050405020304" pitchFamily="18" charset="0"/>
              </a:rPr>
              <a:t>: As technology continues to evolve, there will be a need to optimize the social share buttons for new devices and screen sizes, including wearables, smart TVs, and virtual or augmented reality devices. </a:t>
            </a:r>
            <a:endParaRPr lang="en-IN" sz="1800" dirty="0">
              <a:effectLst/>
              <a:latin typeface="Times New Roman" panose="02020603050405020304" pitchFamily="18" charset="0"/>
              <a:ea typeface="Times New Roman" panose="02020603050405020304" pitchFamily="18" charset="0"/>
            </a:endParaRPr>
          </a:p>
          <a:p>
            <a:pPr marL="0" indent="0">
              <a:spcBef>
                <a:spcPts val="40"/>
              </a:spcBef>
              <a:buNone/>
            </a:pPr>
            <a:r>
              <a:rPr lang="en-US" sz="1800" dirty="0">
                <a:effectLst/>
                <a:latin typeface="Times New Roman" panose="02020603050405020304" pitchFamily="18" charset="0"/>
                <a:ea typeface="Times New Roman" panose="02020603050405020304" pitchFamily="18" charset="0"/>
              </a:rPr>
              <a:t>4. </a:t>
            </a:r>
            <a:r>
              <a:rPr lang="en-US" sz="1800" b="1" dirty="0">
                <a:effectLst/>
                <a:latin typeface="Times New Roman" panose="02020603050405020304" pitchFamily="18" charset="0"/>
                <a:ea typeface="Times New Roman" panose="02020603050405020304" pitchFamily="18" charset="0"/>
              </a:rPr>
              <a:t>Advanced tracking and analytics</a:t>
            </a:r>
            <a:r>
              <a:rPr lang="en-US" sz="1800" dirty="0">
                <a:effectLst/>
                <a:latin typeface="Times New Roman" panose="02020603050405020304" pitchFamily="18" charset="0"/>
                <a:ea typeface="Times New Roman" panose="02020603050405020304" pitchFamily="18" charset="0"/>
              </a:rPr>
              <a:t>: Advanced tracking and analytics can help to monitor the effectiveness of the social share buttons and provide insights for further optimization.</a:t>
            </a:r>
            <a:endParaRPr lang="en-IN" sz="1800" dirty="0">
              <a:effectLst/>
              <a:latin typeface="Times New Roman" panose="02020603050405020304" pitchFamily="18" charset="0"/>
              <a:ea typeface="Times New Roman" panose="02020603050405020304" pitchFamily="18" charset="0"/>
            </a:endParaRPr>
          </a:p>
          <a:p>
            <a:pPr marL="0" indent="0">
              <a:spcBef>
                <a:spcPts val="40"/>
              </a:spcBef>
              <a:buNone/>
            </a:pPr>
            <a:r>
              <a:rPr lang="en-US" sz="1800" dirty="0">
                <a:effectLst/>
                <a:latin typeface="Times New Roman" panose="02020603050405020304" pitchFamily="18" charset="0"/>
                <a:ea typeface="Times New Roman" panose="02020603050405020304" pitchFamily="18" charset="0"/>
              </a:rPr>
              <a:t>5. </a:t>
            </a:r>
            <a:r>
              <a:rPr lang="en-US" sz="1800" b="1" dirty="0">
                <a:effectLst/>
                <a:latin typeface="Times New Roman" panose="02020603050405020304" pitchFamily="18" charset="0"/>
                <a:ea typeface="Times New Roman" panose="02020603050405020304" pitchFamily="18" charset="0"/>
              </a:rPr>
              <a:t>Integration with other tools and technologies</a:t>
            </a:r>
            <a:r>
              <a:rPr lang="en-US" sz="1800" dirty="0">
                <a:effectLst/>
                <a:latin typeface="Times New Roman" panose="02020603050405020304" pitchFamily="18" charset="0"/>
                <a:ea typeface="Times New Roman" panose="02020603050405020304" pitchFamily="18" charset="0"/>
              </a:rPr>
              <a:t>: There may be a need to integrate the social share buttons with other tools and technologies such as email marketing, analytics, or content management systems.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0542004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5293757"/>
          </a:xfrm>
          <a:prstGeom prst="rect">
            <a:avLst/>
          </a:prstGeom>
        </p:spPr>
        <p:txBody>
          <a:bodyPr wrap="square">
            <a:spAutoFit/>
          </a:bodyPr>
          <a:lstStyle/>
          <a:p>
            <a:pPr marL="457200" indent="-457200">
              <a:buFont typeface="Arial" panose="020B0604020202020204" pitchFamily="34" charset="0"/>
              <a:buChar char="•"/>
            </a:pPr>
            <a:r>
              <a:rPr lang="en-US" sz="3200" dirty="0">
                <a:latin typeface="Times New Roman" pitchFamily="18" charset="0"/>
                <a:cs typeface="Times New Roman" pitchFamily="18" charset="0"/>
                <a:hlinkClick r:id="rId2"/>
              </a:rPr>
              <a:t>https://dribbble.com/shots/6211462-Daily-UI-010-Social-Share/attachments/6211462-Daily-UI-010-Social-Share?mode=media</a:t>
            </a: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r>
              <a:rPr lang="en-US" sz="3200" dirty="0">
                <a:latin typeface="Times New Roman" pitchFamily="18" charset="0"/>
                <a:cs typeface="Times New Roman" pitchFamily="18" charset="0"/>
                <a:hlinkClick r:id="rId3"/>
              </a:rPr>
              <a:t>https://youtu.be/7bVl8zyKr8g</a:t>
            </a: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r>
              <a:rPr lang="en-IN" sz="3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a:t>
            </a:r>
            <a:r>
              <a:rPr lang="en-IN" sz="32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a:t>
            </a:r>
            <a:r>
              <a:rPr lang="en-IN" sz="3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youtu.be/p1GmFCGuVjw</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3200" dirty="0">
              <a:latin typeface="Times New Roman" pitchFamily="18" charset="0"/>
              <a:cs typeface="Times New Roman" pitchFamily="18" charset="0"/>
            </a:endParaRP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Project Advantages &amp; Key Features</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Future scope</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75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539552" y="1124744"/>
            <a:ext cx="7848872" cy="2554545"/>
          </a:xfrm>
          <a:prstGeom prst="rect">
            <a:avLst/>
          </a:prstGeom>
        </p:spPr>
        <p:txBody>
          <a:bodyPr wrap="square">
            <a:spAutoFit/>
          </a:bodyPr>
          <a:lstStyle/>
          <a:p>
            <a:pPr fontAlgn="base"/>
            <a:r>
              <a:rPr lang="en-US" sz="3200" b="0" i="0" dirty="0">
                <a:solidFill>
                  <a:srgbClr val="374151"/>
                </a:solidFill>
                <a:effectLst/>
                <a:latin typeface="Times New Roman" panose="02020603050405020304" pitchFamily="18" charset="0"/>
                <a:cs typeface="Times New Roman" panose="02020603050405020304" pitchFamily="18" charset="0"/>
              </a:rPr>
              <a:t>Social share buttons are a set of clickable icons or buttons placed on web pages, blog posts, or other digital content that allow users to easily share that content on social media platforms</a:t>
            </a: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52CDCD-A89C-A626-6AFC-2FDD4F8960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19672" y="3841562"/>
            <a:ext cx="4968552" cy="22517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TextBox 2">
            <a:extLst>
              <a:ext uri="{FF2B5EF4-FFF2-40B4-BE49-F238E27FC236}">
                <a16:creationId xmlns:a16="http://schemas.microsoft.com/office/drawing/2014/main" id="{0D7F4B86-FBF2-C5D7-592B-BF48096D0819}"/>
              </a:ext>
            </a:extLst>
          </p:cNvPr>
          <p:cNvSpPr txBox="1"/>
          <p:nvPr/>
        </p:nvSpPr>
        <p:spPr>
          <a:xfrm>
            <a:off x="539552" y="1556792"/>
            <a:ext cx="8207406" cy="3108543"/>
          </a:xfrm>
          <a:prstGeom prst="rect">
            <a:avLst/>
          </a:prstGeom>
          <a:noFill/>
        </p:spPr>
        <p:txBody>
          <a:bodyPr wrap="square" rtlCol="0">
            <a:sp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 this project, </a:t>
            </a:r>
            <a:r>
              <a:rPr lang="en-US" sz="2800" dirty="0">
                <a:latin typeface="Times New Roman" panose="02020603050405020304" pitchFamily="18" charset="0"/>
                <a:ea typeface="Calibri" panose="020F0502020204030204" pitchFamily="34" charset="0"/>
                <a:cs typeface="Times New Roman" panose="02020603050405020304" pitchFamily="18" charset="0"/>
              </a:rPr>
              <a:t>we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will take up the challenge of writing JavaScript code that will allow </a:t>
            </a:r>
            <a:r>
              <a:rPr lang="en-US" sz="2800" dirty="0">
                <a:latin typeface="Times New Roman" panose="02020603050405020304" pitchFamily="18" charset="0"/>
                <a:ea typeface="Calibri" panose="020F0502020204030204" pitchFamily="34" charset="0"/>
                <a:cs typeface="Times New Roman" panose="02020603050405020304" pitchFamily="18" charset="0"/>
              </a:rPr>
              <a:t>us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to add social share buttons to static sites. While </a:t>
            </a:r>
            <a:r>
              <a:rPr lang="en-US" sz="2800" dirty="0">
                <a:latin typeface="Times New Roman" panose="02020603050405020304" pitchFamily="18" charset="0"/>
                <a:ea typeface="Calibri" panose="020F0502020204030204" pitchFamily="34" charset="0"/>
                <a:cs typeface="Times New Roman" panose="02020603050405020304" pitchFamily="18" charset="0"/>
              </a:rPr>
              <a:t>we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can do this by incorporating HTML elements or images in the site’s template, using JavaScript allows </a:t>
            </a:r>
            <a:r>
              <a:rPr lang="en-US" sz="2800" dirty="0">
                <a:latin typeface="Times New Roman" panose="02020603050405020304" pitchFamily="18" charset="0"/>
                <a:ea typeface="Calibri" panose="020F0502020204030204" pitchFamily="34" charset="0"/>
                <a:cs typeface="Times New Roman" panose="02020603050405020304" pitchFamily="18" charset="0"/>
              </a:rPr>
              <a:t>us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to add the share buttons dynamically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0" y="855213"/>
            <a:ext cx="9144000" cy="5175776"/>
          </a:xfrm>
          <a:prstGeom prst="rect">
            <a:avLst/>
          </a:prstGeom>
        </p:spPr>
        <p:txBody>
          <a:bodyPr wrap="square">
            <a:spAutoFit/>
          </a:bodyPr>
          <a:lstStyle/>
          <a:p>
            <a:pPr>
              <a:spcAft>
                <a:spcPts val="1000"/>
              </a:spcAft>
            </a:pPr>
            <a:r>
              <a:rPr lang="en-IN" sz="1800" b="1" u="sng" dirty="0">
                <a:effectLst/>
                <a:latin typeface="Times New Roman" panose="02020603050405020304" pitchFamily="18" charset="0"/>
                <a:ea typeface="Times New Roman" panose="02020603050405020304" pitchFamily="18" charset="0"/>
              </a:rPr>
              <a:t>USE OF HTML</a:t>
            </a:r>
            <a:endParaRPr lang="en-IN" sz="1800" dirty="0">
              <a:effectLst/>
              <a:latin typeface="Times New Roman" panose="02020603050405020304" pitchFamily="18" charset="0"/>
              <a:ea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rPr>
              <a:t>HTML can be used to create the content of a social share buttons, as well as provide the structure and layout of the web pages. Here are some key points why we use HTML in social share buttons:    </a:t>
            </a:r>
            <a:endParaRPr lang="en-IN" sz="1800" dirty="0">
              <a:effectLst/>
              <a:latin typeface="Times New Roman" panose="02020603050405020304" pitchFamily="18" charset="0"/>
              <a:ea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rPr>
              <a:t>1.Content: HTML can be used to create the content of the buttons, such as text, images, or links.    </a:t>
            </a:r>
            <a:endParaRPr lang="en-IN" sz="1800" dirty="0">
              <a:effectLst/>
              <a:latin typeface="Times New Roman" panose="02020603050405020304" pitchFamily="18" charset="0"/>
              <a:ea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rPr>
              <a:t>2.Structure: HTML can be used to define the structure and layout of the pages, such as its size, position, and background </a:t>
            </a:r>
            <a:r>
              <a:rPr lang="en-US" sz="1800" dirty="0" err="1">
                <a:effectLst/>
                <a:latin typeface="Times New Roman" panose="02020603050405020304" pitchFamily="18" charset="0"/>
                <a:ea typeface="Times New Roman" panose="02020603050405020304" pitchFamily="18" charset="0"/>
              </a:rPr>
              <a:t>colour</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rPr>
              <a:t>3.Customization: HTML can be customized with CSS to match the look and feel of the application, including the font, </a:t>
            </a:r>
            <a:r>
              <a:rPr lang="en-US" sz="1800" dirty="0" err="1">
                <a:effectLst/>
                <a:latin typeface="Times New Roman" panose="02020603050405020304" pitchFamily="18" charset="0"/>
                <a:ea typeface="Times New Roman" panose="02020603050405020304" pitchFamily="18" charset="0"/>
              </a:rPr>
              <a:t>colour</a:t>
            </a:r>
            <a:r>
              <a:rPr lang="en-US" sz="1800" dirty="0">
                <a:effectLst/>
                <a:latin typeface="Times New Roman" panose="02020603050405020304" pitchFamily="18" charset="0"/>
                <a:ea typeface="Times New Roman" panose="02020603050405020304" pitchFamily="18" charset="0"/>
              </a:rPr>
              <a:t>, and layout of the button &amp; pages.    </a:t>
            </a:r>
            <a:endParaRPr lang="en-IN" sz="1800" dirty="0">
              <a:effectLst/>
              <a:latin typeface="Times New Roman" panose="02020603050405020304" pitchFamily="18" charset="0"/>
              <a:ea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rPr>
              <a:t>4.Responsiveness: HTML can be used to create responsive buttons that adapt different screen sizes and devices, ensuring that the button is legible and visually appealing on all devices.    </a:t>
            </a:r>
            <a:endParaRPr lang="en-IN" sz="1800" dirty="0">
              <a:effectLst/>
              <a:latin typeface="Times New Roman" panose="02020603050405020304" pitchFamily="18" charset="0"/>
              <a:ea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rPr>
              <a:t>5.Accessibility: HTML can be used to ensure that the website is accessible to all users, including with disabilities. For e.g., HTML can be used to provide alternative text for images or to use semantic HTML to make the button more understandable for screen readers.                                                                        </a:t>
            </a:r>
            <a:endParaRPr lang="en-IN" sz="1800" dirty="0">
              <a:effectLst/>
              <a:latin typeface="Times New Roman" panose="02020603050405020304" pitchFamily="18" charset="0"/>
              <a:ea typeface="Times New Roman" panose="02020603050405020304" pitchFamily="18" charset="0"/>
            </a:endParaRPr>
          </a:p>
          <a:p>
            <a:r>
              <a:rPr lang="en-US" sz="2000" dirty="0">
                <a:latin typeface="Times New Roman" pitchFamily="18" charset="0"/>
                <a:cs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234E3-12DD-7873-4149-9687F2BDF252}"/>
              </a:ext>
            </a:extLst>
          </p:cNvPr>
          <p:cNvSpPr txBox="1"/>
          <p:nvPr/>
        </p:nvSpPr>
        <p:spPr>
          <a:xfrm>
            <a:off x="107504" y="836712"/>
            <a:ext cx="9036496" cy="5975995"/>
          </a:xfrm>
          <a:prstGeom prst="rect">
            <a:avLst/>
          </a:prstGeom>
          <a:noFill/>
        </p:spPr>
        <p:txBody>
          <a:bodyPr wrap="square" rtlCol="0">
            <a:spAutoFit/>
          </a:bodyPr>
          <a:lstStyle/>
          <a:p>
            <a:pPr>
              <a:spcAft>
                <a:spcPts val="1000"/>
              </a:spcAft>
            </a:pPr>
            <a:r>
              <a:rPr lang="en-IN" sz="1800" b="1" u="sng" dirty="0">
                <a:effectLst/>
                <a:latin typeface="Times New Roman" panose="02020603050405020304" pitchFamily="18" charset="0"/>
                <a:ea typeface="Times New Roman" panose="02020603050405020304" pitchFamily="18" charset="0"/>
              </a:rPr>
              <a:t>USE OF CSS</a:t>
            </a:r>
            <a:endParaRPr lang="en-IN" sz="1800" dirty="0">
              <a:effectLst/>
              <a:latin typeface="Times New Roman" panose="02020603050405020304" pitchFamily="18" charset="0"/>
              <a:ea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rPr>
              <a:t>CSS can be used to style the appearance and behavior of social share buttons in web applications. Here are some ways CSS can be used in:    </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100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rPr>
              <a:t>Positioning: CSS can be used to position share buttons on the screen, such as at the top or bottom of the screen. This can be achieved using the CSS position property and the top, bottom, left, or right properties.    </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1000"/>
              </a:spcAft>
              <a:buFont typeface="+mj-lt"/>
              <a:buAutoNum type="arabicPeriod" startAt="2"/>
              <a:tabLst>
                <a:tab pos="457200" algn="l"/>
              </a:tabLst>
            </a:pPr>
            <a:r>
              <a:rPr lang="en-US" sz="1800" dirty="0">
                <a:effectLst/>
                <a:latin typeface="Times New Roman" panose="02020603050405020304" pitchFamily="18" charset="0"/>
                <a:ea typeface="Times New Roman" panose="02020603050405020304" pitchFamily="18" charset="0"/>
              </a:rPr>
              <a:t>Styling: CSS can be used to style the appearance of web pages, such as the background </a:t>
            </a:r>
            <a:r>
              <a:rPr lang="en-US" sz="1800" dirty="0" err="1">
                <a:effectLst/>
                <a:latin typeface="Times New Roman" panose="02020603050405020304" pitchFamily="18" charset="0"/>
                <a:ea typeface="Times New Roman" panose="02020603050405020304" pitchFamily="18" charset="0"/>
              </a:rPr>
              <a:t>colour</a:t>
            </a:r>
            <a:r>
              <a:rPr lang="en-US" sz="1800" dirty="0">
                <a:effectLst/>
                <a:latin typeface="Times New Roman" panose="02020603050405020304" pitchFamily="18" charset="0"/>
                <a:ea typeface="Times New Roman" panose="02020603050405020304" pitchFamily="18" charset="0"/>
              </a:rPr>
              <a:t>, font, and size of the text, and the border and box-shadow properties of the notification container. </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1000"/>
              </a:spcAft>
              <a:buFont typeface="+mj-lt"/>
              <a:buAutoNum type="arabicPeriod" startAt="2"/>
              <a:tabLst>
                <a:tab pos="457200" algn="l"/>
              </a:tabLst>
            </a:pPr>
            <a:r>
              <a:rPr lang="en-US" sz="1800" dirty="0">
                <a:effectLst/>
                <a:latin typeface="Times New Roman" panose="02020603050405020304" pitchFamily="18" charset="0"/>
                <a:ea typeface="Times New Roman" panose="02020603050405020304" pitchFamily="18" charset="0"/>
              </a:rPr>
              <a:t>Animation: CSS animations can be used to add visual effects to buttons, such as fading in and out or sliding up and down. This can be achieved using the CSS animation property and the key frames rule.    </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1000"/>
              </a:spcAft>
              <a:buFont typeface="+mj-lt"/>
              <a:buAutoNum type="arabicPeriod" startAt="2"/>
              <a:tabLst>
                <a:tab pos="457200" algn="l"/>
              </a:tabLst>
            </a:pPr>
            <a:r>
              <a:rPr lang="en-US" sz="1800" dirty="0">
                <a:effectLst/>
                <a:latin typeface="Times New Roman" panose="02020603050405020304" pitchFamily="18" charset="0"/>
                <a:ea typeface="Times New Roman" panose="02020603050405020304" pitchFamily="18" charset="0"/>
              </a:rPr>
              <a:t>Responsive design: CSS can be used to make buttons responsive, so they adapt to different screen sizes and devices. This can be achieved using media queries to define different styles for different screen sizes.    </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1000"/>
              </a:spcAft>
              <a:buFont typeface="+mj-lt"/>
              <a:buAutoNum type="arabicPeriod" startAt="2"/>
              <a:tabLst>
                <a:tab pos="457200" algn="l"/>
              </a:tabLst>
            </a:pPr>
            <a:r>
              <a:rPr lang="en-US" sz="1800" dirty="0">
                <a:effectLst/>
                <a:latin typeface="Times New Roman" panose="02020603050405020304" pitchFamily="18" charset="0"/>
                <a:ea typeface="Times New Roman" panose="02020603050405020304" pitchFamily="18" charset="0"/>
              </a:rPr>
              <a:t>Customization: CSS can be used to customize buttons to match the look and feel of the application, using the application's </a:t>
            </a:r>
            <a:r>
              <a:rPr lang="en-US" sz="1800" dirty="0" err="1">
                <a:effectLst/>
                <a:latin typeface="Times New Roman" panose="02020603050405020304" pitchFamily="18" charset="0"/>
                <a:ea typeface="Times New Roman" panose="02020603050405020304" pitchFamily="18" charset="0"/>
              </a:rPr>
              <a:t>colour</a:t>
            </a:r>
            <a:r>
              <a:rPr lang="en-US" sz="1800" dirty="0">
                <a:effectLst/>
                <a:latin typeface="Times New Roman" panose="02020603050405020304" pitchFamily="18" charset="0"/>
                <a:ea typeface="Times New Roman" panose="02020603050405020304" pitchFamily="18" charset="0"/>
              </a:rPr>
              <a:t> scheme and branding.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78978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74CC-2465-8B38-CB48-3861D809790A}"/>
              </a:ext>
            </a:extLst>
          </p:cNvPr>
          <p:cNvSpPr>
            <a:spLocks noGrp="1"/>
          </p:cNvSpPr>
          <p:nvPr>
            <p:ph type="title"/>
          </p:nvPr>
        </p:nvSpPr>
        <p:spPr>
          <a:xfrm>
            <a:off x="0" y="0"/>
            <a:ext cx="4139952" cy="838200"/>
          </a:xfrm>
        </p:spPr>
        <p:txBody>
          <a:bodyPr/>
          <a:lstStyle/>
          <a:p>
            <a:r>
              <a:rPr lang="en-IN" dirty="0"/>
              <a:t>    </a:t>
            </a:r>
          </a:p>
        </p:txBody>
      </p:sp>
      <p:sp>
        <p:nvSpPr>
          <p:cNvPr id="3" name="Content Placeholder 2">
            <a:extLst>
              <a:ext uri="{FF2B5EF4-FFF2-40B4-BE49-F238E27FC236}">
                <a16:creationId xmlns:a16="http://schemas.microsoft.com/office/drawing/2014/main" id="{9A563DCD-EE73-6A79-A68E-FCE7E4E53BD3}"/>
              </a:ext>
            </a:extLst>
          </p:cNvPr>
          <p:cNvSpPr>
            <a:spLocks noGrp="1"/>
          </p:cNvSpPr>
          <p:nvPr>
            <p:ph idx="1"/>
          </p:nvPr>
        </p:nvSpPr>
        <p:spPr>
          <a:xfrm>
            <a:off x="0" y="838200"/>
            <a:ext cx="8686800" cy="5059363"/>
          </a:xfrm>
        </p:spPr>
        <p:txBody>
          <a:bodyPr/>
          <a:lstStyle/>
          <a:p>
            <a:pPr marL="0" indent="0" algn="just">
              <a:spcAft>
                <a:spcPts val="1000"/>
              </a:spcAft>
              <a:buNone/>
            </a:pPr>
            <a:r>
              <a:rPr lang="en-IN" sz="1800" b="1" u="sng" dirty="0">
                <a:effectLst/>
                <a:latin typeface="Times New Roman" panose="02020603050405020304" pitchFamily="18" charset="0"/>
                <a:ea typeface="Times New Roman" panose="02020603050405020304" pitchFamily="18" charset="0"/>
              </a:rPr>
              <a:t>Use of JavaScript</a:t>
            </a:r>
            <a:endParaRPr lang="en-IN" sz="1800" dirty="0">
              <a:effectLst/>
              <a:latin typeface="Times New Roman" panose="02020603050405020304" pitchFamily="18" charset="0"/>
              <a:ea typeface="Times New Roman" panose="02020603050405020304" pitchFamily="18" charset="0"/>
            </a:endParaRPr>
          </a:p>
          <a:p>
            <a:pPr marL="0" indent="0" algn="just">
              <a:spcAft>
                <a:spcPts val="1000"/>
              </a:spcAft>
              <a:buNone/>
            </a:pPr>
            <a:r>
              <a:rPr lang="en-US" sz="1800" dirty="0">
                <a:effectLst/>
                <a:latin typeface="Times New Roman" panose="02020603050405020304" pitchFamily="18" charset="0"/>
                <a:ea typeface="Times New Roman" panose="02020603050405020304" pitchFamily="18" charset="0"/>
              </a:rPr>
              <a:t>JavaScript plays a crucial role in implementing share buttons and provides several key uses. Here are some common uses of JavaScript in share button functionality:</a:t>
            </a:r>
            <a:endParaRPr lang="en-IN" sz="1800" dirty="0">
              <a:effectLst/>
              <a:latin typeface="Times New Roman" panose="02020603050405020304" pitchFamily="18" charset="0"/>
              <a:ea typeface="Times New Roman" panose="02020603050405020304" pitchFamily="18" charset="0"/>
            </a:endParaRPr>
          </a:p>
          <a:p>
            <a:pPr marL="0" indent="0" algn="just">
              <a:spcAft>
                <a:spcPts val="1000"/>
              </a:spcAft>
              <a:buNone/>
            </a:pPr>
            <a:r>
              <a:rPr lang="en-US" sz="1800" dirty="0">
                <a:effectLst/>
                <a:latin typeface="Times New Roman" panose="02020603050405020304" pitchFamily="18" charset="0"/>
                <a:ea typeface="Times New Roman" panose="02020603050405020304" pitchFamily="18" charset="0"/>
              </a:rPr>
              <a:t>1.Displaying and Hiding: JavaScript is responsible for showing the share buttons. It can add or remove classes to control the visibility, position, and animation effects of the toast share buttons. </a:t>
            </a:r>
            <a:endParaRPr lang="en-IN" sz="1800" dirty="0">
              <a:effectLst/>
              <a:latin typeface="Times New Roman" panose="02020603050405020304" pitchFamily="18" charset="0"/>
              <a:ea typeface="Times New Roman" panose="02020603050405020304" pitchFamily="18" charset="0"/>
            </a:endParaRPr>
          </a:p>
          <a:p>
            <a:pPr marL="0" indent="0" algn="just">
              <a:spcAft>
                <a:spcPts val="1000"/>
              </a:spcAft>
              <a:buNone/>
            </a:pPr>
            <a:r>
              <a:rPr lang="en-US" sz="1800" dirty="0">
                <a:effectLst/>
                <a:latin typeface="Times New Roman" panose="02020603050405020304" pitchFamily="18" charset="0"/>
                <a:ea typeface="Times New Roman" panose="02020603050405020304" pitchFamily="18" charset="0"/>
              </a:rPr>
              <a:t>2.Dynamic Content: JavaScript enables dynamic content in web pages. It allows for personalized or real-time information to be shared by the buttons.</a:t>
            </a:r>
            <a:endParaRPr lang="en-IN" sz="1800" dirty="0">
              <a:effectLst/>
              <a:latin typeface="Times New Roman" panose="02020603050405020304" pitchFamily="18" charset="0"/>
              <a:ea typeface="Times New Roman" panose="02020603050405020304" pitchFamily="18" charset="0"/>
            </a:endParaRPr>
          </a:p>
          <a:p>
            <a:pPr marL="0" indent="0" algn="just">
              <a:spcAft>
                <a:spcPts val="1000"/>
              </a:spcAft>
              <a:buNone/>
            </a:pPr>
            <a:r>
              <a:rPr lang="en-US" sz="1800" dirty="0">
                <a:effectLst/>
                <a:latin typeface="Times New Roman" panose="02020603050405020304" pitchFamily="18" charset="0"/>
                <a:ea typeface="Times New Roman" panose="02020603050405020304" pitchFamily="18" charset="0"/>
              </a:rPr>
              <a:t>3.Interaction and Event Handling: JavaScript allows for interaction with the buttons. For example, we can include links in the buttons, and JavaScript can handle click events on those elements. This enables actions like redirecting to another page, or performing specific operations based on user input.</a:t>
            </a:r>
            <a:endParaRPr lang="en-IN" sz="1800" dirty="0">
              <a:effectLst/>
              <a:latin typeface="Times New Roman" panose="02020603050405020304" pitchFamily="18" charset="0"/>
              <a:ea typeface="Times New Roman" panose="02020603050405020304" pitchFamily="18" charset="0"/>
            </a:endParaRPr>
          </a:p>
          <a:p>
            <a:pPr marL="0" indent="0" algn="just">
              <a:spcAft>
                <a:spcPts val="1000"/>
              </a:spcAft>
              <a:buNone/>
            </a:pPr>
            <a:r>
              <a:rPr lang="en-US" sz="1800" dirty="0">
                <a:effectLst/>
                <a:latin typeface="Times New Roman" panose="02020603050405020304" pitchFamily="18" charset="0"/>
                <a:ea typeface="Times New Roman" panose="02020603050405020304" pitchFamily="18" charset="0"/>
              </a:rPr>
              <a:t>4.Customization and Styling: JavaScript can be used to apply custom styles and animations to the buttons. By dynamically updating the CSS properties or classes, JavaScript allows for flexible customization to match the overall design of the website or application.</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409198177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83FF-3DC3-E4CD-F5A4-174336903474}"/>
              </a:ext>
            </a:extLst>
          </p:cNvPr>
          <p:cNvSpPr>
            <a:spLocks noGrp="1"/>
          </p:cNvSpPr>
          <p:nvPr>
            <p:ph type="title"/>
          </p:nvPr>
        </p:nvSpPr>
        <p:spPr>
          <a:xfrm>
            <a:off x="179512" y="0"/>
            <a:ext cx="2962672" cy="838200"/>
          </a:xfrm>
        </p:spPr>
        <p:txBody>
          <a:bodyPr/>
          <a:lstStyle/>
          <a:p>
            <a:r>
              <a:rPr lang="en-US" dirty="0"/>
              <a:t>Key Features</a:t>
            </a:r>
            <a:endParaRPr lang="en-IN" dirty="0"/>
          </a:p>
        </p:txBody>
      </p:sp>
      <p:sp>
        <p:nvSpPr>
          <p:cNvPr id="3" name="Content Placeholder 2">
            <a:extLst>
              <a:ext uri="{FF2B5EF4-FFF2-40B4-BE49-F238E27FC236}">
                <a16:creationId xmlns:a16="http://schemas.microsoft.com/office/drawing/2014/main" id="{23D37BD0-8395-8800-18A6-CC81C007FA87}"/>
              </a:ext>
            </a:extLst>
          </p:cNvPr>
          <p:cNvSpPr>
            <a:spLocks noGrp="1"/>
          </p:cNvSpPr>
          <p:nvPr>
            <p:ph idx="1"/>
          </p:nvPr>
        </p:nvSpPr>
        <p:spPr/>
        <p:txBody>
          <a:bodyPr/>
          <a:lstStyle/>
          <a:p>
            <a:pPr marL="0" indent="0">
              <a:buNone/>
            </a:pPr>
            <a:r>
              <a:rPr lang="en-US" dirty="0"/>
              <a:t>Some of the key features of  social share buttons include:</a:t>
            </a:r>
          </a:p>
          <a:p>
            <a:pPr marL="457200" indent="-457200">
              <a:buFont typeface="+mj-lt"/>
              <a:buAutoNum type="arabicPeriod"/>
            </a:pPr>
            <a:r>
              <a:rPr lang="en-US" dirty="0"/>
              <a:t>Social share buttons are designed to work with popular social media platforms </a:t>
            </a:r>
          </a:p>
          <a:p>
            <a:pPr marL="457200" indent="-457200">
              <a:buFont typeface="+mj-lt"/>
              <a:buAutoNum type="arabicPeriod"/>
            </a:pPr>
            <a:r>
              <a:rPr lang="en-US" dirty="0"/>
              <a:t>Social share buttons are typically very easy to use. </a:t>
            </a:r>
          </a:p>
          <a:p>
            <a:pPr marL="457200" indent="-457200">
              <a:buFont typeface="+mj-lt"/>
              <a:buAutoNum type="arabicPeriod"/>
            </a:pPr>
            <a:r>
              <a:rPr lang="en-US" dirty="0"/>
              <a:t>Social share buttons can be customized to fit the design and branding of a website or blog</a:t>
            </a:r>
          </a:p>
          <a:p>
            <a:pPr marL="457200" indent="-457200">
              <a:buFont typeface="+mj-lt"/>
              <a:buAutoNum type="arabicPeriod"/>
            </a:pPr>
            <a:r>
              <a:rPr lang="en-US" dirty="0"/>
              <a:t>They are designed to be responsive and work well on smaller screens.</a:t>
            </a:r>
          </a:p>
          <a:p>
            <a:pPr marL="457200" indent="-457200">
              <a:buFont typeface="+mj-lt"/>
              <a:buAutoNum type="arabicPeriod"/>
            </a:pPr>
            <a:r>
              <a:rPr lang="en-US" dirty="0"/>
              <a:t>Social share buttons help promote social engagement and increase the reach of content.</a:t>
            </a:r>
          </a:p>
          <a:p>
            <a:pPr marL="0" indent="0">
              <a:buNone/>
            </a:pPr>
            <a:endParaRPr lang="en-IN" dirty="0"/>
          </a:p>
        </p:txBody>
      </p:sp>
    </p:spTree>
    <p:extLst>
      <p:ext uri="{BB962C8B-B14F-4D97-AF65-F5344CB8AC3E}">
        <p14:creationId xmlns:p14="http://schemas.microsoft.com/office/powerpoint/2010/main" val="325549550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Results</a:t>
            </a:r>
          </a:p>
        </p:txBody>
      </p:sp>
      <p:pic>
        <p:nvPicPr>
          <p:cNvPr id="5" name="Picture 4">
            <a:extLst>
              <a:ext uri="{FF2B5EF4-FFF2-40B4-BE49-F238E27FC236}">
                <a16:creationId xmlns:a16="http://schemas.microsoft.com/office/drawing/2014/main" id="{73A2E015-341F-B033-539B-5CEF0E96A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51178"/>
            <a:ext cx="8424936" cy="5114126"/>
          </a:xfrm>
          <a:prstGeom prst="rect">
            <a:avLst/>
          </a:prstGeom>
        </p:spPr>
      </p:pic>
    </p:spTree>
  </p:cSld>
  <p:clrMapOvr>
    <a:masterClrMapping/>
  </p:clrMapOvr>
  <p:transition spd="slow">
    <p:comb/>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754</TotalTime>
  <Words>1235</Words>
  <Application>Microsoft Office PowerPoint</Application>
  <PresentationFormat>On-screen Show (4:3)</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    </vt:lpstr>
      <vt:lpstr>Key Features</vt:lpstr>
      <vt:lpstr>PowerPoint Presentation</vt:lpstr>
      <vt:lpstr>PowerPoint Presentation</vt:lpstr>
      <vt:lpstr>PowerPoint Presentation</vt:lpstr>
      <vt:lpstr>PowerPoint Presentation</vt:lpstr>
      <vt:lpstr>PowerPoint Presentation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Bhuvesh Mittal</cp:lastModifiedBy>
  <cp:revision>46</cp:revision>
  <dcterms:created xsi:type="dcterms:W3CDTF">2022-12-12T14:14:34Z</dcterms:created>
  <dcterms:modified xsi:type="dcterms:W3CDTF">2023-05-29T05:00:31Z</dcterms:modified>
</cp:coreProperties>
</file>