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/>
    <p:restoredTop sz="95540"/>
  </p:normalViewPr>
  <p:slideViewPr>
    <p:cSldViewPr snapToGrid="0">
      <p:cViewPr varScale="1">
        <p:scale>
          <a:sx n="105" d="100"/>
          <a:sy n="105" d="100"/>
        </p:scale>
        <p:origin x="7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7157C-FF7A-0A45-82E7-B7B4E3A02275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FA015-8AB8-C040-8251-40A79319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5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FA015-8AB8-C040-8251-40A793192223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FA015-8AB8-C040-8251-40A7931922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1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FA015-8AB8-C040-8251-40A7931922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3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E3A5-2FBB-157E-BE2B-7339B8C45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FCDF3-2AFE-21DC-3728-E154B09BA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5BF8-8383-5AF2-21F5-DBF71FB0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290AA-0AF7-0540-8B17-D2BF5E7661FD}" type="datetime1">
              <a:rPr lang="en-IN" smtClean="0"/>
              <a:t>20/04/23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49E64-DF09-9958-472B-FEAB7FC1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CDE1-2592-9260-61CD-6815A848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133E-AB1E-1A46-960C-18078F12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9D9-33A5-44BD-2890-2D1C88A0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EAF61-6EB1-C197-CD60-ED1FCD9CE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F3C48-C824-6EB3-EC02-BDBC4C6D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4B2409-1A29-DC48-9D7B-65DEF66CA1E6}" type="datetime1">
              <a:rPr lang="en-IN" smtClean="0"/>
              <a:t>20/04/23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FBB8E-5800-2AB7-568D-9A4195B6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AD94-E7C7-D189-834A-528F1AD5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133E-AB1E-1A46-960C-18078F12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4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F9F7C-FD2B-EDBC-6440-6461A1FEC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63FE7-CDD2-9184-1F78-620E8EF5F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B09A-C02A-24FE-43DD-7B0080E5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DAF2CF-F8AA-F24A-B04D-930C2614DB9F}" type="datetime1">
              <a:rPr lang="en-IN" smtClean="0"/>
              <a:t>20/04/23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2A90-5C70-70D0-E65C-DD3DDB1A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FCC5-5CEF-42B1-C320-5CD6E002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133E-AB1E-1A46-960C-18078F12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6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E28B-5B22-FE10-D76C-CA90EECC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5894-6AA1-2107-6625-1BA72032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D0D2C-3165-DA02-B742-CBEBCE24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5780B4-6DA2-9E42-AF19-957370240F7A}" type="datetime1">
              <a:rPr lang="en-IN" smtClean="0"/>
              <a:t>20/04/23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7DCB4-9040-1E91-6816-2082D828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E08C-7764-C571-D8A4-D027E6D0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133E-AB1E-1A46-960C-18078F12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9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4423-EE11-5BCE-E5D6-A101FAF2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A0451-7CE8-F1AD-719B-1926E84C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F317-A65C-893A-FDA0-01927AA4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76144C-192A-BB46-ABC8-88BBDEECCEC7}" type="datetime1">
              <a:rPr lang="en-IN" smtClean="0"/>
              <a:t>20/04/23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F303C-D99E-3D3B-C4E4-C18288BE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1E2A-0DD2-A292-2D69-AC41FA4C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133E-AB1E-1A46-960C-18078F12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D409-03A4-D699-1897-01FE860D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10AC-99B5-FC29-1D78-94F8007FC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BEBDA-9BD8-9CB7-B5B1-520C4F3C4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6C6DB-2009-2705-FADB-0ECDF599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EC5537-1884-774F-A72D-441205C9A0F3}" type="datetime1">
              <a:rPr lang="en-IN" smtClean="0"/>
              <a:t>20/04/23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02CBF-72F4-E8E1-A4D7-6ABC8A69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9C2F2-6A6F-3C60-1BAF-EB8ABFE1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133E-AB1E-1A46-960C-18078F12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5770-C8CF-990A-0682-BFF85E97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36830-2F76-DF06-7444-5E1E97BB0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0568C-3B6D-75F0-9DE3-414DA7CAC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087DE-8DD0-F33F-817E-6444D3885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6EEAE-6544-8E6D-04EA-D0C32343F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68923-7374-0998-BDE8-474EA731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6485F-F5DC-3740-A0DD-E3E0DABAC4EF}" type="datetime1">
              <a:rPr lang="en-IN" smtClean="0"/>
              <a:t>20/04/23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7C482-2119-3885-D305-19E8EE40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A1D2B-8597-F269-7815-C581F724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133E-AB1E-1A46-960C-18078F12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2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17FD-14E6-B426-B96E-4FA93024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159BC-458D-8826-B525-9F5B8513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C16DE0-1C31-5E44-B873-1CC4CEDC7954}" type="datetime1">
              <a:rPr lang="en-IN" smtClean="0"/>
              <a:t>20/04/23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43C09-F8C6-F022-F7FA-DF27C5B3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15EB6-3AE3-EE3A-25AE-9B04969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133E-AB1E-1A46-960C-18078F12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4CBBC-0D21-CE95-B1E1-00BFC264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1958BA-9A3A-4E46-99F4-F2108A2E8D36}" type="datetime1">
              <a:rPr lang="en-IN" smtClean="0"/>
              <a:t>20/04/23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CE9F7-937B-1FAA-D3AC-370822CE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03AD-9019-DEBF-3E7F-814EDE1B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133E-AB1E-1A46-960C-18078F12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9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3F25-F782-AE07-E07F-0F466588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0AED-D7A7-9F9D-9A7F-2BFBD28A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46EEA-82BA-897A-3BB7-0F00FC838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E8541-ADF5-917E-BF91-A2B8CBE3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25B574-9ABA-8C46-80C8-68FF32BA5563}" type="datetime1">
              <a:rPr lang="en-IN" smtClean="0"/>
              <a:t>20/04/23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DD0E6-BAF5-A6F1-9EF6-6ED9B908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D93F8-9061-529F-0093-32137C66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133E-AB1E-1A46-960C-18078F12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9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AF26-0C98-01FA-5880-DEF02734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0DFD1-5A5D-9CFB-E7CA-963F160F6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CDA78-649C-7D80-7EA7-E237FA06B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B1203-DD00-F25D-FD31-56551B44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A8733-73A6-F042-91BF-F1E5FAFDBE9D}" type="datetime1">
              <a:rPr lang="en-IN" smtClean="0"/>
              <a:t>20/04/23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835DD-1D2C-BBB7-9C28-021C0DFC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EEE8A-0BED-F475-2982-B24F8293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133E-AB1E-1A46-960C-18078F12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5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5795E-E657-CDCB-CD36-BABAB46C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B3779-4F6A-78E0-B00F-6D6944D9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C2034-AC92-78A4-8058-7A4BA6F98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133E-AB1E-1A46-960C-18078F12AE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3CE95-551A-1A1D-033A-CF56EE7634A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37698" y="-12192"/>
            <a:ext cx="1656588" cy="54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6DE3-F103-CE36-84D4-802A53CD9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36028"/>
            <a:ext cx="12192000" cy="1037907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+mn-lt"/>
                <a:cs typeface="Calibri" panose="020F0502020204030204" pitchFamily="34" charset="0"/>
              </a:rPr>
              <a:t>GNU Compiler Collection (GCC) on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E999B-C602-CBAB-39C6-336CA0D35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4066"/>
            <a:ext cx="9144000" cy="1655762"/>
          </a:xfrm>
        </p:spPr>
        <p:txBody>
          <a:bodyPr anchor="ctr"/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Prepared by:</a:t>
            </a: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Dr.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Susama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Bagchi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Asst. Prof., CUIET,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Chitkara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University, Punjab</a:t>
            </a:r>
          </a:p>
        </p:txBody>
      </p:sp>
    </p:spTree>
    <p:extLst>
      <p:ext uri="{BB962C8B-B14F-4D97-AF65-F5344CB8AC3E}">
        <p14:creationId xmlns:p14="http://schemas.microsoft.com/office/powerpoint/2010/main" val="23670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CFEE-F9BE-0415-34AB-2ADD8B48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04"/>
            <a:ext cx="10515600" cy="80391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What is GCC?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0BE8-C255-E21D-30F4-A706FCE7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133E-AB1E-1A46-960C-18078F12AEB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82890-313B-F76D-BCC2-D3D53EACBB6A}"/>
              </a:ext>
            </a:extLst>
          </p:cNvPr>
          <p:cNvSpPr txBox="1"/>
          <p:nvPr/>
        </p:nvSpPr>
        <p:spPr>
          <a:xfrm>
            <a:off x="838200" y="1921783"/>
            <a:ext cx="106368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GNU Compiler Collection (GCC) is a compiler system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It is produced by the GNU Project to support various programming languages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GCC is a key component of the GNU toolchain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It is the standard compiler for most projects related to GNU and Linux, including the Linux kernel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Free Software Foundation (FSF) distributes GCC under the GNU General Public License (GNU GPL).</a:t>
            </a:r>
          </a:p>
        </p:txBody>
      </p:sp>
    </p:spTree>
    <p:extLst>
      <p:ext uri="{BB962C8B-B14F-4D97-AF65-F5344CB8AC3E}">
        <p14:creationId xmlns:p14="http://schemas.microsoft.com/office/powerpoint/2010/main" val="54790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CFEE-F9BE-0415-34AB-2ADD8B48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04"/>
            <a:ext cx="10515600" cy="80391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Basics of GCC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0BE8-C255-E21D-30F4-A706FCE7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133E-AB1E-1A46-960C-18078F12AEB2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B8D99-8596-7ECA-9452-7400C94D2AFB}"/>
              </a:ext>
            </a:extLst>
          </p:cNvPr>
          <p:cNvSpPr txBox="1"/>
          <p:nvPr/>
        </p:nvSpPr>
        <p:spPr>
          <a:xfrm>
            <a:off x="838200" y="1278037"/>
            <a:ext cx="108944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To check the version:</a:t>
            </a:r>
          </a:p>
          <a:p>
            <a:r>
              <a:rPr lang="en-US" dirty="0"/>
              <a:t>$ </a:t>
            </a:r>
            <a:r>
              <a:rPr lang="en-US" dirty="0" err="1"/>
              <a:t>gcc</a:t>
            </a:r>
            <a:r>
              <a:rPr lang="en-US" dirty="0"/>
              <a:t> –version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If GCC is not in the system, then it can be installed using below command:</a:t>
            </a:r>
          </a:p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apt install build-essential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To clear the terminal:</a:t>
            </a:r>
          </a:p>
          <a:p>
            <a:r>
              <a:rPr lang="en-US" dirty="0"/>
              <a:t>$clear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To create a file:</a:t>
            </a:r>
          </a:p>
          <a:p>
            <a:r>
              <a:rPr lang="en-US" dirty="0"/>
              <a:t>$touch &lt;filename&gt;    (if it is a C file of name ‘</a:t>
            </a:r>
            <a:r>
              <a:rPr lang="en-US" dirty="0" err="1"/>
              <a:t>xyz</a:t>
            </a:r>
            <a:r>
              <a:rPr lang="en-US" dirty="0"/>
              <a:t>’, then the filename should be ‘</a:t>
            </a:r>
            <a:r>
              <a:rPr lang="en-US" dirty="0" err="1"/>
              <a:t>xyz.c</a:t>
            </a:r>
            <a:r>
              <a:rPr lang="en-US" dirty="0"/>
              <a:t>’)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To create a directory / folder:</a:t>
            </a:r>
          </a:p>
          <a:p>
            <a:r>
              <a:rPr lang="en-US" dirty="0"/>
              <a:t>$</a:t>
            </a:r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directory_name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To change the location/path:</a:t>
            </a:r>
          </a:p>
          <a:p>
            <a:r>
              <a:rPr lang="en-US" dirty="0"/>
              <a:t>$cd &lt;</a:t>
            </a:r>
            <a:r>
              <a:rPr lang="en-US" dirty="0" err="1"/>
              <a:t>path_name</a:t>
            </a:r>
            <a:r>
              <a:rPr lang="en-US" dirty="0"/>
              <a:t>&gt;    </a:t>
            </a:r>
          </a:p>
          <a:p>
            <a:r>
              <a:rPr lang="en-US" dirty="0"/>
              <a:t>(By default, the home path should be shown. Using change directory command, the location can be changed)</a:t>
            </a:r>
          </a:p>
        </p:txBody>
      </p:sp>
    </p:spTree>
    <p:extLst>
      <p:ext uri="{BB962C8B-B14F-4D97-AF65-F5344CB8AC3E}">
        <p14:creationId xmlns:p14="http://schemas.microsoft.com/office/powerpoint/2010/main" val="68279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CFEE-F9BE-0415-34AB-2ADD8B48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04"/>
            <a:ext cx="10515600" cy="80391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Execution of a C Program using GCC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0BE8-C255-E21D-30F4-A706FCE7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133E-AB1E-1A46-960C-18078F12AEB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6CE2C-499B-66C3-8644-833FEFB667C8}"/>
              </a:ext>
            </a:extLst>
          </p:cNvPr>
          <p:cNvSpPr txBox="1"/>
          <p:nvPr/>
        </p:nvSpPr>
        <p:spPr>
          <a:xfrm>
            <a:off x="932065" y="1262952"/>
            <a:ext cx="107141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Home_directory</a:t>
            </a:r>
            <a:r>
              <a:rPr lang="en-US" dirty="0"/>
              <a:t> $ cd Desktop      </a:t>
            </a:r>
            <a:r>
              <a:rPr lang="en-US" dirty="0">
                <a:sym typeface="Wingdings" pitchFamily="2" charset="2"/>
              </a:rPr>
              <a:t> to change the path to desktop</a:t>
            </a:r>
          </a:p>
          <a:p>
            <a:endParaRPr lang="en-US" dirty="0"/>
          </a:p>
          <a:p>
            <a:r>
              <a:rPr lang="en-US" dirty="0"/>
              <a:t>Desktop $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xyz</a:t>
            </a:r>
            <a:r>
              <a:rPr lang="en-US" dirty="0"/>
              <a:t>                        </a:t>
            </a:r>
            <a:r>
              <a:rPr lang="en-US" dirty="0">
                <a:sym typeface="Wingdings" pitchFamily="2" charset="2"/>
              </a:rPr>
              <a:t> This will create an empty directory / folder named ‘</a:t>
            </a:r>
            <a:r>
              <a:rPr lang="en-US" dirty="0" err="1">
                <a:sym typeface="Wingdings" pitchFamily="2" charset="2"/>
              </a:rPr>
              <a:t>xyz</a:t>
            </a:r>
            <a:r>
              <a:rPr lang="en-US" dirty="0">
                <a:sym typeface="Wingdings" pitchFamily="2" charset="2"/>
              </a:rPr>
              <a:t>’ on desktop</a:t>
            </a:r>
            <a:endParaRPr lang="en-US" dirty="0"/>
          </a:p>
          <a:p>
            <a:r>
              <a:rPr lang="en-US" dirty="0"/>
              <a:t>Desktop $ cd </a:t>
            </a:r>
            <a:r>
              <a:rPr lang="en-US" dirty="0" err="1"/>
              <a:t>xyz</a:t>
            </a:r>
            <a:r>
              <a:rPr lang="en-US" dirty="0"/>
              <a:t>                              </a:t>
            </a:r>
            <a:r>
              <a:rPr lang="en-US" dirty="0">
                <a:sym typeface="Wingdings" pitchFamily="2" charset="2"/>
              </a:rPr>
              <a:t> To change the path to ‘</a:t>
            </a:r>
            <a:r>
              <a:rPr lang="en-US" dirty="0" err="1">
                <a:sym typeface="Wingdings" pitchFamily="2" charset="2"/>
              </a:rPr>
              <a:t>xyz</a:t>
            </a:r>
            <a:r>
              <a:rPr lang="en-US" dirty="0">
                <a:sym typeface="Wingdings" pitchFamily="2" charset="2"/>
              </a:rPr>
              <a:t>’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xyz</a:t>
            </a:r>
            <a:r>
              <a:rPr lang="en-US" dirty="0"/>
              <a:t> $ touch </a:t>
            </a:r>
            <a:r>
              <a:rPr lang="en-US" dirty="0" err="1"/>
              <a:t>main.c</a:t>
            </a:r>
            <a:r>
              <a:rPr lang="en-US" dirty="0"/>
              <a:t>                           </a:t>
            </a:r>
            <a:r>
              <a:rPr lang="en-US" dirty="0">
                <a:sym typeface="Wingdings" pitchFamily="2" charset="2"/>
              </a:rPr>
              <a:t> This will create an empty C file named ‘main’ within ‘</a:t>
            </a:r>
            <a:r>
              <a:rPr lang="en-US" dirty="0" err="1">
                <a:sym typeface="Wingdings" pitchFamily="2" charset="2"/>
              </a:rPr>
              <a:t>xyz</a:t>
            </a:r>
            <a:r>
              <a:rPr lang="en-US" dirty="0">
                <a:sym typeface="Wingdings" pitchFamily="2" charset="2"/>
              </a:rPr>
              <a:t>’ folder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Either double click on </a:t>
            </a:r>
            <a:r>
              <a:rPr lang="en-US" dirty="0" err="1">
                <a:solidFill>
                  <a:srgbClr val="0070C0"/>
                </a:solidFill>
                <a:sym typeface="Wingdings" pitchFamily="2" charset="2"/>
              </a:rPr>
              <a:t>hello.c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to open it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OR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 use the below command to open it:</a:t>
            </a:r>
          </a:p>
          <a:p>
            <a:r>
              <a:rPr lang="en-US" dirty="0" err="1"/>
              <a:t>xyz</a:t>
            </a:r>
            <a:r>
              <a:rPr lang="en-US" dirty="0"/>
              <a:t> $ vi </a:t>
            </a:r>
            <a:r>
              <a:rPr lang="en-US" dirty="0" err="1"/>
              <a:t>main.c</a:t>
            </a:r>
            <a:r>
              <a:rPr lang="en-US" dirty="0"/>
              <a:t>                 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/>
              <a:t>xyz</a:t>
            </a:r>
            <a:r>
              <a:rPr lang="en-US" dirty="0"/>
              <a:t> $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main.c</a:t>
            </a:r>
            <a:r>
              <a:rPr lang="en-US" dirty="0"/>
              <a:t> –o test                </a:t>
            </a:r>
            <a:r>
              <a:rPr lang="en-US" dirty="0">
                <a:sym typeface="Wingdings" pitchFamily="2" charset="2"/>
              </a:rPr>
              <a:t> This is to compile the C file. The compilation will create a binary file named </a:t>
            </a:r>
          </a:p>
          <a:p>
            <a:r>
              <a:rPr lang="en-US" dirty="0">
                <a:sym typeface="Wingdings" pitchFamily="2" charset="2"/>
              </a:rPr>
              <a:t>                                                                     ‘test’ within ‘</a:t>
            </a:r>
            <a:r>
              <a:rPr lang="en-US" dirty="0" err="1">
                <a:sym typeface="Wingdings" pitchFamily="2" charset="2"/>
              </a:rPr>
              <a:t>xyz</a:t>
            </a:r>
            <a:r>
              <a:rPr lang="en-US" dirty="0">
                <a:sym typeface="Wingdings" pitchFamily="2" charset="2"/>
              </a:rPr>
              <a:t>’ folder. ‘-o’ is a flag.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/>
              <a:t>xyz</a:t>
            </a:r>
            <a:r>
              <a:rPr lang="en-US" dirty="0"/>
              <a:t> $ ./test                                         </a:t>
            </a:r>
            <a:r>
              <a:rPr lang="en-US" dirty="0">
                <a:sym typeface="Wingdings" pitchFamily="2" charset="2"/>
              </a:rPr>
              <a:t> To run the program and get the output</a:t>
            </a:r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F745484-6C6C-D36F-6145-A9C8E92C573D}"/>
              </a:ext>
            </a:extLst>
          </p:cNvPr>
          <p:cNvSpPr/>
          <p:nvPr/>
        </p:nvSpPr>
        <p:spPr>
          <a:xfrm>
            <a:off x="4813936" y="2951332"/>
            <a:ext cx="218941" cy="321971"/>
          </a:xfrm>
          <a:prstGeom prst="downArrow">
            <a:avLst/>
          </a:prstGeom>
          <a:solidFill>
            <a:srgbClr val="3878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E359652-1825-2686-D1D8-1072E7572695}"/>
              </a:ext>
            </a:extLst>
          </p:cNvPr>
          <p:cNvSpPr/>
          <p:nvPr/>
        </p:nvSpPr>
        <p:spPr>
          <a:xfrm rot="16200000">
            <a:off x="3052176" y="3297106"/>
            <a:ext cx="280117" cy="83275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BA7375-254A-FD0B-1953-4FE98FAF0BBE}"/>
              </a:ext>
            </a:extLst>
          </p:cNvPr>
          <p:cNvSpPr txBox="1"/>
          <p:nvPr/>
        </p:nvSpPr>
        <p:spPr>
          <a:xfrm>
            <a:off x="3965301" y="3573427"/>
            <a:ext cx="1883849" cy="1754326"/>
          </a:xfrm>
          <a:custGeom>
            <a:avLst/>
            <a:gdLst>
              <a:gd name="connsiteX0" fmla="*/ 0 w 1883849"/>
              <a:gd name="connsiteY0" fmla="*/ 0 h 1754326"/>
              <a:gd name="connsiteX1" fmla="*/ 571434 w 1883849"/>
              <a:gd name="connsiteY1" fmla="*/ 0 h 1754326"/>
              <a:gd name="connsiteX2" fmla="*/ 1161707 w 1883849"/>
              <a:gd name="connsiteY2" fmla="*/ 0 h 1754326"/>
              <a:gd name="connsiteX3" fmla="*/ 1883849 w 1883849"/>
              <a:gd name="connsiteY3" fmla="*/ 0 h 1754326"/>
              <a:gd name="connsiteX4" fmla="*/ 1883849 w 1883849"/>
              <a:gd name="connsiteY4" fmla="*/ 584775 h 1754326"/>
              <a:gd name="connsiteX5" fmla="*/ 1883849 w 1883849"/>
              <a:gd name="connsiteY5" fmla="*/ 1116921 h 1754326"/>
              <a:gd name="connsiteX6" fmla="*/ 1883849 w 1883849"/>
              <a:gd name="connsiteY6" fmla="*/ 1754326 h 1754326"/>
              <a:gd name="connsiteX7" fmla="*/ 1312415 w 1883849"/>
              <a:gd name="connsiteY7" fmla="*/ 1754326 h 1754326"/>
              <a:gd name="connsiteX8" fmla="*/ 722142 w 1883849"/>
              <a:gd name="connsiteY8" fmla="*/ 1754326 h 1754326"/>
              <a:gd name="connsiteX9" fmla="*/ 0 w 1883849"/>
              <a:gd name="connsiteY9" fmla="*/ 1754326 h 1754326"/>
              <a:gd name="connsiteX10" fmla="*/ 0 w 1883849"/>
              <a:gd name="connsiteY10" fmla="*/ 1169551 h 1754326"/>
              <a:gd name="connsiteX11" fmla="*/ 0 w 1883849"/>
              <a:gd name="connsiteY11" fmla="*/ 549689 h 1754326"/>
              <a:gd name="connsiteX12" fmla="*/ 0 w 1883849"/>
              <a:gd name="connsiteY12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3849" h="1754326" extrusionOk="0">
                <a:moveTo>
                  <a:pt x="0" y="0"/>
                </a:moveTo>
                <a:cubicBezTo>
                  <a:pt x="186977" y="-9150"/>
                  <a:pt x="405480" y="-8492"/>
                  <a:pt x="571434" y="0"/>
                </a:cubicBezTo>
                <a:cubicBezTo>
                  <a:pt x="737388" y="8492"/>
                  <a:pt x="891548" y="25066"/>
                  <a:pt x="1161707" y="0"/>
                </a:cubicBezTo>
                <a:cubicBezTo>
                  <a:pt x="1431866" y="-25066"/>
                  <a:pt x="1630397" y="-1304"/>
                  <a:pt x="1883849" y="0"/>
                </a:cubicBezTo>
                <a:cubicBezTo>
                  <a:pt x="1908115" y="155324"/>
                  <a:pt x="1859131" y="408834"/>
                  <a:pt x="1883849" y="584775"/>
                </a:cubicBezTo>
                <a:cubicBezTo>
                  <a:pt x="1908567" y="760717"/>
                  <a:pt x="1885164" y="851389"/>
                  <a:pt x="1883849" y="1116921"/>
                </a:cubicBezTo>
                <a:cubicBezTo>
                  <a:pt x="1882534" y="1382453"/>
                  <a:pt x="1873970" y="1562837"/>
                  <a:pt x="1883849" y="1754326"/>
                </a:cubicBezTo>
                <a:cubicBezTo>
                  <a:pt x="1726980" y="1743829"/>
                  <a:pt x="1554412" y="1751236"/>
                  <a:pt x="1312415" y="1754326"/>
                </a:cubicBezTo>
                <a:cubicBezTo>
                  <a:pt x="1070418" y="1757416"/>
                  <a:pt x="940709" y="1756429"/>
                  <a:pt x="722142" y="1754326"/>
                </a:cubicBezTo>
                <a:cubicBezTo>
                  <a:pt x="503575" y="1752223"/>
                  <a:pt x="206978" y="1759613"/>
                  <a:pt x="0" y="1754326"/>
                </a:cubicBezTo>
                <a:cubicBezTo>
                  <a:pt x="-22964" y="1560426"/>
                  <a:pt x="1337" y="1301502"/>
                  <a:pt x="0" y="1169551"/>
                </a:cubicBezTo>
                <a:cubicBezTo>
                  <a:pt x="-1337" y="1037600"/>
                  <a:pt x="4742" y="701505"/>
                  <a:pt x="0" y="549689"/>
                </a:cubicBezTo>
                <a:cubicBezTo>
                  <a:pt x="-4742" y="397873"/>
                  <a:pt x="10446" y="115582"/>
                  <a:pt x="0" y="0"/>
                </a:cubicBezTo>
                <a:close/>
              </a:path>
            </a:pathLst>
          </a:custGeom>
          <a:noFill/>
          <a:ln w="31750" cap="rnd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</a:t>
            </a:r>
            <a:r>
              <a:rPr lang="en-US" dirty="0" err="1"/>
              <a:t>printf</a:t>
            </a:r>
            <a:r>
              <a:rPr lang="en-US" dirty="0"/>
              <a:t>(“Hi”);</a:t>
            </a:r>
          </a:p>
          <a:p>
            <a:r>
              <a:rPr lang="en-US" dirty="0"/>
              <a:t>          return 0;</a:t>
            </a:r>
          </a:p>
          <a:p>
            <a:r>
              <a:rPr lang="en-US" dirty="0"/>
              <a:t>         }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5C8D9F09-B855-6EFE-5AD3-69FEA47791A7}"/>
              </a:ext>
            </a:extLst>
          </p:cNvPr>
          <p:cNvSpPr/>
          <p:nvPr/>
        </p:nvSpPr>
        <p:spPr>
          <a:xfrm rot="16200000">
            <a:off x="6367858" y="3346093"/>
            <a:ext cx="280117" cy="83275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B45AE-B2E5-0D2B-5834-E6388AFD76E7}"/>
              </a:ext>
            </a:extLst>
          </p:cNvPr>
          <p:cNvSpPr txBox="1"/>
          <p:nvPr/>
        </p:nvSpPr>
        <p:spPr>
          <a:xfrm>
            <a:off x="7115151" y="3563997"/>
            <a:ext cx="4581613" cy="1200329"/>
          </a:xfrm>
          <a:prstGeom prst="rect">
            <a:avLst/>
          </a:prstGeom>
          <a:noFill/>
          <a:ln w="31750" cap="rnd"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1883849"/>
                      <a:gd name="connsiteY0" fmla="*/ 0 h 1754326"/>
                      <a:gd name="connsiteX1" fmla="*/ 571434 w 1883849"/>
                      <a:gd name="connsiteY1" fmla="*/ 0 h 1754326"/>
                      <a:gd name="connsiteX2" fmla="*/ 1161707 w 1883849"/>
                      <a:gd name="connsiteY2" fmla="*/ 0 h 1754326"/>
                      <a:gd name="connsiteX3" fmla="*/ 1883849 w 1883849"/>
                      <a:gd name="connsiteY3" fmla="*/ 0 h 1754326"/>
                      <a:gd name="connsiteX4" fmla="*/ 1883849 w 1883849"/>
                      <a:gd name="connsiteY4" fmla="*/ 584775 h 1754326"/>
                      <a:gd name="connsiteX5" fmla="*/ 1883849 w 1883849"/>
                      <a:gd name="connsiteY5" fmla="*/ 1116921 h 1754326"/>
                      <a:gd name="connsiteX6" fmla="*/ 1883849 w 1883849"/>
                      <a:gd name="connsiteY6" fmla="*/ 1754326 h 1754326"/>
                      <a:gd name="connsiteX7" fmla="*/ 1312415 w 1883849"/>
                      <a:gd name="connsiteY7" fmla="*/ 1754326 h 1754326"/>
                      <a:gd name="connsiteX8" fmla="*/ 722142 w 1883849"/>
                      <a:gd name="connsiteY8" fmla="*/ 1754326 h 1754326"/>
                      <a:gd name="connsiteX9" fmla="*/ 0 w 1883849"/>
                      <a:gd name="connsiteY9" fmla="*/ 1754326 h 1754326"/>
                      <a:gd name="connsiteX10" fmla="*/ 0 w 1883849"/>
                      <a:gd name="connsiteY10" fmla="*/ 1169551 h 1754326"/>
                      <a:gd name="connsiteX11" fmla="*/ 0 w 1883849"/>
                      <a:gd name="connsiteY11" fmla="*/ 549689 h 1754326"/>
                      <a:gd name="connsiteX12" fmla="*/ 0 w 1883849"/>
                      <a:gd name="connsiteY12" fmla="*/ 0 h 1754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883849" h="1754326" extrusionOk="0">
                        <a:moveTo>
                          <a:pt x="0" y="0"/>
                        </a:moveTo>
                        <a:cubicBezTo>
                          <a:pt x="186977" y="-9150"/>
                          <a:pt x="405480" y="-8492"/>
                          <a:pt x="571434" y="0"/>
                        </a:cubicBezTo>
                        <a:cubicBezTo>
                          <a:pt x="737388" y="8492"/>
                          <a:pt x="891548" y="25066"/>
                          <a:pt x="1161707" y="0"/>
                        </a:cubicBezTo>
                        <a:cubicBezTo>
                          <a:pt x="1431866" y="-25066"/>
                          <a:pt x="1630397" y="-1304"/>
                          <a:pt x="1883849" y="0"/>
                        </a:cubicBezTo>
                        <a:cubicBezTo>
                          <a:pt x="1908115" y="155324"/>
                          <a:pt x="1859131" y="408834"/>
                          <a:pt x="1883849" y="584775"/>
                        </a:cubicBezTo>
                        <a:cubicBezTo>
                          <a:pt x="1908567" y="760717"/>
                          <a:pt x="1885164" y="851389"/>
                          <a:pt x="1883849" y="1116921"/>
                        </a:cubicBezTo>
                        <a:cubicBezTo>
                          <a:pt x="1882534" y="1382453"/>
                          <a:pt x="1873970" y="1562837"/>
                          <a:pt x="1883849" y="1754326"/>
                        </a:cubicBezTo>
                        <a:cubicBezTo>
                          <a:pt x="1726980" y="1743829"/>
                          <a:pt x="1554412" y="1751236"/>
                          <a:pt x="1312415" y="1754326"/>
                        </a:cubicBezTo>
                        <a:cubicBezTo>
                          <a:pt x="1070418" y="1757416"/>
                          <a:pt x="940709" y="1756429"/>
                          <a:pt x="722142" y="1754326"/>
                        </a:cubicBezTo>
                        <a:cubicBezTo>
                          <a:pt x="503575" y="1752223"/>
                          <a:pt x="206978" y="1759613"/>
                          <a:pt x="0" y="1754326"/>
                        </a:cubicBezTo>
                        <a:cubicBezTo>
                          <a:pt x="-22964" y="1560426"/>
                          <a:pt x="1337" y="1301502"/>
                          <a:pt x="0" y="1169551"/>
                        </a:cubicBezTo>
                        <a:cubicBezTo>
                          <a:pt x="-1337" y="1037600"/>
                          <a:pt x="4742" y="701505"/>
                          <a:pt x="0" y="549689"/>
                        </a:cubicBezTo>
                        <a:cubicBezTo>
                          <a:pt x="-4742" y="397873"/>
                          <a:pt x="10446" y="1155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typing this, you need to save the </a:t>
            </a:r>
            <a:r>
              <a:rPr lang="en-US" dirty="0" err="1"/>
              <a:t>main.c</a:t>
            </a:r>
            <a:r>
              <a:rPr lang="en-US" dirty="0"/>
              <a:t> either using ‘ctrl + S’ 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Double clicking on the save button</a:t>
            </a:r>
          </a:p>
        </p:txBody>
      </p:sp>
    </p:spTree>
    <p:extLst>
      <p:ext uri="{BB962C8B-B14F-4D97-AF65-F5344CB8AC3E}">
        <p14:creationId xmlns:p14="http://schemas.microsoft.com/office/powerpoint/2010/main" val="240964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CFEE-F9BE-0415-34AB-2ADD8B48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1503"/>
            <a:ext cx="9530443" cy="1475251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Automated execution of C-file using Make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0BE8-C255-E21D-30F4-A706FCE7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133E-AB1E-1A46-960C-18078F12AEB2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6CE2C-499B-66C3-8644-833FEFB667C8}"/>
              </a:ext>
            </a:extLst>
          </p:cNvPr>
          <p:cNvSpPr txBox="1"/>
          <p:nvPr/>
        </p:nvSpPr>
        <p:spPr>
          <a:xfrm>
            <a:off x="838200" y="3115068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xyz</a:t>
            </a:r>
            <a:r>
              <a:rPr lang="en-US" dirty="0"/>
              <a:t> $ touch </a:t>
            </a:r>
            <a:r>
              <a:rPr lang="en-US" dirty="0" err="1"/>
              <a:t>makefile</a:t>
            </a:r>
            <a:r>
              <a:rPr lang="en-US" dirty="0"/>
              <a:t>           </a:t>
            </a:r>
            <a:r>
              <a:rPr lang="en-US" dirty="0">
                <a:sym typeface="Wingdings" pitchFamily="2" charset="2"/>
              </a:rPr>
              <a:t> This will create a </a:t>
            </a:r>
            <a:r>
              <a:rPr lang="en-US" dirty="0" err="1">
                <a:sym typeface="Wingdings" pitchFamily="2" charset="2"/>
              </a:rPr>
              <a:t>makefile</a:t>
            </a:r>
            <a:r>
              <a:rPr lang="en-US" dirty="0">
                <a:sym typeface="Wingdings" pitchFamily="2" charset="2"/>
              </a:rPr>
              <a:t> named ‘make’ within ‘</a:t>
            </a:r>
            <a:r>
              <a:rPr lang="en-US" dirty="0" err="1">
                <a:sym typeface="Wingdings" pitchFamily="2" charset="2"/>
              </a:rPr>
              <a:t>xyx</a:t>
            </a:r>
            <a:r>
              <a:rPr lang="en-US" dirty="0">
                <a:sym typeface="Wingdings" pitchFamily="2" charset="2"/>
              </a:rPr>
              <a:t>’ folder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/>
              <a:t>xyz</a:t>
            </a:r>
            <a:r>
              <a:rPr lang="en-US" dirty="0"/>
              <a:t> $ vi </a:t>
            </a:r>
            <a:r>
              <a:rPr lang="en-US" dirty="0" err="1"/>
              <a:t>makefile</a:t>
            </a:r>
            <a:r>
              <a:rPr lang="en-US" dirty="0"/>
              <a:t>                   </a:t>
            </a:r>
            <a:r>
              <a:rPr lang="en-US" dirty="0">
                <a:sym typeface="Wingdings" pitchFamily="2" charset="2"/>
              </a:rPr>
              <a:t> To open the empty </a:t>
            </a:r>
            <a:r>
              <a:rPr lang="en-US" dirty="0" err="1">
                <a:sym typeface="Wingdings" pitchFamily="2" charset="2"/>
              </a:rPr>
              <a:t>makefile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/>
              <a:t>xyz</a:t>
            </a:r>
            <a:r>
              <a:rPr lang="en-US" dirty="0"/>
              <a:t> $ make                             </a:t>
            </a:r>
            <a:r>
              <a:rPr lang="en-US" dirty="0">
                <a:sym typeface="Wingdings" pitchFamily="2" charset="2"/>
              </a:rPr>
              <a:t> Output will be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/>
              <a:t>xyz</a:t>
            </a:r>
            <a:r>
              <a:rPr lang="en-US" dirty="0"/>
              <a:t> $ ./test                              </a:t>
            </a:r>
            <a:r>
              <a:rPr lang="en-US" dirty="0">
                <a:sym typeface="Wingdings" pitchFamily="2" charset="2"/>
              </a:rPr>
              <a:t> To run the program and get the output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C22CBDB-92B5-927A-7DC3-BE9376F0DAC7}"/>
              </a:ext>
            </a:extLst>
          </p:cNvPr>
          <p:cNvSpPr/>
          <p:nvPr/>
        </p:nvSpPr>
        <p:spPr>
          <a:xfrm rot="16200000">
            <a:off x="6711327" y="3813475"/>
            <a:ext cx="287822" cy="626001"/>
          </a:xfrm>
          <a:prstGeom prst="downArrow">
            <a:avLst/>
          </a:prstGeom>
          <a:solidFill>
            <a:srgbClr val="3878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3F264-FA68-7439-C670-497D188D6D78}"/>
              </a:ext>
            </a:extLst>
          </p:cNvPr>
          <p:cNvSpPr txBox="1"/>
          <p:nvPr/>
        </p:nvSpPr>
        <p:spPr>
          <a:xfrm>
            <a:off x="7260456" y="3858130"/>
            <a:ext cx="3065909" cy="646331"/>
          </a:xfrm>
          <a:custGeom>
            <a:avLst/>
            <a:gdLst>
              <a:gd name="connsiteX0" fmla="*/ 0 w 3065909"/>
              <a:gd name="connsiteY0" fmla="*/ 0 h 646331"/>
              <a:gd name="connsiteX1" fmla="*/ 521205 w 3065909"/>
              <a:gd name="connsiteY1" fmla="*/ 0 h 646331"/>
              <a:gd name="connsiteX2" fmla="*/ 1073068 w 3065909"/>
              <a:gd name="connsiteY2" fmla="*/ 0 h 646331"/>
              <a:gd name="connsiteX3" fmla="*/ 1747568 w 3065909"/>
              <a:gd name="connsiteY3" fmla="*/ 0 h 646331"/>
              <a:gd name="connsiteX4" fmla="*/ 2360750 w 3065909"/>
              <a:gd name="connsiteY4" fmla="*/ 0 h 646331"/>
              <a:gd name="connsiteX5" fmla="*/ 3065909 w 3065909"/>
              <a:gd name="connsiteY5" fmla="*/ 0 h 646331"/>
              <a:gd name="connsiteX6" fmla="*/ 3065909 w 3065909"/>
              <a:gd name="connsiteY6" fmla="*/ 646331 h 646331"/>
              <a:gd name="connsiteX7" fmla="*/ 2544704 w 3065909"/>
              <a:gd name="connsiteY7" fmla="*/ 646331 h 646331"/>
              <a:gd name="connsiteX8" fmla="*/ 1992841 w 3065909"/>
              <a:gd name="connsiteY8" fmla="*/ 646331 h 646331"/>
              <a:gd name="connsiteX9" fmla="*/ 1318341 w 3065909"/>
              <a:gd name="connsiteY9" fmla="*/ 646331 h 646331"/>
              <a:gd name="connsiteX10" fmla="*/ 705159 w 3065909"/>
              <a:gd name="connsiteY10" fmla="*/ 646331 h 646331"/>
              <a:gd name="connsiteX11" fmla="*/ 0 w 3065909"/>
              <a:gd name="connsiteY11" fmla="*/ 646331 h 646331"/>
              <a:gd name="connsiteX12" fmla="*/ 0 w 3065909"/>
              <a:gd name="connsiteY12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65909" h="646331" extrusionOk="0">
                <a:moveTo>
                  <a:pt x="0" y="0"/>
                </a:moveTo>
                <a:cubicBezTo>
                  <a:pt x="235927" y="-8129"/>
                  <a:pt x="315695" y="2325"/>
                  <a:pt x="521205" y="0"/>
                </a:cubicBezTo>
                <a:cubicBezTo>
                  <a:pt x="726716" y="-2325"/>
                  <a:pt x="912455" y="-27578"/>
                  <a:pt x="1073068" y="0"/>
                </a:cubicBezTo>
                <a:cubicBezTo>
                  <a:pt x="1233681" y="27578"/>
                  <a:pt x="1608043" y="2721"/>
                  <a:pt x="1747568" y="0"/>
                </a:cubicBezTo>
                <a:cubicBezTo>
                  <a:pt x="1887093" y="-2721"/>
                  <a:pt x="2058300" y="14621"/>
                  <a:pt x="2360750" y="0"/>
                </a:cubicBezTo>
                <a:cubicBezTo>
                  <a:pt x="2663200" y="-14621"/>
                  <a:pt x="2783316" y="-30288"/>
                  <a:pt x="3065909" y="0"/>
                </a:cubicBezTo>
                <a:cubicBezTo>
                  <a:pt x="3057904" y="253390"/>
                  <a:pt x="3065355" y="427199"/>
                  <a:pt x="3065909" y="646331"/>
                </a:cubicBezTo>
                <a:cubicBezTo>
                  <a:pt x="2903968" y="652134"/>
                  <a:pt x="2673090" y="628823"/>
                  <a:pt x="2544704" y="646331"/>
                </a:cubicBezTo>
                <a:cubicBezTo>
                  <a:pt x="2416318" y="663839"/>
                  <a:pt x="2172163" y="625952"/>
                  <a:pt x="1992841" y="646331"/>
                </a:cubicBezTo>
                <a:cubicBezTo>
                  <a:pt x="1813519" y="666710"/>
                  <a:pt x="1653313" y="677895"/>
                  <a:pt x="1318341" y="646331"/>
                </a:cubicBezTo>
                <a:cubicBezTo>
                  <a:pt x="983369" y="614767"/>
                  <a:pt x="941995" y="626562"/>
                  <a:pt x="705159" y="646331"/>
                </a:cubicBezTo>
                <a:cubicBezTo>
                  <a:pt x="468323" y="666100"/>
                  <a:pt x="245214" y="680298"/>
                  <a:pt x="0" y="646331"/>
                </a:cubicBezTo>
                <a:cubicBezTo>
                  <a:pt x="-12489" y="382303"/>
                  <a:pt x="21904" y="129423"/>
                  <a:pt x="0" y="0"/>
                </a:cubicBezTo>
                <a:close/>
              </a:path>
            </a:pathLst>
          </a:custGeom>
          <a:noFill/>
          <a:ln w="31750" cap="rnd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test:</a:t>
            </a:r>
          </a:p>
          <a:p>
            <a:r>
              <a:rPr lang="en-US" dirty="0"/>
              <a:t>	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main.c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–o main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88135C6-21E3-8142-49E5-3858CC4D334E}"/>
              </a:ext>
            </a:extLst>
          </p:cNvPr>
          <p:cNvSpPr/>
          <p:nvPr/>
        </p:nvSpPr>
        <p:spPr>
          <a:xfrm rot="16200000">
            <a:off x="10474884" y="3934875"/>
            <a:ext cx="263788" cy="40723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E82CA-0463-7FA9-D2C8-CDC8762E1538}"/>
              </a:ext>
            </a:extLst>
          </p:cNvPr>
          <p:cNvSpPr txBox="1"/>
          <p:nvPr/>
        </p:nvSpPr>
        <p:spPr>
          <a:xfrm>
            <a:off x="10794016" y="3815326"/>
            <a:ext cx="1027434" cy="646331"/>
          </a:xfrm>
          <a:prstGeom prst="rect">
            <a:avLst/>
          </a:prstGeom>
          <a:noFill/>
          <a:ln w="31750" cap="rnd"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1883849"/>
                      <a:gd name="connsiteY0" fmla="*/ 0 h 1754326"/>
                      <a:gd name="connsiteX1" fmla="*/ 571434 w 1883849"/>
                      <a:gd name="connsiteY1" fmla="*/ 0 h 1754326"/>
                      <a:gd name="connsiteX2" fmla="*/ 1161707 w 1883849"/>
                      <a:gd name="connsiteY2" fmla="*/ 0 h 1754326"/>
                      <a:gd name="connsiteX3" fmla="*/ 1883849 w 1883849"/>
                      <a:gd name="connsiteY3" fmla="*/ 0 h 1754326"/>
                      <a:gd name="connsiteX4" fmla="*/ 1883849 w 1883849"/>
                      <a:gd name="connsiteY4" fmla="*/ 584775 h 1754326"/>
                      <a:gd name="connsiteX5" fmla="*/ 1883849 w 1883849"/>
                      <a:gd name="connsiteY5" fmla="*/ 1116921 h 1754326"/>
                      <a:gd name="connsiteX6" fmla="*/ 1883849 w 1883849"/>
                      <a:gd name="connsiteY6" fmla="*/ 1754326 h 1754326"/>
                      <a:gd name="connsiteX7" fmla="*/ 1312415 w 1883849"/>
                      <a:gd name="connsiteY7" fmla="*/ 1754326 h 1754326"/>
                      <a:gd name="connsiteX8" fmla="*/ 722142 w 1883849"/>
                      <a:gd name="connsiteY8" fmla="*/ 1754326 h 1754326"/>
                      <a:gd name="connsiteX9" fmla="*/ 0 w 1883849"/>
                      <a:gd name="connsiteY9" fmla="*/ 1754326 h 1754326"/>
                      <a:gd name="connsiteX10" fmla="*/ 0 w 1883849"/>
                      <a:gd name="connsiteY10" fmla="*/ 1169551 h 1754326"/>
                      <a:gd name="connsiteX11" fmla="*/ 0 w 1883849"/>
                      <a:gd name="connsiteY11" fmla="*/ 549689 h 1754326"/>
                      <a:gd name="connsiteX12" fmla="*/ 0 w 1883849"/>
                      <a:gd name="connsiteY12" fmla="*/ 0 h 1754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883849" h="1754326" extrusionOk="0">
                        <a:moveTo>
                          <a:pt x="0" y="0"/>
                        </a:moveTo>
                        <a:cubicBezTo>
                          <a:pt x="186977" y="-9150"/>
                          <a:pt x="405480" y="-8492"/>
                          <a:pt x="571434" y="0"/>
                        </a:cubicBezTo>
                        <a:cubicBezTo>
                          <a:pt x="737388" y="8492"/>
                          <a:pt x="891548" y="25066"/>
                          <a:pt x="1161707" y="0"/>
                        </a:cubicBezTo>
                        <a:cubicBezTo>
                          <a:pt x="1431866" y="-25066"/>
                          <a:pt x="1630397" y="-1304"/>
                          <a:pt x="1883849" y="0"/>
                        </a:cubicBezTo>
                        <a:cubicBezTo>
                          <a:pt x="1908115" y="155324"/>
                          <a:pt x="1859131" y="408834"/>
                          <a:pt x="1883849" y="584775"/>
                        </a:cubicBezTo>
                        <a:cubicBezTo>
                          <a:pt x="1908567" y="760717"/>
                          <a:pt x="1885164" y="851389"/>
                          <a:pt x="1883849" y="1116921"/>
                        </a:cubicBezTo>
                        <a:cubicBezTo>
                          <a:pt x="1882534" y="1382453"/>
                          <a:pt x="1873970" y="1562837"/>
                          <a:pt x="1883849" y="1754326"/>
                        </a:cubicBezTo>
                        <a:cubicBezTo>
                          <a:pt x="1726980" y="1743829"/>
                          <a:pt x="1554412" y="1751236"/>
                          <a:pt x="1312415" y="1754326"/>
                        </a:cubicBezTo>
                        <a:cubicBezTo>
                          <a:pt x="1070418" y="1757416"/>
                          <a:pt x="940709" y="1756429"/>
                          <a:pt x="722142" y="1754326"/>
                        </a:cubicBezTo>
                        <a:cubicBezTo>
                          <a:pt x="503575" y="1752223"/>
                          <a:pt x="206978" y="1759613"/>
                          <a:pt x="0" y="1754326"/>
                        </a:cubicBezTo>
                        <a:cubicBezTo>
                          <a:pt x="-22964" y="1560426"/>
                          <a:pt x="1337" y="1301502"/>
                          <a:pt x="0" y="1169551"/>
                        </a:cubicBezTo>
                        <a:cubicBezTo>
                          <a:pt x="-1337" y="1037600"/>
                          <a:pt x="4742" y="701505"/>
                          <a:pt x="0" y="549689"/>
                        </a:cubicBezTo>
                        <a:cubicBezTo>
                          <a:pt x="-4742" y="397873"/>
                          <a:pt x="10446" y="1155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Save the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5951D79-46FD-B9FC-F3E5-72B7832389AD}"/>
              </a:ext>
            </a:extLst>
          </p:cNvPr>
          <p:cNvSpPr/>
          <p:nvPr/>
        </p:nvSpPr>
        <p:spPr>
          <a:xfrm rot="16200000">
            <a:off x="5229319" y="4788447"/>
            <a:ext cx="263789" cy="34834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722B34-DE4A-3543-A5BD-09FC921D8AFD}"/>
              </a:ext>
            </a:extLst>
          </p:cNvPr>
          <p:cNvSpPr txBox="1"/>
          <p:nvPr/>
        </p:nvSpPr>
        <p:spPr>
          <a:xfrm>
            <a:off x="825682" y="1795575"/>
            <a:ext cx="8956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Direct use of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gcc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command needs to use of file names every time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tedious task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So,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makefile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used to automate the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32CC1-ED99-34B0-329C-F5E2636B03DA}"/>
              </a:ext>
            </a:extLst>
          </p:cNvPr>
          <p:cNvSpPr txBox="1"/>
          <p:nvPr/>
        </p:nvSpPr>
        <p:spPr>
          <a:xfrm>
            <a:off x="5581650" y="4725626"/>
            <a:ext cx="3654880" cy="646331"/>
          </a:xfrm>
          <a:prstGeom prst="rect">
            <a:avLst/>
          </a:prstGeom>
          <a:noFill/>
          <a:ln w="31750" cap="rnd">
            <a:noFill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1883849"/>
                      <a:gd name="connsiteY0" fmla="*/ 0 h 1754326"/>
                      <a:gd name="connsiteX1" fmla="*/ 571434 w 1883849"/>
                      <a:gd name="connsiteY1" fmla="*/ 0 h 1754326"/>
                      <a:gd name="connsiteX2" fmla="*/ 1161707 w 1883849"/>
                      <a:gd name="connsiteY2" fmla="*/ 0 h 1754326"/>
                      <a:gd name="connsiteX3" fmla="*/ 1883849 w 1883849"/>
                      <a:gd name="connsiteY3" fmla="*/ 0 h 1754326"/>
                      <a:gd name="connsiteX4" fmla="*/ 1883849 w 1883849"/>
                      <a:gd name="connsiteY4" fmla="*/ 584775 h 1754326"/>
                      <a:gd name="connsiteX5" fmla="*/ 1883849 w 1883849"/>
                      <a:gd name="connsiteY5" fmla="*/ 1116921 h 1754326"/>
                      <a:gd name="connsiteX6" fmla="*/ 1883849 w 1883849"/>
                      <a:gd name="connsiteY6" fmla="*/ 1754326 h 1754326"/>
                      <a:gd name="connsiteX7" fmla="*/ 1312415 w 1883849"/>
                      <a:gd name="connsiteY7" fmla="*/ 1754326 h 1754326"/>
                      <a:gd name="connsiteX8" fmla="*/ 722142 w 1883849"/>
                      <a:gd name="connsiteY8" fmla="*/ 1754326 h 1754326"/>
                      <a:gd name="connsiteX9" fmla="*/ 0 w 1883849"/>
                      <a:gd name="connsiteY9" fmla="*/ 1754326 h 1754326"/>
                      <a:gd name="connsiteX10" fmla="*/ 0 w 1883849"/>
                      <a:gd name="connsiteY10" fmla="*/ 1169551 h 1754326"/>
                      <a:gd name="connsiteX11" fmla="*/ 0 w 1883849"/>
                      <a:gd name="connsiteY11" fmla="*/ 549689 h 1754326"/>
                      <a:gd name="connsiteX12" fmla="*/ 0 w 1883849"/>
                      <a:gd name="connsiteY12" fmla="*/ 0 h 1754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883849" h="1754326" extrusionOk="0">
                        <a:moveTo>
                          <a:pt x="0" y="0"/>
                        </a:moveTo>
                        <a:cubicBezTo>
                          <a:pt x="186977" y="-9150"/>
                          <a:pt x="405480" y="-8492"/>
                          <a:pt x="571434" y="0"/>
                        </a:cubicBezTo>
                        <a:cubicBezTo>
                          <a:pt x="737388" y="8492"/>
                          <a:pt x="891548" y="25066"/>
                          <a:pt x="1161707" y="0"/>
                        </a:cubicBezTo>
                        <a:cubicBezTo>
                          <a:pt x="1431866" y="-25066"/>
                          <a:pt x="1630397" y="-1304"/>
                          <a:pt x="1883849" y="0"/>
                        </a:cubicBezTo>
                        <a:cubicBezTo>
                          <a:pt x="1908115" y="155324"/>
                          <a:pt x="1859131" y="408834"/>
                          <a:pt x="1883849" y="584775"/>
                        </a:cubicBezTo>
                        <a:cubicBezTo>
                          <a:pt x="1908567" y="760717"/>
                          <a:pt x="1885164" y="851389"/>
                          <a:pt x="1883849" y="1116921"/>
                        </a:cubicBezTo>
                        <a:cubicBezTo>
                          <a:pt x="1882534" y="1382453"/>
                          <a:pt x="1873970" y="1562837"/>
                          <a:pt x="1883849" y="1754326"/>
                        </a:cubicBezTo>
                        <a:cubicBezTo>
                          <a:pt x="1726980" y="1743829"/>
                          <a:pt x="1554412" y="1751236"/>
                          <a:pt x="1312415" y="1754326"/>
                        </a:cubicBezTo>
                        <a:cubicBezTo>
                          <a:pt x="1070418" y="1757416"/>
                          <a:pt x="940709" y="1756429"/>
                          <a:pt x="722142" y="1754326"/>
                        </a:cubicBezTo>
                        <a:cubicBezTo>
                          <a:pt x="503575" y="1752223"/>
                          <a:pt x="206978" y="1759613"/>
                          <a:pt x="0" y="1754326"/>
                        </a:cubicBezTo>
                        <a:cubicBezTo>
                          <a:pt x="-22964" y="1560426"/>
                          <a:pt x="1337" y="1301502"/>
                          <a:pt x="0" y="1169551"/>
                        </a:cubicBezTo>
                        <a:cubicBezTo>
                          <a:pt x="-1337" y="1037600"/>
                          <a:pt x="4742" y="701505"/>
                          <a:pt x="0" y="549689"/>
                        </a:cubicBezTo>
                        <a:cubicBezTo>
                          <a:pt x="-4742" y="397873"/>
                          <a:pt x="10446" y="1155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cc - c </a:t>
            </a:r>
            <a:r>
              <a:rPr lang="en-US" dirty="0" err="1">
                <a:sym typeface="Wingdings" pitchFamily="2" charset="2"/>
              </a:rPr>
              <a:t>main.c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cc </a:t>
            </a:r>
            <a:r>
              <a:rPr lang="en-US" dirty="0" err="1">
                <a:sym typeface="Wingdings" pitchFamily="2" charset="2"/>
              </a:rPr>
              <a:t>main.c</a:t>
            </a:r>
            <a:r>
              <a:rPr lang="en-US" dirty="0">
                <a:sym typeface="Wingdings" pitchFamily="2" charset="2"/>
              </a:rPr>
              <a:t> -o 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8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CFEE-F9BE-0415-34AB-2ADD8B48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04"/>
            <a:ext cx="10515600" cy="80391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Timestamping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0BE8-C255-E21D-30F4-A706FCE7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133E-AB1E-1A46-960C-18078F12AEB2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076F7-88F5-EDFC-3E86-20C7A5DABC57}"/>
              </a:ext>
            </a:extLst>
          </p:cNvPr>
          <p:cNvSpPr txBox="1"/>
          <p:nvPr/>
        </p:nvSpPr>
        <p:spPr>
          <a:xfrm>
            <a:off x="838200" y="1278037"/>
            <a:ext cx="108944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To check the current date and time:</a:t>
            </a:r>
          </a:p>
          <a:p>
            <a:r>
              <a:rPr lang="en-US" dirty="0"/>
              <a:t>$ date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If only last 2 digits of the current year has to check:</a:t>
            </a:r>
          </a:p>
          <a:p>
            <a:r>
              <a:rPr lang="en-US" dirty="0"/>
              <a:t>$ date +’%y’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When all 4 digits of the current year has to check :</a:t>
            </a:r>
          </a:p>
          <a:p>
            <a:r>
              <a:rPr lang="en-US" dirty="0"/>
              <a:t>$ date +’%Y’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To create the date-month-year along with time:</a:t>
            </a:r>
          </a:p>
          <a:p>
            <a:r>
              <a:rPr lang="en-US" dirty="0"/>
              <a:t>$ date +’ %d-%m-%y-%H%M%S’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To use current date and time as </a:t>
            </a:r>
            <a:r>
              <a:rPr lang="en-US" b="1" dirty="0" err="1"/>
              <a:t>Current_Timestamp</a:t>
            </a:r>
            <a:r>
              <a:rPr lang="en-US" b="1" dirty="0"/>
              <a:t>:</a:t>
            </a:r>
          </a:p>
          <a:p>
            <a:r>
              <a:rPr lang="en-US" dirty="0"/>
              <a:t>$ export </a:t>
            </a:r>
            <a:r>
              <a:rPr lang="en-US" dirty="0" err="1"/>
              <a:t>current_timestamp</a:t>
            </a:r>
            <a:r>
              <a:rPr lang="en-US" dirty="0"/>
              <a:t> = ‘date +’ %d-%m-%y-%H%M%S’’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To attach </a:t>
            </a:r>
            <a:r>
              <a:rPr lang="en-US" b="1" dirty="0" err="1"/>
              <a:t>current_timestamp</a:t>
            </a:r>
            <a:r>
              <a:rPr lang="en-US" b="1" dirty="0"/>
              <a:t> while creating a new file:</a:t>
            </a:r>
          </a:p>
          <a:p>
            <a:r>
              <a:rPr lang="en-US" dirty="0"/>
              <a:t>$ echo $ </a:t>
            </a:r>
            <a:r>
              <a:rPr lang="en-US"/>
              <a:t>current_timestamp</a:t>
            </a:r>
            <a:endParaRPr lang="en-US" dirty="0"/>
          </a:p>
          <a:p>
            <a:r>
              <a:rPr lang="en-US" dirty="0"/>
              <a:t>$ touch </a:t>
            </a:r>
            <a:r>
              <a:rPr lang="en-US" dirty="0" err="1"/>
              <a:t>testfile</a:t>
            </a:r>
            <a:r>
              <a:rPr lang="en-US" dirty="0"/>
              <a:t>_$</a:t>
            </a:r>
            <a:r>
              <a:rPr lang="en-US" dirty="0" err="1"/>
              <a:t>current_timestamp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7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670</Words>
  <Application>Microsoft Macintosh PowerPoint</Application>
  <PresentationFormat>Widescreen</PresentationFormat>
  <Paragraphs>108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Candara</vt:lpstr>
      <vt:lpstr>Wingdings</vt:lpstr>
      <vt:lpstr>Office Theme</vt:lpstr>
      <vt:lpstr>GNU Compiler Collection (GCC) on Linux</vt:lpstr>
      <vt:lpstr>What is GCC?</vt:lpstr>
      <vt:lpstr>Basics of GCC</vt:lpstr>
      <vt:lpstr>Execution of a C Program using GCC</vt:lpstr>
      <vt:lpstr>Automated execution of C-file using Make file</vt:lpstr>
      <vt:lpstr>Timestamping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Compiler Collection (GCC) in Linux</dc:title>
  <dc:creator>Susama Bagchi</dc:creator>
  <cp:lastModifiedBy>Susama Bagchi</cp:lastModifiedBy>
  <cp:revision>8</cp:revision>
  <dcterms:created xsi:type="dcterms:W3CDTF">2023-04-11T04:30:05Z</dcterms:created>
  <dcterms:modified xsi:type="dcterms:W3CDTF">2023-04-20T08:27:20Z</dcterms:modified>
</cp:coreProperties>
</file>