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handoutMasterIdLst>
    <p:handoutMasterId r:id="rId25"/>
  </p:handoutMasterIdLst>
  <p:sldIdLst>
    <p:sldId id="256" r:id="rId2"/>
    <p:sldId id="257" r:id="rId3"/>
    <p:sldId id="298" r:id="rId4"/>
    <p:sldId id="297"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281" r:id="rId2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snapToGrid="0">
      <p:cViewPr>
        <p:scale>
          <a:sx n="73" d="100"/>
          <a:sy n="73" d="100"/>
        </p:scale>
        <p:origin x="-120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4/6/2023</a:t>
            </a:fld>
            <a:endParaRPr lang="en-US"/>
          </a:p>
        </p:txBody>
      </p:sp>
      <p:sp>
        <p:nvSpPr>
          <p:cNvPr id="4" name="Footer Placeholder 3">
            <a:extLst>
              <a:ext uri="{FF2B5EF4-FFF2-40B4-BE49-F238E27FC236}">
                <a16:creationId xmlns:a16="http://schemas.microsoft.com/office/drawing/2014/main" xmlns=""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Jatin Arora [Group: G7] [Sem:2nd]</a:t>
            </a:r>
          </a:p>
        </p:txBody>
      </p:sp>
      <p:sp>
        <p:nvSpPr>
          <p:cNvPr id="5" name="Slide Number Placeholder 4">
            <a:extLst>
              <a:ext uri="{FF2B5EF4-FFF2-40B4-BE49-F238E27FC236}">
                <a16:creationId xmlns:a16="http://schemas.microsoft.com/office/drawing/2014/main" xmlns=""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4/6/2023</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Jatin Arora [Group: G7]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t>1</a:t>
            </a:fld>
            <a:endParaRPr lang="en-US"/>
          </a:p>
        </p:txBody>
      </p:sp>
      <p:sp>
        <p:nvSpPr>
          <p:cNvPr id="5" name="Footer Placeholder 4">
            <a:extLst>
              <a:ext uri="{FF2B5EF4-FFF2-40B4-BE49-F238E27FC236}">
                <a16:creationId xmlns:a16="http://schemas.microsoft.com/office/drawing/2014/main" xmlns="" id="{A599BB95-9755-4BC6-8051-C2B8CF54F2A1}"/>
              </a:ext>
            </a:extLst>
          </p:cNvPr>
          <p:cNvSpPr>
            <a:spLocks noGrp="1"/>
          </p:cNvSpPr>
          <p:nvPr>
            <p:ph type="ftr" sz="quarter" idx="4"/>
          </p:nvPr>
        </p:nvSpPr>
        <p:spPr/>
        <p:txBody>
          <a:bodyPr/>
          <a:lstStyle/>
          <a:p>
            <a:r>
              <a:rPr lang="en-US"/>
              <a:t>Jatin Arora [Group: G7] [Sem:2nd]</a:t>
            </a:r>
          </a:p>
        </p:txBody>
      </p:sp>
    </p:spTree>
    <p:extLst>
      <p:ext uri="{BB962C8B-B14F-4D97-AF65-F5344CB8AC3E}">
        <p14:creationId xmlns:p14="http://schemas.microsoft.com/office/powerpoint/2010/main" val="425487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Jatin Arora [Group: G7] [Sem:2nd]</a:t>
            </a:r>
          </a:p>
        </p:txBody>
      </p:sp>
      <p:sp>
        <p:nvSpPr>
          <p:cNvPr id="5" name="Slide Number Placeholder 4"/>
          <p:cNvSpPr>
            <a:spLocks noGrp="1"/>
          </p:cNvSpPr>
          <p:nvPr>
            <p:ph type="sldNum" sz="quarter" idx="11"/>
          </p:nvPr>
        </p:nvSpPr>
        <p:spPr/>
        <p:txBody>
          <a:bodyPr/>
          <a:lstStyle/>
          <a:p>
            <a:fld id="{C5A7523A-12D4-4E0F-9409-B3F845B48333}" type="slidenum">
              <a:rPr lang="en-US" smtClean="0"/>
              <a:t>2</a:t>
            </a:fld>
            <a:endParaRPr lang="en-US"/>
          </a:p>
        </p:txBody>
      </p:sp>
    </p:spTree>
    <p:extLst>
      <p:ext uri="{BB962C8B-B14F-4D97-AF65-F5344CB8AC3E}">
        <p14:creationId xmlns:p14="http://schemas.microsoft.com/office/powerpoint/2010/main" val="184379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endParaRPr lang="en-GB" sz="2400" b="0" strike="noStrike" spc="-1">
              <a:latin typeface="Times New Roman"/>
            </a:endParaRP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2"/>
            <a:ext cx="9144000" cy="5259918"/>
          </a:xfrm>
          <a:prstGeom prst="rect">
            <a:avLst/>
          </a:prstGeom>
          <a:noFill/>
          <a:ln w="9360">
            <a:noFill/>
          </a:ln>
        </p:spPr>
        <p:txBody>
          <a:bodyPr>
            <a:noAutofit/>
          </a:bodyPr>
          <a:lstStyle/>
          <a:p>
            <a:pPr algn="ctr">
              <a:lnSpc>
                <a:spcPct val="100000"/>
              </a:lnSpc>
              <a:spcBef>
                <a:spcPts val="400"/>
              </a:spcBef>
            </a:pPr>
            <a:r>
              <a:rPr lang="en-US" sz="2000" b="1" spc="-1" dirty="0">
                <a:latin typeface="Times New Roman" panose="02020603050405020304" pitchFamily="18" charset="0"/>
                <a:ea typeface="MS PGothic"/>
                <a:cs typeface="Times New Roman" panose="02020603050405020304" pitchFamily="18" charset="0"/>
              </a:rPr>
              <a:t>Operating System </a:t>
            </a:r>
            <a:r>
              <a:rPr lang="en-US" sz="2000" b="1" spc="-1" dirty="0" smtClean="0">
                <a:latin typeface="Times New Roman" panose="02020603050405020304" pitchFamily="18" charset="0"/>
                <a:ea typeface="MS PGothic"/>
                <a:cs typeface="Times New Roman" panose="02020603050405020304" pitchFamily="18" charset="0"/>
              </a:rPr>
              <a:t>(22CS005</a:t>
            </a:r>
            <a:r>
              <a:rPr lang="en-US" sz="2000" b="1" spc="-1" dirty="0">
                <a:latin typeface="Times New Roman" panose="02020603050405020304" pitchFamily="18" charset="0"/>
                <a:ea typeface="MS PGothic"/>
                <a:cs typeface="Times New Roman" panose="02020603050405020304" pitchFamily="18" charset="0"/>
              </a:rPr>
              <a:t>) Class </a:t>
            </a:r>
          </a:p>
          <a:p>
            <a:pPr algn="ctr">
              <a:lnSpc>
                <a:spcPct val="100000"/>
              </a:lnSpc>
              <a:spcBef>
                <a:spcPts val="400"/>
              </a:spcBef>
            </a:pPr>
            <a:r>
              <a:rPr lang="en-US" sz="2000" spc="-1" dirty="0">
                <a:latin typeface="Times New Roman" panose="02020603050405020304" pitchFamily="18" charset="0"/>
                <a:ea typeface="MS PGothic"/>
                <a:cs typeface="Times New Roman" panose="02020603050405020304" pitchFamily="18" charset="0"/>
              </a:rPr>
              <a:t>On</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3200" b="1" spc="-1" dirty="0">
                <a:solidFill>
                  <a:srgbClr val="000000"/>
                </a:solidFill>
                <a:latin typeface="Times New Roman" panose="02020603050405020304" pitchFamily="18" charset="0"/>
                <a:ea typeface="MS PGothic"/>
                <a:cs typeface="Times New Roman" panose="02020603050405020304" pitchFamily="18" charset="0"/>
              </a:rPr>
              <a:t>Mass Storage Structure</a:t>
            </a: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
            </a: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MS PGothic"/>
                <a:cs typeface="Times New Roman" panose="02020603050405020304" pitchFamily="18" charset="0"/>
              </a:rPr>
              <a:t>Department of </a:t>
            </a:r>
            <a:r>
              <a:rPr lang="en-US" sz="20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0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
        <p:nvSpPr>
          <p:cNvPr id="2" name="TextBox 1"/>
          <p:cNvSpPr txBox="1"/>
          <p:nvPr/>
        </p:nvSpPr>
        <p:spPr>
          <a:xfrm>
            <a:off x="6779622" y="6113613"/>
            <a:ext cx="220893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Dr. Prabhjot </a:t>
            </a:r>
            <a:r>
              <a:rPr lang="en-US" b="1" dirty="0" smtClean="0">
                <a:latin typeface="Times New Roman" pitchFamily="18" charset="0"/>
                <a:cs typeface="Times New Roman" pitchFamily="18" charset="0"/>
              </a:rPr>
              <a:t>Chahal</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8C7C2-E055-4DD2-A853-657638C90CF9}"/>
              </a:ext>
            </a:extLst>
          </p:cNvPr>
          <p:cNvSpPr>
            <a:spLocks noGrp="1"/>
          </p:cNvSpPr>
          <p:nvPr>
            <p:ph type="title"/>
          </p:nvPr>
        </p:nvSpPr>
        <p:spPr>
          <a:xfrm>
            <a:off x="254524" y="-84841"/>
            <a:ext cx="5486040" cy="914040"/>
          </a:xfrm>
        </p:spPr>
        <p:txBody>
          <a:bodyPr/>
          <a:lstStyle/>
          <a:p>
            <a:r>
              <a:rPr lang="en-US" altLang="en-US" sz="2400" b="1" dirty="0">
                <a:latin typeface="Times New Roman" panose="02020603050405020304" pitchFamily="18" charset="0"/>
                <a:cs typeface="Times New Roman" panose="02020603050405020304" pitchFamily="18" charset="0"/>
              </a:rPr>
              <a:t>FCFS</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D5D63487-D265-4029-B7F1-70C2D326DBEB}"/>
              </a:ext>
            </a:extLst>
          </p:cNvPr>
          <p:cNvSpPr>
            <a:spLocks noGrp="1"/>
          </p:cNvSpPr>
          <p:nvPr>
            <p:ph type="subTitle"/>
          </p:nvPr>
        </p:nvSpPr>
        <p:spPr>
          <a:xfrm>
            <a:off x="608462" y="1405944"/>
            <a:ext cx="6678531" cy="914041"/>
          </a:xfrm>
        </p:spPr>
        <p:txBody>
          <a:bodyPr/>
          <a:lstStyle/>
          <a:p>
            <a:pPr marL="0" indent="0">
              <a:buNone/>
            </a:pPr>
            <a:r>
              <a:rPr lang="en-US" sz="2000" dirty="0"/>
              <a:t>Illustration shows total head movement of 640 cylinders</a:t>
            </a:r>
          </a:p>
          <a:p>
            <a:pPr marL="0" indent="0">
              <a:buNone/>
            </a:pPr>
            <a:endParaRPr lang="en-US" dirty="0"/>
          </a:p>
          <a:p>
            <a:endParaRPr lang="en-IN" dirty="0"/>
          </a:p>
        </p:txBody>
      </p:sp>
      <p:pic>
        <p:nvPicPr>
          <p:cNvPr id="4" name="Picture 6">
            <a:extLst>
              <a:ext uri="{FF2B5EF4-FFF2-40B4-BE49-F238E27FC236}">
                <a16:creationId xmlns:a16="http://schemas.microsoft.com/office/drawing/2014/main" xmlns="" id="{06D0CA2B-6F00-43FB-A97E-EE50908AD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752" y="1680672"/>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14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22504-7E68-4AFA-A6EE-CA75C45F8FC3}"/>
              </a:ext>
            </a:extLst>
          </p:cNvPr>
          <p:cNvSpPr>
            <a:spLocks noGrp="1"/>
          </p:cNvSpPr>
          <p:nvPr>
            <p:ph type="title"/>
          </p:nvPr>
        </p:nvSpPr>
        <p:spPr>
          <a:xfrm>
            <a:off x="263950" y="9427"/>
            <a:ext cx="5486040" cy="914040"/>
          </a:xfrm>
        </p:spPr>
        <p:txBody>
          <a:bodyPr/>
          <a:lstStyle/>
          <a:p>
            <a:r>
              <a:rPr lang="en-US" altLang="en-US" sz="2400" b="1" dirty="0">
                <a:latin typeface="Times New Roman" panose="02020603050405020304" pitchFamily="18" charset="0"/>
                <a:cs typeface="Times New Roman" panose="02020603050405020304" pitchFamily="18" charset="0"/>
              </a:rPr>
              <a:t>SSTF</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B74CC988-B56C-42FB-AE2E-B842F651DE2F}"/>
              </a:ext>
            </a:extLst>
          </p:cNvPr>
          <p:cNvSpPr>
            <a:spLocks noGrp="1"/>
          </p:cNvSpPr>
          <p:nvPr>
            <p:ph type="subTitle"/>
          </p:nvPr>
        </p:nvSpPr>
        <p:spPr>
          <a:xfrm>
            <a:off x="457200" y="1604520"/>
            <a:ext cx="7781827" cy="1270655"/>
          </a:xfrm>
        </p:spPr>
        <p:txBody>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Shortest Seek Time First selects the request with the minimum seek time from the current head position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SSTF scheduling is a form of SJF scheduling; may cause starvation of some requests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Illustration shows total head movement of 236 cylinders</a:t>
            </a: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4" descr="12">
            <a:extLst>
              <a:ext uri="{FF2B5EF4-FFF2-40B4-BE49-F238E27FC236}">
                <a16:creationId xmlns:a16="http://schemas.microsoft.com/office/drawing/2014/main" xmlns="" id="{FCA7E4FA-1C56-4027-A463-84DCF8106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143" y="3133676"/>
            <a:ext cx="4811713"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00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B025C-68D4-4C4C-B4D9-08524740084F}"/>
              </a:ext>
            </a:extLst>
          </p:cNvPr>
          <p:cNvSpPr>
            <a:spLocks noGrp="1"/>
          </p:cNvSpPr>
          <p:nvPr>
            <p:ph type="title"/>
          </p:nvPr>
        </p:nvSpPr>
        <p:spPr>
          <a:xfrm>
            <a:off x="150829" y="0"/>
            <a:ext cx="5486040" cy="914040"/>
          </a:xfrm>
        </p:spPr>
        <p:txBody>
          <a:bodyPr/>
          <a:lstStyle/>
          <a:p>
            <a:r>
              <a:rPr lang="en-US" altLang="en-US" sz="2400" b="1" dirty="0">
                <a:latin typeface="Times New Roman" panose="02020603050405020304" pitchFamily="18" charset="0"/>
                <a:cs typeface="Times New Roman" panose="02020603050405020304" pitchFamily="18" charset="0"/>
              </a:rPr>
              <a:t>SCAN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CF98633-02D2-4503-9A3B-CA038DA13772}"/>
              </a:ext>
            </a:extLst>
          </p:cNvPr>
          <p:cNvSpPr>
            <a:spLocks noGrp="1"/>
          </p:cNvSpPr>
          <p:nvPr>
            <p:ph type="subTitle"/>
          </p:nvPr>
        </p:nvSpPr>
        <p:spPr>
          <a:xfrm>
            <a:off x="603315" y="1234911"/>
            <a:ext cx="7663992" cy="4185501"/>
          </a:xfrm>
        </p:spPr>
        <p:txBody>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disk arm starts at one end of the disk, and moves toward the other end, servicing requests until it gets to the other end of the disk, where the head movement is reversed and servicing continues.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SCAN algorithm Sometimes called the elevator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Illustration shows total head movement of 236 cylinders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But note that if requests are uniformly dense, largest density at other end of disk and those wait the longest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16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F3C7B6-030D-4B04-A68C-A22145E82DFA}"/>
              </a:ext>
            </a:extLst>
          </p:cNvPr>
          <p:cNvSpPr>
            <a:spLocks noGrp="1"/>
          </p:cNvSpPr>
          <p:nvPr>
            <p:ph type="title"/>
          </p:nvPr>
        </p:nvSpPr>
        <p:spPr>
          <a:xfrm>
            <a:off x="273377" y="9427"/>
            <a:ext cx="5486040" cy="914040"/>
          </a:xfrm>
        </p:spPr>
        <p:txBody>
          <a:bodyPr/>
          <a:lstStyle/>
          <a:p>
            <a:r>
              <a:rPr lang="en-US" altLang="en-US" sz="2400" b="1" dirty="0">
                <a:latin typeface="Times New Roman" panose="02020603050405020304" pitchFamily="18" charset="0"/>
                <a:cs typeface="Times New Roman" panose="02020603050405020304" pitchFamily="18" charset="0"/>
              </a:rPr>
              <a:t>SCAN (Cont.)</a:t>
            </a:r>
            <a:endParaRPr lang="en-IN" sz="2400" b="1" dirty="0">
              <a:latin typeface="Times New Roman" panose="02020603050405020304" pitchFamily="18" charset="0"/>
              <a:cs typeface="Times New Roman" panose="02020603050405020304" pitchFamily="18" charset="0"/>
            </a:endParaRPr>
          </a:p>
        </p:txBody>
      </p:sp>
      <p:pic>
        <p:nvPicPr>
          <p:cNvPr id="4" name="Picture 6">
            <a:extLst>
              <a:ext uri="{FF2B5EF4-FFF2-40B4-BE49-F238E27FC236}">
                <a16:creationId xmlns:a16="http://schemas.microsoft.com/office/drawing/2014/main" xmlns="" id="{6CC139A3-2C54-4AAB-8B03-23F72DB2B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897" y="1173162"/>
            <a:ext cx="59817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06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5315B2-EBF7-4B0E-A4A7-9DFD05755B60}"/>
              </a:ext>
            </a:extLst>
          </p:cNvPr>
          <p:cNvSpPr>
            <a:spLocks noGrp="1"/>
          </p:cNvSpPr>
          <p:nvPr>
            <p:ph type="title"/>
          </p:nvPr>
        </p:nvSpPr>
        <p:spPr>
          <a:xfrm>
            <a:off x="457200" y="0"/>
            <a:ext cx="5486040" cy="914040"/>
          </a:xfrm>
        </p:spPr>
        <p:txBody>
          <a:bodyPr/>
          <a:lstStyle/>
          <a:p>
            <a:r>
              <a:rPr lang="en-US" altLang="en-US" sz="2400" b="1" dirty="0">
                <a:latin typeface="Times New Roman" panose="02020603050405020304" pitchFamily="18" charset="0"/>
                <a:cs typeface="Times New Roman" panose="02020603050405020304" pitchFamily="18" charset="0"/>
              </a:rPr>
              <a:t>C-SCAN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6D1831F-3EC2-49AE-84A0-CB0E4525532D}"/>
              </a:ext>
            </a:extLst>
          </p:cNvPr>
          <p:cNvSpPr>
            <a:spLocks noGrp="1"/>
          </p:cNvSpPr>
          <p:nvPr>
            <p:ph type="subTitle"/>
          </p:nvPr>
        </p:nvSpPr>
        <p:spPr>
          <a:xfrm>
            <a:off x="386498" y="1800520"/>
            <a:ext cx="8050491" cy="2542520"/>
          </a:xfrm>
        </p:spPr>
        <p:txBody>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a more uniform wait time than SCAN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head moves from one end of the disk to the other, servicing requests as it goes</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it reaches the other end, however, it immediately returns to the beginning of the disk, without servicing any requests on the return trip</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Treats the cylinders as a circular list that wraps around from the last cylinder to the first one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number of cylinders?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00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2CC61-395E-4083-A8F4-FD901137B5BC}"/>
              </a:ext>
            </a:extLst>
          </p:cNvPr>
          <p:cNvSpPr>
            <a:spLocks noGrp="1"/>
          </p:cNvSpPr>
          <p:nvPr>
            <p:ph type="title"/>
          </p:nvPr>
        </p:nvSpPr>
        <p:spPr>
          <a:xfrm>
            <a:off x="141402" y="0"/>
            <a:ext cx="5486040" cy="914040"/>
          </a:xfrm>
        </p:spPr>
        <p:txBody>
          <a:bodyPr/>
          <a:lstStyle/>
          <a:p>
            <a:r>
              <a:rPr lang="en-US" altLang="en-US" sz="2400" b="1" dirty="0">
                <a:latin typeface="Times New Roman" panose="02020603050405020304" pitchFamily="18" charset="0"/>
                <a:cs typeface="Times New Roman" panose="02020603050405020304" pitchFamily="18" charset="0"/>
              </a:rPr>
              <a:t>C-SCAN (Cont.)</a:t>
            </a:r>
            <a:endParaRPr lang="en-IN" sz="24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xmlns="" id="{B3C3692E-6534-4C46-822C-D83908033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 t="3731" r="925" b="3731"/>
          <a:stretch>
            <a:fillRect/>
          </a:stretch>
        </p:blipFill>
        <p:spPr bwMode="auto">
          <a:xfrm>
            <a:off x="1638300"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679827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27DB0-6020-421F-B846-E7F4ABE5C3A2}"/>
              </a:ext>
            </a:extLst>
          </p:cNvPr>
          <p:cNvSpPr>
            <a:spLocks noGrp="1"/>
          </p:cNvSpPr>
          <p:nvPr>
            <p:ph type="title"/>
          </p:nvPr>
        </p:nvSpPr>
        <p:spPr>
          <a:xfrm>
            <a:off x="348792" y="37707"/>
            <a:ext cx="5486040" cy="914040"/>
          </a:xfrm>
        </p:spPr>
        <p:txBody>
          <a:bodyPr/>
          <a:lstStyle/>
          <a:p>
            <a:r>
              <a:rPr lang="en-US" altLang="en-US" sz="2400" b="1" dirty="0">
                <a:latin typeface="Times New Roman" panose="02020603050405020304" pitchFamily="18" charset="0"/>
                <a:cs typeface="Times New Roman" panose="02020603050405020304" pitchFamily="18" charset="0"/>
              </a:rPr>
              <a:t>C-LOOK</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BE068EBF-617F-4005-A963-93FF6D92A433}"/>
              </a:ext>
            </a:extLst>
          </p:cNvPr>
          <p:cNvSpPr>
            <a:spLocks noGrp="1"/>
          </p:cNvSpPr>
          <p:nvPr>
            <p:ph type="subTitle"/>
          </p:nvPr>
        </p:nvSpPr>
        <p:spPr>
          <a:xfrm>
            <a:off x="461913" y="1989054"/>
            <a:ext cx="7494310" cy="1272619"/>
          </a:xfrm>
        </p:spPr>
        <p:txBody>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LOOK a version of SCAN, C-LOOK a version of C-SCAN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Arm only goes as far as the last request in each direction, then reverses direction immediately, without first going all the way to the end of the disk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number of cylinders?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283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26887-F40F-4552-B678-A94680EBB14D}"/>
              </a:ext>
            </a:extLst>
          </p:cNvPr>
          <p:cNvSpPr>
            <a:spLocks noGrp="1"/>
          </p:cNvSpPr>
          <p:nvPr>
            <p:ph type="title"/>
          </p:nvPr>
        </p:nvSpPr>
        <p:spPr>
          <a:xfrm>
            <a:off x="282804" y="37707"/>
            <a:ext cx="5486040" cy="914040"/>
          </a:xfrm>
        </p:spPr>
        <p:txBody>
          <a:bodyPr/>
          <a:lstStyle/>
          <a:p>
            <a:r>
              <a:rPr lang="en-US" altLang="en-US" sz="2400" b="1" dirty="0">
                <a:latin typeface="Times New Roman" panose="02020603050405020304" pitchFamily="18" charset="0"/>
                <a:cs typeface="Times New Roman" panose="02020603050405020304" pitchFamily="18" charset="0"/>
              </a:rPr>
              <a:t>C-LOOK (Cont.)</a:t>
            </a:r>
            <a:endParaRPr lang="en-IN" sz="2400" b="1" dirty="0">
              <a:latin typeface="Times New Roman" panose="02020603050405020304" pitchFamily="18" charset="0"/>
              <a:cs typeface="Times New Roman" panose="02020603050405020304" pitchFamily="18" charset="0"/>
            </a:endParaRPr>
          </a:p>
        </p:txBody>
      </p:sp>
      <p:pic>
        <p:nvPicPr>
          <p:cNvPr id="4" name="Picture 4" descr="12">
            <a:extLst>
              <a:ext uri="{FF2B5EF4-FFF2-40B4-BE49-F238E27FC236}">
                <a16:creationId xmlns:a16="http://schemas.microsoft.com/office/drawing/2014/main" xmlns="" id="{E4E0DA5F-463B-43BB-A74A-60D2DDF0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763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1091B-2969-4C53-9A32-89195D761DE3}"/>
              </a:ext>
            </a:extLst>
          </p:cNvPr>
          <p:cNvSpPr>
            <a:spLocks noGrp="1"/>
          </p:cNvSpPr>
          <p:nvPr>
            <p:ph type="title"/>
          </p:nvPr>
        </p:nvSpPr>
        <p:spPr>
          <a:xfrm>
            <a:off x="179109" y="0"/>
            <a:ext cx="5486040" cy="914040"/>
          </a:xfrm>
        </p:spPr>
        <p:txBody>
          <a:bodyPr/>
          <a:lstStyle/>
          <a:p>
            <a:r>
              <a:rPr lang="en-US" altLang="en-US" sz="2400" b="1" dirty="0">
                <a:latin typeface="Times New Roman" panose="02020603050405020304" pitchFamily="18" charset="0"/>
                <a:cs typeface="Times New Roman" panose="02020603050405020304" pitchFamily="18" charset="0"/>
              </a:rPr>
              <a:t>Disk Management</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7DBF9B5-06F7-4F6C-8DF0-9F1AED16D7D0}"/>
              </a:ext>
            </a:extLst>
          </p:cNvPr>
          <p:cNvSpPr>
            <a:spLocks noGrp="1"/>
          </p:cNvSpPr>
          <p:nvPr>
            <p:ph type="subTitle"/>
          </p:nvPr>
        </p:nvSpPr>
        <p:spPr>
          <a:xfrm>
            <a:off x="518474" y="2971979"/>
            <a:ext cx="8088198" cy="1100399"/>
          </a:xfrm>
        </p:spPr>
        <p:txBody>
          <a:bodyPr/>
          <a:lstStyle/>
          <a:p>
            <a:pPr marL="285750" indent="-285750" algn="just">
              <a:buFont typeface="Arial" panose="020B0604020202020204" pitchFamily="34" charset="0"/>
              <a:buChar char="•"/>
            </a:pPr>
            <a:r>
              <a:rPr lang="en-US" altLang="en-US" sz="2000" b="1" dirty="0">
                <a:solidFill>
                  <a:srgbClr val="3366FF"/>
                </a:solidFill>
                <a:latin typeface="Times New Roman" panose="02020603050405020304" pitchFamily="18" charset="0"/>
                <a:cs typeface="Times New Roman" panose="02020603050405020304" pitchFamily="18" charset="0"/>
              </a:rPr>
              <a:t>Low-level formatting</a:t>
            </a:r>
            <a:r>
              <a:rPr lang="en-US" altLang="en-US" sz="2000" dirty="0">
                <a:latin typeface="Times New Roman" panose="02020603050405020304" pitchFamily="18" charset="0"/>
                <a:cs typeface="Times New Roman" panose="02020603050405020304" pitchFamily="18" charset="0"/>
              </a:rPr>
              <a:t>, or </a:t>
            </a:r>
            <a:r>
              <a:rPr lang="en-US" altLang="en-US" sz="2000" b="1" dirty="0">
                <a:solidFill>
                  <a:srgbClr val="3366FF"/>
                </a:solidFill>
                <a:latin typeface="Times New Roman" panose="02020603050405020304" pitchFamily="18" charset="0"/>
                <a:cs typeface="Times New Roman" panose="02020603050405020304" pitchFamily="18" charset="0"/>
              </a:rPr>
              <a:t>physical formatting</a:t>
            </a:r>
            <a:r>
              <a:rPr lang="en-US" altLang="en-US" sz="2000" dirty="0">
                <a:solidFill>
                  <a:srgbClr val="3366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Dividing a disk into sectors that the disk controller can read and write</a:t>
            </a:r>
          </a:p>
          <a:p>
            <a:pPr marL="285750" lvl="1"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Each sector can hold header information, plus data, plus error correction code (</a:t>
            </a:r>
            <a:r>
              <a:rPr lang="en-US" altLang="en-US" sz="2000" b="1" dirty="0">
                <a:solidFill>
                  <a:srgbClr val="3366FF"/>
                </a:solidFill>
                <a:latin typeface="Times New Roman" panose="02020603050405020304" pitchFamily="18" charset="0"/>
                <a:cs typeface="Times New Roman" panose="02020603050405020304" pitchFamily="18" charset="0"/>
              </a:rPr>
              <a:t>ECC</a:t>
            </a:r>
            <a:r>
              <a:rPr lang="en-US" altLang="en-US" sz="2000" dirty="0">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Usually 512 bytes of data but can be selectable</a:t>
            </a: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To use a disk to hold files, the operating system still needs to record its own data structures on the disk</a:t>
            </a:r>
          </a:p>
          <a:p>
            <a:pPr marL="285750" lvl="1" indent="-285750" algn="just">
              <a:buFont typeface="Arial" panose="020B0604020202020204" pitchFamily="34" charset="0"/>
              <a:buChar char="•"/>
            </a:pPr>
            <a:r>
              <a:rPr lang="en-US" altLang="en-US" sz="2000" b="1" dirty="0">
                <a:solidFill>
                  <a:srgbClr val="3366FF"/>
                </a:solidFill>
                <a:latin typeface="Times New Roman" panose="02020603050405020304" pitchFamily="18" charset="0"/>
                <a:cs typeface="Times New Roman" panose="02020603050405020304" pitchFamily="18" charset="0"/>
              </a:rPr>
              <a:t>Partition</a:t>
            </a:r>
            <a:r>
              <a:rPr lang="en-US" altLang="en-US" sz="2000" dirty="0">
                <a:latin typeface="Times New Roman" panose="02020603050405020304" pitchFamily="18" charset="0"/>
                <a:cs typeface="Times New Roman" panose="02020603050405020304" pitchFamily="18" charset="0"/>
              </a:rPr>
              <a:t> the disk into one or more groups of cylinders, each treated as a logical disk</a:t>
            </a:r>
          </a:p>
          <a:p>
            <a:pPr lvl="1" algn="just"/>
            <a:r>
              <a:rPr lang="en-US" altLang="en-US" sz="2000" b="1" dirty="0">
                <a:solidFill>
                  <a:srgbClr val="3366FF"/>
                </a:solidFill>
                <a:latin typeface="Times New Roman" panose="02020603050405020304" pitchFamily="18" charset="0"/>
                <a:cs typeface="Times New Roman" panose="02020603050405020304" pitchFamily="18" charset="0"/>
              </a:rPr>
              <a:t>	Logical formatting</a:t>
            </a:r>
            <a:r>
              <a:rPr lang="en-US" altLang="en-US" sz="2000" dirty="0">
                <a:solidFill>
                  <a:srgbClr val="3366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or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making a file system</a:t>
            </a:r>
            <a:r>
              <a:rPr lang="ja-JP" altLang="en-US" sz="2000" dirty="0">
                <a:latin typeface="Times New Roman" panose="02020603050405020304" pitchFamily="18" charset="0"/>
                <a:cs typeface="Times New Roman" panose="02020603050405020304" pitchFamily="18" charset="0"/>
              </a:rPr>
              <a:t>”</a:t>
            </a:r>
            <a:endParaRPr lang="en-US" altLang="ja-JP" sz="2000" dirty="0">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To increase efficiency most file systems group blocks into </a:t>
            </a:r>
            <a:r>
              <a:rPr lang="en-US" altLang="en-US" sz="2000" b="1" dirty="0">
                <a:solidFill>
                  <a:srgbClr val="3366FF"/>
                </a:solidFill>
                <a:latin typeface="Times New Roman" panose="02020603050405020304" pitchFamily="18" charset="0"/>
                <a:cs typeface="Times New Roman" panose="02020603050405020304" pitchFamily="18" charset="0"/>
              </a:rPr>
              <a:t>clusters</a:t>
            </a:r>
          </a:p>
          <a:p>
            <a:pPr lvl="2" algn="just"/>
            <a:r>
              <a:rPr lang="en-US" altLang="en-US" sz="2000" dirty="0">
                <a:latin typeface="Times New Roman" panose="02020603050405020304" pitchFamily="18" charset="0"/>
                <a:cs typeface="Times New Roman" panose="02020603050405020304" pitchFamily="18" charset="0"/>
              </a:rPr>
              <a:t>	Disk I/O done in blocks</a:t>
            </a:r>
          </a:p>
          <a:p>
            <a:pPr lvl="2" algn="just"/>
            <a:r>
              <a:rPr lang="en-US" altLang="en-US" sz="2000" dirty="0">
                <a:latin typeface="Times New Roman" panose="02020603050405020304" pitchFamily="18" charset="0"/>
                <a:cs typeface="Times New Roman" panose="02020603050405020304" pitchFamily="18" charset="0"/>
              </a:rPr>
              <a:t>	File I/O done in clusters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27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2AAE5C-E0DF-4D3D-B83D-5E62A7875813}"/>
              </a:ext>
            </a:extLst>
          </p:cNvPr>
          <p:cNvSpPr>
            <a:spLocks noGrp="1"/>
          </p:cNvSpPr>
          <p:nvPr>
            <p:ph type="title"/>
          </p:nvPr>
        </p:nvSpPr>
        <p:spPr>
          <a:xfrm>
            <a:off x="188536" y="0"/>
            <a:ext cx="6429082" cy="914040"/>
          </a:xfrm>
        </p:spPr>
        <p:txBody>
          <a:bodyPr/>
          <a:lstStyle/>
          <a:p>
            <a:r>
              <a:rPr lang="en-US" altLang="en-US" sz="2400" b="1" dirty="0">
                <a:latin typeface="Times New Roman" panose="02020603050405020304" pitchFamily="18" charset="0"/>
                <a:cs typeface="Times New Roman" panose="02020603050405020304" pitchFamily="18" charset="0"/>
              </a:rPr>
              <a:t>Disk Management (Cont.)</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32C69AA4-097D-40FB-BCEE-494FD2E7C2D0}"/>
              </a:ext>
            </a:extLst>
          </p:cNvPr>
          <p:cNvSpPr>
            <a:spLocks noGrp="1"/>
          </p:cNvSpPr>
          <p:nvPr>
            <p:ph type="subTitle"/>
          </p:nvPr>
        </p:nvSpPr>
        <p:spPr>
          <a:xfrm>
            <a:off x="339364" y="1555421"/>
            <a:ext cx="8389857" cy="2253007"/>
          </a:xfrm>
        </p:spPr>
        <p:txBody>
          <a:bodyPr/>
          <a:lstStyle/>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Raw disk access for apps that want to do their own block management, keep OS out of the way (databases for example)</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Boot block initializes system</a:t>
            </a:r>
          </a:p>
          <a:p>
            <a:pPr lvl="1" algn="just"/>
            <a:r>
              <a:rPr lang="en-US" altLang="en-US" sz="2000" dirty="0">
                <a:latin typeface="Times New Roman" panose="02020603050405020304" pitchFamily="18" charset="0"/>
                <a:cs typeface="Times New Roman" panose="02020603050405020304" pitchFamily="18" charset="0"/>
              </a:rPr>
              <a:t>	The bootstrap is stored in ROM</a:t>
            </a:r>
          </a:p>
          <a:p>
            <a:pPr lvl="1" algn="just"/>
            <a:r>
              <a:rPr lang="en-US" altLang="en-US" sz="2000" b="1" dirty="0">
                <a:solidFill>
                  <a:srgbClr val="3366FF"/>
                </a:solidFill>
                <a:latin typeface="Times New Roman" panose="02020603050405020304" pitchFamily="18" charset="0"/>
                <a:cs typeface="Times New Roman" panose="02020603050405020304" pitchFamily="18" charset="0"/>
              </a:rPr>
              <a:t>	Bootstrap loader</a:t>
            </a:r>
            <a:r>
              <a:rPr lang="en-US" altLang="en-US" sz="2000" dirty="0">
                <a:solidFill>
                  <a:srgbClr val="3366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program stored in boot blocks of boot partition</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Methods such as </a:t>
            </a:r>
            <a:r>
              <a:rPr lang="en-US" altLang="en-US" sz="2000" b="1" dirty="0">
                <a:solidFill>
                  <a:srgbClr val="3366FF"/>
                </a:solidFill>
                <a:latin typeface="Times New Roman" panose="02020603050405020304" pitchFamily="18" charset="0"/>
                <a:cs typeface="Times New Roman" panose="02020603050405020304" pitchFamily="18" charset="0"/>
              </a:rPr>
              <a:t>sector sparing</a:t>
            </a:r>
            <a:r>
              <a:rPr lang="en-US" altLang="en-US" sz="2000" dirty="0">
                <a:solidFill>
                  <a:srgbClr val="3366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used to handle bad blocks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93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IN" sz="3000" b="1" strike="noStrike" spc="-1">
                <a:solidFill>
                  <a:srgbClr val="000000"/>
                </a:solidFill>
                <a:latin typeface="Times New Roman"/>
                <a:ea typeface="MS PGothic"/>
              </a:rPr>
              <a:t>Index</a:t>
            </a:r>
            <a:endParaRPr lang="en-US" sz="3000" b="0" strike="noStrike" spc="-1">
              <a:solidFill>
                <a:srgbClr val="000000"/>
              </a:solidFill>
              <a:latin typeface="Arial"/>
            </a:endParaRPr>
          </a:p>
        </p:txBody>
      </p:sp>
      <p:sp>
        <p:nvSpPr>
          <p:cNvPr id="5" name="TextShape 2"/>
          <p:cNvSpPr txBox="1"/>
          <p:nvPr/>
        </p:nvSpPr>
        <p:spPr>
          <a:xfrm>
            <a:off x="168990" y="963516"/>
            <a:ext cx="8838720" cy="4945966"/>
          </a:xfrm>
          <a:prstGeom prst="rect">
            <a:avLst/>
          </a:prstGeom>
          <a:noFill/>
          <a:ln w="9360">
            <a:noFill/>
          </a:ln>
        </p:spPr>
        <p:txBody>
          <a:bodyPr>
            <a:noAutofit/>
          </a:bodyPr>
          <a:lstStyle/>
          <a:p>
            <a:pPr marL="457200" indent="-457200">
              <a:lnSpc>
                <a:spcPct val="150000"/>
              </a:lnSpc>
              <a:spcBef>
                <a:spcPts val="400"/>
              </a:spcBef>
              <a:buFont typeface="+mj-lt"/>
              <a:buAutoNum type="arabicPeriod"/>
            </a:pPr>
            <a:r>
              <a:rPr lang="en-US" sz="2000" b="1" dirty="0"/>
              <a:t>Overview of Mass Storage Structure</a:t>
            </a:r>
          </a:p>
          <a:p>
            <a:pPr marL="457200" indent="-457200">
              <a:lnSpc>
                <a:spcPct val="150000"/>
              </a:lnSpc>
              <a:spcBef>
                <a:spcPts val="400"/>
              </a:spcBef>
              <a:buFont typeface="+mj-lt"/>
              <a:buAutoNum type="arabicPeriod"/>
            </a:pPr>
            <a:r>
              <a:rPr lang="en-US" sz="2000" b="1" dirty="0"/>
              <a:t>Disk Structure</a:t>
            </a:r>
          </a:p>
          <a:p>
            <a:pPr marL="457200" indent="-457200">
              <a:lnSpc>
                <a:spcPct val="150000"/>
              </a:lnSpc>
              <a:spcBef>
                <a:spcPts val="400"/>
              </a:spcBef>
              <a:buFont typeface="+mj-lt"/>
              <a:buAutoNum type="arabicPeriod"/>
            </a:pPr>
            <a:r>
              <a:rPr lang="en-US" sz="2000" b="1" dirty="0"/>
              <a:t>Disk Attachment</a:t>
            </a:r>
          </a:p>
          <a:p>
            <a:pPr marL="457200" indent="-457200">
              <a:lnSpc>
                <a:spcPct val="150000"/>
              </a:lnSpc>
              <a:spcBef>
                <a:spcPts val="400"/>
              </a:spcBef>
              <a:buFont typeface="+mj-lt"/>
              <a:buAutoNum type="arabicPeriod"/>
            </a:pPr>
            <a:r>
              <a:rPr lang="en-US" sz="2000" b="1" dirty="0"/>
              <a:t>Disk Scheduling</a:t>
            </a:r>
          </a:p>
          <a:p>
            <a:pPr marL="457200" indent="-457200">
              <a:lnSpc>
                <a:spcPct val="150000"/>
              </a:lnSpc>
              <a:spcBef>
                <a:spcPts val="400"/>
              </a:spcBef>
              <a:buFont typeface="+mj-lt"/>
              <a:buAutoNum type="arabicPeriod"/>
            </a:pPr>
            <a:r>
              <a:rPr lang="en-US" sz="2000" b="1" dirty="0"/>
              <a:t>Disk Management</a:t>
            </a:r>
          </a:p>
          <a:p>
            <a:pPr marL="457200" indent="-457200">
              <a:lnSpc>
                <a:spcPct val="150000"/>
              </a:lnSpc>
              <a:spcBef>
                <a:spcPts val="400"/>
              </a:spcBef>
              <a:buFont typeface="+mj-lt"/>
              <a:buAutoNum type="arabicPeriod"/>
            </a:pPr>
            <a:r>
              <a:rPr lang="en-US" sz="2000" b="1" dirty="0"/>
              <a:t>Swap-Space Management</a:t>
            </a: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5D5DDA-4FE6-4F1A-9D65-5F5E40747656}"/>
              </a:ext>
            </a:extLst>
          </p:cNvPr>
          <p:cNvSpPr>
            <a:spLocks noGrp="1"/>
          </p:cNvSpPr>
          <p:nvPr>
            <p:ph type="title"/>
          </p:nvPr>
        </p:nvSpPr>
        <p:spPr>
          <a:xfrm>
            <a:off x="103694" y="0"/>
            <a:ext cx="6325386" cy="914040"/>
          </a:xfrm>
        </p:spPr>
        <p:txBody>
          <a:bodyPr/>
          <a:lstStyle/>
          <a:p>
            <a:r>
              <a:rPr lang="en-US" altLang="en-US" sz="2400" b="1" dirty="0">
                <a:latin typeface="Times New Roman" panose="02020603050405020304" pitchFamily="18" charset="0"/>
                <a:cs typeface="Times New Roman" panose="02020603050405020304" pitchFamily="18" charset="0"/>
              </a:rPr>
              <a:t>Swap-Space Management</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270056E8-6A0F-484E-9585-AB2F9190BBD2}"/>
              </a:ext>
            </a:extLst>
          </p:cNvPr>
          <p:cNvSpPr>
            <a:spLocks noGrp="1"/>
          </p:cNvSpPr>
          <p:nvPr>
            <p:ph type="subTitle"/>
          </p:nvPr>
        </p:nvSpPr>
        <p:spPr>
          <a:xfrm>
            <a:off x="329937" y="2281286"/>
            <a:ext cx="8455843" cy="2733773"/>
          </a:xfrm>
        </p:spPr>
        <p:txBody>
          <a:bodyPr/>
          <a:lstStyle/>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Swap-space — Virtual memory uses disk space as an extension of main memory</a:t>
            </a:r>
          </a:p>
          <a:p>
            <a:pPr lvl="1" algn="just"/>
            <a:r>
              <a:rPr lang="en-US" altLang="en-US" sz="2000" dirty="0">
                <a:latin typeface="Times New Roman" panose="02020603050405020304" pitchFamily="18" charset="0"/>
                <a:cs typeface="Times New Roman" panose="02020603050405020304" pitchFamily="18" charset="0"/>
              </a:rPr>
              <a:t>	Less common now due to memory capacity increases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Swap-space can be carved out of the normal file system, or, more commonly, it can be in a separate disk partition (raw)</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Swap-space management</a:t>
            </a:r>
          </a:p>
          <a:p>
            <a:pPr lvl="1" algn="just"/>
            <a:r>
              <a:rPr lang="en-US" altLang="en-US" sz="2000" dirty="0">
                <a:latin typeface="Times New Roman" panose="02020603050405020304" pitchFamily="18" charset="0"/>
                <a:cs typeface="Times New Roman" panose="02020603050405020304" pitchFamily="18" charset="0"/>
              </a:rPr>
              <a:t>	4.3BSD allocates swap space when process starts; holds text 	segment (the program) and data segment</a:t>
            </a:r>
          </a:p>
          <a:p>
            <a:pPr lvl="1" algn="just"/>
            <a:r>
              <a:rPr lang="en-US" altLang="en-US" sz="2000" dirty="0">
                <a:latin typeface="Times New Roman" panose="02020603050405020304" pitchFamily="18" charset="0"/>
                <a:cs typeface="Times New Roman" panose="02020603050405020304" pitchFamily="18" charset="0"/>
              </a:rPr>
              <a:t>	Kernel uses </a:t>
            </a:r>
            <a:r>
              <a:rPr lang="en-US" altLang="en-US" sz="2000" b="1" dirty="0">
                <a:solidFill>
                  <a:srgbClr val="3366FF"/>
                </a:solidFill>
                <a:latin typeface="Times New Roman" panose="02020603050405020304" pitchFamily="18" charset="0"/>
                <a:cs typeface="Times New Roman" panose="02020603050405020304" pitchFamily="18" charset="0"/>
              </a:rPr>
              <a:t>swap maps</a:t>
            </a:r>
            <a:r>
              <a:rPr lang="en-US" altLang="en-US" sz="2000" dirty="0">
                <a:solidFill>
                  <a:srgbClr val="3366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to track swap-space use</a:t>
            </a:r>
          </a:p>
          <a:p>
            <a:pPr lvl="1" algn="just"/>
            <a:r>
              <a:rPr lang="en-US" altLang="en-US" sz="2000" dirty="0">
                <a:latin typeface="Times New Roman" panose="02020603050405020304" pitchFamily="18" charset="0"/>
                <a:cs typeface="Times New Roman" panose="02020603050405020304" pitchFamily="18" charset="0"/>
              </a:rPr>
              <a:t>	Solaris 2 allocates swap space only when a dirty page is forced out 	of physical memory, not when the virtual memory page is first 	created</a:t>
            </a:r>
          </a:p>
          <a:p>
            <a:pPr lvl="2" algn="just"/>
            <a:r>
              <a:rPr lang="en-US" altLang="en-US" sz="2000" dirty="0">
                <a:latin typeface="Times New Roman" panose="02020603050405020304" pitchFamily="18" charset="0"/>
                <a:cs typeface="Times New Roman" panose="02020603050405020304" pitchFamily="18" charset="0"/>
              </a:rPr>
              <a:t>	File data written to swap space until write to file system requested</a:t>
            </a:r>
          </a:p>
          <a:p>
            <a:pPr lvl="2" algn="just"/>
            <a:r>
              <a:rPr lang="en-US" altLang="en-US" sz="2000" dirty="0">
                <a:latin typeface="Times New Roman" panose="02020603050405020304" pitchFamily="18" charset="0"/>
                <a:cs typeface="Times New Roman" panose="02020603050405020304" pitchFamily="18" charset="0"/>
              </a:rPr>
              <a:t>	Other dirty pages go to swap space due to no other home</a:t>
            </a:r>
          </a:p>
          <a:p>
            <a:pPr lvl="2" algn="just"/>
            <a:r>
              <a:rPr lang="en-US" altLang="en-US" sz="2000" dirty="0">
                <a:latin typeface="Times New Roman" panose="02020603050405020304" pitchFamily="18" charset="0"/>
                <a:cs typeface="Times New Roman" panose="02020603050405020304" pitchFamily="18" charset="0"/>
              </a:rPr>
              <a:t>	Text segment pages thrown out and reread from the file system as 	needed</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What if a system runs out of swap space?</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Some systems allow multiple swap spaces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81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000A9-7C90-4413-956A-A4875CD84472}"/>
              </a:ext>
            </a:extLst>
          </p:cNvPr>
          <p:cNvSpPr>
            <a:spLocks noGrp="1"/>
          </p:cNvSpPr>
          <p:nvPr>
            <p:ph type="title"/>
          </p:nvPr>
        </p:nvSpPr>
        <p:spPr>
          <a:xfrm>
            <a:off x="377072" y="-84841"/>
            <a:ext cx="5486040" cy="914040"/>
          </a:xfrm>
        </p:spPr>
        <p:txBody>
          <a:bodyPr/>
          <a:lstStyle/>
          <a:p>
            <a:r>
              <a:rPr lang="en-US" altLang="en-US" sz="2400" b="1" dirty="0">
                <a:latin typeface="Times New Roman" panose="02020603050405020304" pitchFamily="18" charset="0"/>
                <a:cs typeface="Times New Roman" panose="02020603050405020304" pitchFamily="18" charset="0"/>
              </a:rPr>
              <a:t>Data Structures for Swapping on Linux Systems</a:t>
            </a:r>
            <a:endParaRPr lang="en-IN" sz="2400" b="1" dirty="0">
              <a:latin typeface="Times New Roman" panose="02020603050405020304" pitchFamily="18" charset="0"/>
              <a:cs typeface="Times New Roman" panose="02020603050405020304" pitchFamily="18" charset="0"/>
            </a:endParaRPr>
          </a:p>
        </p:txBody>
      </p:sp>
      <p:pic>
        <p:nvPicPr>
          <p:cNvPr id="4" name="Picture 1" descr="10_10.pdf">
            <a:extLst>
              <a:ext uri="{FF2B5EF4-FFF2-40B4-BE49-F238E27FC236}">
                <a16:creationId xmlns:a16="http://schemas.microsoft.com/office/drawing/2014/main" xmlns="" id="{EEA6726C-9B70-43E2-9B5E-91F66070AE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5840" y="1897831"/>
            <a:ext cx="6326188"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09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686272" y="3146160"/>
            <a:ext cx="5486040" cy="914040"/>
          </a:xfrm>
        </p:spPr>
        <p:txBody>
          <a:bodyPr/>
          <a:lstStyle/>
          <a:p>
            <a:pPr marL="0" indent="0" algn="ctr">
              <a:buNone/>
            </a:pPr>
            <a:r>
              <a:rPr lang="en-US" b="1" dirty="0">
                <a:latin typeface="Times New Roman" panose="02020603050405020304" pitchFamily="18" charset="0"/>
                <a:cs typeface="Times New Roman" panose="02020603050405020304" pitchFamily="18" charset="0"/>
              </a:rPr>
              <a:t>Thank You</a:t>
            </a:r>
          </a:p>
          <a:p>
            <a:pPr marL="0" indent="0" algn="ctr">
              <a:buNone/>
            </a:pPr>
            <a:endParaRPr lang="en-US" dirty="0"/>
          </a:p>
          <a:p>
            <a:pPr marL="0" indent="0" algn="ctr">
              <a:buNone/>
            </a:pPr>
            <a:endParaRPr lang="en-US" sz="3600" dirty="0"/>
          </a:p>
        </p:txBody>
      </p:sp>
    </p:spTree>
    <p:extLst>
      <p:ext uri="{BB962C8B-B14F-4D97-AF65-F5344CB8AC3E}">
        <p14:creationId xmlns:p14="http://schemas.microsoft.com/office/powerpoint/2010/main" val="140484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0C0180C-5696-476C-878C-8C2CE947ED02}"/>
              </a:ext>
            </a:extLst>
          </p:cNvPr>
          <p:cNvSpPr>
            <a:spLocks noGrp="1"/>
          </p:cNvSpPr>
          <p:nvPr>
            <p:ph type="title"/>
          </p:nvPr>
        </p:nvSpPr>
        <p:spPr>
          <a:xfrm>
            <a:off x="197963" y="0"/>
            <a:ext cx="6419654" cy="914040"/>
          </a:xfrm>
        </p:spPr>
        <p:txBody>
          <a:bodyPr/>
          <a:lstStyle/>
          <a:p>
            <a:r>
              <a:rPr lang="en-US" sz="2400" b="1" dirty="0">
                <a:latin typeface="Times New Roman" panose="02020603050405020304" pitchFamily="18" charset="0"/>
                <a:cs typeface="Times New Roman" panose="02020603050405020304" pitchFamily="18" charset="0"/>
              </a:rPr>
              <a:t>Overview of Mass Storage Structure</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6BA29031-B585-4351-9FEE-019BB9E9805D}"/>
              </a:ext>
            </a:extLst>
          </p:cNvPr>
          <p:cNvSpPr txBox="1"/>
          <p:nvPr/>
        </p:nvSpPr>
        <p:spPr>
          <a:xfrm>
            <a:off x="584462" y="1385740"/>
            <a:ext cx="7909089" cy="4678204"/>
          </a:xfrm>
          <a:prstGeom prst="rect">
            <a:avLst/>
          </a:prstGeom>
          <a:noFill/>
        </p:spPr>
        <p:txBody>
          <a:bodyPr wrap="square" rtlCol="0">
            <a:spAutoFit/>
          </a:bodyPr>
          <a:lstStyle/>
          <a:p>
            <a:pPr marL="285750" indent="-2857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Magnetic disks provide bulk of secondary storage of modern computers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Drives rotate at 60 to 250 times per second</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Transfer rate is rate at which data flow between drive and computer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Positioning time (random-access time) is time to move disk arm to desired cylinder (seek time) and time for desired sector to rotate under the disk head (rotational latency)</a:t>
            </a:r>
          </a:p>
          <a:p>
            <a:pPr algn="just"/>
            <a:r>
              <a:rPr lang="en-US" sz="2000" dirty="0">
                <a:latin typeface="Times New Roman" panose="02020603050405020304" pitchFamily="18" charset="0"/>
                <a:cs typeface="Times New Roman" panose="02020603050405020304" pitchFamily="18" charset="0"/>
              </a:rPr>
              <a:t>Head crash results from disk head making contact with the disk surface  -- That’s bad</a:t>
            </a:r>
          </a:p>
          <a:p>
            <a:pPr algn="just"/>
            <a:r>
              <a:rPr lang="en-US" sz="2000" dirty="0">
                <a:latin typeface="Times New Roman" panose="02020603050405020304" pitchFamily="18" charset="0"/>
                <a:cs typeface="Times New Roman" panose="02020603050405020304" pitchFamily="18" charset="0"/>
              </a:rPr>
              <a:t>Disks can be removable</a:t>
            </a:r>
          </a:p>
          <a:p>
            <a:pPr algn="just"/>
            <a:r>
              <a:rPr lang="en-US" sz="2000" dirty="0">
                <a:latin typeface="Times New Roman" panose="02020603050405020304" pitchFamily="18" charset="0"/>
                <a:cs typeface="Times New Roman" panose="02020603050405020304" pitchFamily="18" charset="0"/>
              </a:rPr>
              <a:t>Drive attached to computer via I/O bus</a:t>
            </a:r>
          </a:p>
          <a:p>
            <a:pPr algn="just"/>
            <a:r>
              <a:rPr lang="en-US" sz="2000" dirty="0">
                <a:latin typeface="Times New Roman" panose="02020603050405020304" pitchFamily="18" charset="0"/>
                <a:cs typeface="Times New Roman" panose="02020603050405020304" pitchFamily="18" charset="0"/>
              </a:rPr>
              <a:t>Busses vary, including EIDE, ATA, SATA, USB, </a:t>
            </a:r>
            <a:r>
              <a:rPr lang="en-US" sz="2000" dirty="0" smtClean="0">
                <a:latin typeface="Times New Roman" panose="02020603050405020304" pitchFamily="18" charset="0"/>
                <a:cs typeface="Times New Roman" panose="02020603050405020304" pitchFamily="18" charset="0"/>
              </a:rPr>
              <a:t>Fiber </a:t>
            </a:r>
            <a:r>
              <a:rPr lang="en-US" sz="2000" dirty="0">
                <a:latin typeface="Times New Roman" panose="02020603050405020304" pitchFamily="18" charset="0"/>
                <a:cs typeface="Times New Roman" panose="02020603050405020304" pitchFamily="18" charset="0"/>
              </a:rPr>
              <a:t>Channel, SCSI, SAS, Firewire</a:t>
            </a:r>
          </a:p>
          <a:p>
            <a:pPr algn="just"/>
            <a:r>
              <a:rPr lang="en-US" sz="2000" dirty="0">
                <a:latin typeface="Times New Roman" panose="02020603050405020304" pitchFamily="18" charset="0"/>
                <a:cs typeface="Times New Roman" panose="02020603050405020304" pitchFamily="18" charset="0"/>
              </a:rPr>
              <a:t>Host controller in computer uses bus to talk to disk controller built into drive or storage array</a:t>
            </a:r>
          </a:p>
          <a:p>
            <a:endParaRPr lang="en-IN" dirty="0"/>
          </a:p>
        </p:txBody>
      </p:sp>
    </p:spTree>
    <p:extLst>
      <p:ext uri="{BB962C8B-B14F-4D97-AF65-F5344CB8AC3E}">
        <p14:creationId xmlns:p14="http://schemas.microsoft.com/office/powerpoint/2010/main" val="3897124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31" y="0"/>
            <a:ext cx="5486040" cy="914040"/>
          </a:xfrm>
        </p:spPr>
        <p:txBody>
          <a:bodyPr/>
          <a:lstStyle/>
          <a:p>
            <a:r>
              <a:rPr lang="en-US" sz="2400" b="1" dirty="0">
                <a:latin typeface="Times New Roman" panose="02020603050405020304" pitchFamily="18" charset="0"/>
                <a:cs typeface="Times New Roman" panose="02020603050405020304" pitchFamily="18" charset="0"/>
              </a:rPr>
              <a:t>Moving-head Disk Mechanism</a:t>
            </a:r>
          </a:p>
        </p:txBody>
      </p:sp>
      <p:pic>
        <p:nvPicPr>
          <p:cNvPr id="5" name="Picture 1" descr="10_01.pdf">
            <a:extLst>
              <a:ext uri="{FF2B5EF4-FFF2-40B4-BE49-F238E27FC236}">
                <a16:creationId xmlns:a16="http://schemas.microsoft.com/office/drawing/2014/main" xmlns="" id="{CBA43F5B-4AB9-44EF-A58A-6D15771848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2662" y="1457325"/>
            <a:ext cx="5157787"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828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CD9D2-B688-4D02-B614-2A2BFDBCEF08}"/>
              </a:ext>
            </a:extLst>
          </p:cNvPr>
          <p:cNvSpPr>
            <a:spLocks noGrp="1"/>
          </p:cNvSpPr>
          <p:nvPr>
            <p:ph type="title"/>
          </p:nvPr>
        </p:nvSpPr>
        <p:spPr>
          <a:xfrm>
            <a:off x="329939" y="0"/>
            <a:ext cx="5486040" cy="914040"/>
          </a:xfrm>
        </p:spPr>
        <p:txBody>
          <a:bodyPr/>
          <a:lstStyle/>
          <a:p>
            <a:r>
              <a:rPr lang="en-IN" sz="2400" b="1" dirty="0">
                <a:latin typeface="Times New Roman" panose="02020603050405020304" pitchFamily="18" charset="0"/>
                <a:cs typeface="Times New Roman" panose="02020603050405020304" pitchFamily="18" charset="0"/>
              </a:rPr>
              <a:t>Disk Structure</a:t>
            </a:r>
          </a:p>
        </p:txBody>
      </p:sp>
      <p:sp>
        <p:nvSpPr>
          <p:cNvPr id="3" name="Subtitle 2">
            <a:extLst>
              <a:ext uri="{FF2B5EF4-FFF2-40B4-BE49-F238E27FC236}">
                <a16:creationId xmlns:a16="http://schemas.microsoft.com/office/drawing/2014/main" xmlns="" id="{584240EF-B08F-4346-B8C0-65381AC35B01}"/>
              </a:ext>
            </a:extLst>
          </p:cNvPr>
          <p:cNvSpPr>
            <a:spLocks noGrp="1"/>
          </p:cNvSpPr>
          <p:nvPr>
            <p:ph type="subTitle"/>
          </p:nvPr>
        </p:nvSpPr>
        <p:spPr>
          <a:xfrm>
            <a:off x="575035" y="1734531"/>
            <a:ext cx="7654565" cy="3016577"/>
          </a:xfrm>
        </p:spPr>
        <p:txBody>
          <a:bodyPr/>
          <a:lstStyle/>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Disk drives are addressed as large 1-dimensional arrays of </a:t>
            </a:r>
            <a:r>
              <a:rPr lang="en-US" altLang="en-US" sz="2000" i="1" dirty="0">
                <a:latin typeface="Times New Roman" panose="02020603050405020304" pitchFamily="18" charset="0"/>
                <a:cs typeface="Times New Roman" panose="02020603050405020304" pitchFamily="18" charset="0"/>
              </a:rPr>
              <a:t>logical blocks</a:t>
            </a:r>
            <a:r>
              <a:rPr lang="en-US" altLang="en-US" sz="2000" dirty="0">
                <a:latin typeface="Times New Roman" panose="02020603050405020304" pitchFamily="18" charset="0"/>
                <a:cs typeface="Times New Roman" panose="02020603050405020304" pitchFamily="18" charset="0"/>
              </a:rPr>
              <a:t>, where the logical block is the smallest unit of transfer. </a:t>
            </a:r>
          </a:p>
          <a:p>
            <a:pPr algn="just"/>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1-dimensional array of logical blocks is mapped into the sectors of the disk sequentially.</a:t>
            </a:r>
          </a:p>
          <a:p>
            <a:pPr marL="342900" lvl="1"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Sector 0 is the first sector of the first track on the outermost cylinder.</a:t>
            </a:r>
          </a:p>
          <a:p>
            <a:pPr marL="342900" lvl="1"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Mapping proceeds in order through that track, then the rest of the tracks in that cylinder, and then through the rest of the cylinders from outermost to innermost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548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AFAC9-AB74-495F-8F88-3F3A18DC9D10}"/>
              </a:ext>
            </a:extLst>
          </p:cNvPr>
          <p:cNvSpPr>
            <a:spLocks noGrp="1"/>
          </p:cNvSpPr>
          <p:nvPr>
            <p:ph type="title"/>
          </p:nvPr>
        </p:nvSpPr>
        <p:spPr>
          <a:xfrm>
            <a:off x="263951" y="0"/>
            <a:ext cx="5486040" cy="914040"/>
          </a:xfrm>
        </p:spPr>
        <p:txBody>
          <a:bodyPr/>
          <a:lstStyle/>
          <a:p>
            <a:r>
              <a:rPr lang="en-US" altLang="en-US" sz="2400" b="1" dirty="0">
                <a:latin typeface="Times New Roman" panose="02020603050405020304" pitchFamily="18" charset="0"/>
                <a:cs typeface="Times New Roman" panose="02020603050405020304" pitchFamily="18" charset="0"/>
              </a:rPr>
              <a:t>Disk Attachment</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21EF3B67-C31F-4253-A61D-A33626DB488B}"/>
              </a:ext>
            </a:extLst>
          </p:cNvPr>
          <p:cNvSpPr>
            <a:spLocks noGrp="1"/>
          </p:cNvSpPr>
          <p:nvPr>
            <p:ph type="subTitle"/>
          </p:nvPr>
        </p:nvSpPr>
        <p:spPr>
          <a:xfrm>
            <a:off x="914399" y="1913641"/>
            <a:ext cx="7541443" cy="3101419"/>
          </a:xfrm>
        </p:spPr>
        <p:txBody>
          <a:bodyPr/>
          <a:lstStyle/>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Host-attached storage accessed through I/O ports talking to I/O buses</a:t>
            </a: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SCSI (Small Computer System Interface) itself is a bus, up to 16 devices on one cable, </a:t>
            </a:r>
            <a:r>
              <a:rPr lang="en-US" altLang="en-US" sz="2000" b="1" dirty="0">
                <a:solidFill>
                  <a:srgbClr val="3366FF"/>
                </a:solidFill>
                <a:latin typeface="Times New Roman" panose="02020603050405020304" pitchFamily="18" charset="0"/>
                <a:cs typeface="Times New Roman" panose="02020603050405020304" pitchFamily="18" charset="0"/>
              </a:rPr>
              <a:t>SCSI initiator</a:t>
            </a:r>
            <a:r>
              <a:rPr lang="en-US" altLang="en-US" sz="2000" dirty="0">
                <a:solidFill>
                  <a:srgbClr val="3366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requests operation and </a:t>
            </a:r>
            <a:r>
              <a:rPr lang="en-US" altLang="en-US" sz="2000" b="1" dirty="0">
                <a:solidFill>
                  <a:srgbClr val="3366FF"/>
                </a:solidFill>
                <a:latin typeface="Times New Roman" panose="02020603050405020304" pitchFamily="18" charset="0"/>
                <a:cs typeface="Times New Roman" panose="02020603050405020304" pitchFamily="18" charset="0"/>
              </a:rPr>
              <a:t>SCSI targets</a:t>
            </a:r>
            <a:r>
              <a:rPr lang="en-US" altLang="en-US" sz="2000" dirty="0">
                <a:solidFill>
                  <a:srgbClr val="3366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perform tasks </a:t>
            </a:r>
          </a:p>
          <a:p>
            <a:pPr marL="285750" lvl="1"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Each target can have up to 8 </a:t>
            </a:r>
            <a:r>
              <a:rPr lang="en-US" altLang="en-US" sz="2000" b="1" dirty="0">
                <a:solidFill>
                  <a:srgbClr val="3366FF"/>
                </a:solidFill>
                <a:latin typeface="Times New Roman" panose="02020603050405020304" pitchFamily="18" charset="0"/>
                <a:cs typeface="Times New Roman" panose="02020603050405020304" pitchFamily="18" charset="0"/>
              </a:rPr>
              <a:t>logical units</a:t>
            </a:r>
            <a:r>
              <a:rPr lang="en-US" altLang="en-US" sz="2000" dirty="0">
                <a:solidFill>
                  <a:srgbClr val="3366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(disks attached to device controller)</a:t>
            </a: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FC (</a:t>
            </a:r>
            <a:r>
              <a:rPr lang="en-US" altLang="en-US" sz="2000" dirty="0" err="1">
                <a:latin typeface="Times New Roman" panose="02020603050405020304" pitchFamily="18" charset="0"/>
                <a:cs typeface="Times New Roman" panose="02020603050405020304" pitchFamily="18" charset="0"/>
              </a:rPr>
              <a:t>Fibre</a:t>
            </a:r>
            <a:r>
              <a:rPr lang="en-US" altLang="en-US" sz="2000" dirty="0">
                <a:latin typeface="Times New Roman" panose="02020603050405020304" pitchFamily="18" charset="0"/>
                <a:cs typeface="Times New Roman" panose="02020603050405020304" pitchFamily="18" charset="0"/>
              </a:rPr>
              <a:t> Channel) is high-speed serial architecture </a:t>
            </a: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Can be switched fabric with 24-bit address space – the basis of </a:t>
            </a:r>
            <a:r>
              <a:rPr lang="en-US" altLang="en-US" sz="2000" b="1" dirty="0">
                <a:solidFill>
                  <a:srgbClr val="3366FF"/>
                </a:solidFill>
                <a:latin typeface="Times New Roman" panose="02020603050405020304" pitchFamily="18" charset="0"/>
                <a:cs typeface="Times New Roman" panose="02020603050405020304" pitchFamily="18" charset="0"/>
              </a:rPr>
              <a:t>storage</a:t>
            </a:r>
            <a:r>
              <a:rPr lang="en-US" altLang="en-US" sz="2000" dirty="0">
                <a:solidFill>
                  <a:srgbClr val="3366FF"/>
                </a:solidFill>
                <a:latin typeface="Times New Roman" panose="02020603050405020304" pitchFamily="18" charset="0"/>
                <a:cs typeface="Times New Roman" panose="02020603050405020304" pitchFamily="18" charset="0"/>
              </a:rPr>
              <a:t> </a:t>
            </a:r>
            <a:r>
              <a:rPr lang="en-US" altLang="en-US" sz="2000" b="1" dirty="0">
                <a:solidFill>
                  <a:srgbClr val="3366FF"/>
                </a:solidFill>
                <a:latin typeface="Times New Roman" panose="02020603050405020304" pitchFamily="18" charset="0"/>
                <a:cs typeface="Times New Roman" panose="02020603050405020304" pitchFamily="18" charset="0"/>
              </a:rPr>
              <a:t>area networks</a:t>
            </a:r>
            <a:r>
              <a:rPr lang="en-US" altLang="en-US" sz="2000" b="1" dirty="0">
                <a:latin typeface="Times New Roman" panose="02020603050405020304" pitchFamily="18" charset="0"/>
                <a:cs typeface="Times New Roman" panose="02020603050405020304" pitchFamily="18" charset="0"/>
              </a:rPr>
              <a:t> </a:t>
            </a:r>
            <a:r>
              <a:rPr lang="en-US" altLang="en-US" sz="2000" b="1" dirty="0">
                <a:solidFill>
                  <a:srgbClr val="3366FF"/>
                </a:solidFill>
                <a:latin typeface="Times New Roman" panose="02020603050405020304" pitchFamily="18" charset="0"/>
                <a:cs typeface="Times New Roman" panose="02020603050405020304" pitchFamily="18" charset="0"/>
              </a:rPr>
              <a:t>(SAN</a:t>
            </a:r>
            <a:r>
              <a:rPr lang="en-US" altLang="en-US" sz="2000" dirty="0">
                <a:latin typeface="Times New Roman" panose="02020603050405020304" pitchFamily="18" charset="0"/>
                <a:cs typeface="Times New Roman" panose="02020603050405020304" pitchFamily="18" charset="0"/>
              </a:rPr>
              <a:t>s</a:t>
            </a:r>
            <a:r>
              <a:rPr lang="en-US" altLang="en-US" sz="2000" b="1" dirty="0">
                <a:solidFill>
                  <a:srgbClr val="3366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in which many hosts attach to many storage units</a:t>
            </a: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I/O directed to bus ID, device ID, logical unit (LUN)</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88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2B00F-CB5A-4CB6-AEBA-BF0A2009B66A}"/>
              </a:ext>
            </a:extLst>
          </p:cNvPr>
          <p:cNvSpPr>
            <a:spLocks noGrp="1"/>
          </p:cNvSpPr>
          <p:nvPr>
            <p:ph type="title"/>
          </p:nvPr>
        </p:nvSpPr>
        <p:spPr>
          <a:xfrm>
            <a:off x="207389" y="-84841"/>
            <a:ext cx="5486040" cy="914040"/>
          </a:xfrm>
        </p:spPr>
        <p:txBody>
          <a:bodyPr/>
          <a:lstStyle/>
          <a:p>
            <a:r>
              <a:rPr lang="en-US" altLang="en-US" sz="2400" b="1" dirty="0">
                <a:latin typeface="Times New Roman" panose="02020603050405020304" pitchFamily="18" charset="0"/>
                <a:cs typeface="Times New Roman" panose="02020603050405020304" pitchFamily="18" charset="0"/>
              </a:rPr>
              <a:t>Disk Scheduling</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40A90B8-5037-43CD-ACB2-C1936B275632}"/>
              </a:ext>
            </a:extLst>
          </p:cNvPr>
          <p:cNvSpPr>
            <a:spLocks noGrp="1"/>
          </p:cNvSpPr>
          <p:nvPr>
            <p:ph type="subTitle"/>
          </p:nvPr>
        </p:nvSpPr>
        <p:spPr>
          <a:xfrm>
            <a:off x="688156" y="1913640"/>
            <a:ext cx="7965650" cy="3007151"/>
          </a:xfrm>
        </p:spPr>
        <p:txBody>
          <a:bodyPr/>
          <a:lstStyle/>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operating system is responsible for using hardware efficiently — for the disk drives, this means having a fast access time and disk bandwidth</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Minimize seek time</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Seek time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seek distance</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Disk </a:t>
            </a:r>
            <a:r>
              <a:rPr lang="en-US" altLang="en-US" sz="2000" b="1" dirty="0">
                <a:solidFill>
                  <a:srgbClr val="3366FF"/>
                </a:solidFill>
                <a:latin typeface="Times New Roman" panose="02020603050405020304" pitchFamily="18" charset="0"/>
                <a:cs typeface="Times New Roman" panose="02020603050405020304" pitchFamily="18" charset="0"/>
                <a:sym typeface="Symbol" panose="05050102010706020507" pitchFamily="18" charset="2"/>
              </a:rPr>
              <a:t>bandwidth</a:t>
            </a:r>
            <a:r>
              <a:rPr lang="en-US" altLang="en-US" sz="2000" dirty="0">
                <a:solidFill>
                  <a:srgbClr val="3366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is the total number of bytes transferred, divided by the total time between the first request for service and the completion of the last transfer</a:t>
            </a:r>
            <a:endParaRPr lang="en-US" altLang="en-US" sz="2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96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67EF5-293C-4A65-9C9B-8BE065CB4F97}"/>
              </a:ext>
            </a:extLst>
          </p:cNvPr>
          <p:cNvSpPr>
            <a:spLocks noGrp="1"/>
          </p:cNvSpPr>
          <p:nvPr>
            <p:ph type="title"/>
          </p:nvPr>
        </p:nvSpPr>
        <p:spPr>
          <a:xfrm>
            <a:off x="169682" y="0"/>
            <a:ext cx="5486040" cy="914040"/>
          </a:xfrm>
        </p:spPr>
        <p:txBody>
          <a:bodyPr/>
          <a:lstStyle/>
          <a:p>
            <a:r>
              <a:rPr lang="en-US" altLang="en-US" sz="2400" b="1" dirty="0">
                <a:latin typeface="Times New Roman" panose="02020603050405020304" pitchFamily="18" charset="0"/>
                <a:cs typeface="Times New Roman" panose="02020603050405020304" pitchFamily="18" charset="0"/>
              </a:rPr>
              <a:t>Disk Scheduling (Cont.)</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EE00465D-F960-41A2-BFA0-3776EEEDCB55}"/>
              </a:ext>
            </a:extLst>
          </p:cNvPr>
          <p:cNvSpPr>
            <a:spLocks noGrp="1"/>
          </p:cNvSpPr>
          <p:nvPr>
            <p:ph type="subTitle"/>
          </p:nvPr>
        </p:nvSpPr>
        <p:spPr>
          <a:xfrm>
            <a:off x="584461" y="1885361"/>
            <a:ext cx="7635711" cy="3214540"/>
          </a:xfrm>
        </p:spPr>
        <p:txBody>
          <a:bodyPr/>
          <a:lstStyle/>
          <a:p>
            <a:pPr marL="342900" indent="-342900">
              <a:buFont typeface="Arial" panose="020B0604020202020204" pitchFamily="34" charset="0"/>
              <a:buChar char="•"/>
              <a:tabLst>
                <a:tab pos="1708150" algn="l"/>
              </a:tabLst>
            </a:pPr>
            <a:r>
              <a:rPr lang="en-US" altLang="en-US" sz="2000" dirty="0">
                <a:latin typeface="Times New Roman" panose="02020603050405020304" pitchFamily="18" charset="0"/>
                <a:cs typeface="Times New Roman" panose="02020603050405020304" pitchFamily="18" charset="0"/>
              </a:rPr>
              <a:t>There are many sources of disk I/O request</a:t>
            </a:r>
          </a:p>
          <a:p>
            <a:pPr lvl="1">
              <a:tabLst>
                <a:tab pos="1708150" algn="l"/>
              </a:tabLst>
            </a:pPr>
            <a:r>
              <a:rPr lang="en-US" altLang="en-US" sz="2000" dirty="0">
                <a:latin typeface="Times New Roman" panose="02020603050405020304" pitchFamily="18" charset="0"/>
                <a:cs typeface="Times New Roman" panose="02020603050405020304" pitchFamily="18" charset="0"/>
              </a:rPr>
              <a:t>	OS</a:t>
            </a:r>
          </a:p>
          <a:p>
            <a:pPr lvl="1">
              <a:tabLst>
                <a:tab pos="1708150" algn="l"/>
              </a:tabLst>
            </a:pPr>
            <a:r>
              <a:rPr lang="en-US" altLang="en-US" sz="2000" dirty="0">
                <a:latin typeface="Times New Roman" panose="02020603050405020304" pitchFamily="18" charset="0"/>
                <a:cs typeface="Times New Roman" panose="02020603050405020304" pitchFamily="18" charset="0"/>
              </a:rPr>
              <a:t>	System processes</a:t>
            </a:r>
          </a:p>
          <a:p>
            <a:pPr lvl="1">
              <a:tabLst>
                <a:tab pos="1708150" algn="l"/>
              </a:tabLst>
            </a:pPr>
            <a:r>
              <a:rPr lang="en-US" altLang="en-US" sz="2000" dirty="0">
                <a:latin typeface="Times New Roman" panose="02020603050405020304" pitchFamily="18" charset="0"/>
                <a:cs typeface="Times New Roman" panose="02020603050405020304" pitchFamily="18" charset="0"/>
              </a:rPr>
              <a:t>	Users processes</a:t>
            </a:r>
          </a:p>
          <a:p>
            <a:pPr marL="342900" indent="-342900">
              <a:buFont typeface="Arial" panose="020B0604020202020204" pitchFamily="34" charset="0"/>
              <a:buChar char="•"/>
              <a:tabLst>
                <a:tab pos="1708150" algn="l"/>
              </a:tabLst>
            </a:pPr>
            <a:r>
              <a:rPr lang="en-US" altLang="en-US" sz="2000" dirty="0">
                <a:latin typeface="Times New Roman" panose="02020603050405020304" pitchFamily="18" charset="0"/>
                <a:cs typeface="Times New Roman" panose="02020603050405020304" pitchFamily="18" charset="0"/>
              </a:rPr>
              <a:t>I/O request includes input or output mode, disk address, memory address, number of sectors to transfer</a:t>
            </a:r>
          </a:p>
          <a:p>
            <a:pPr marL="342900" indent="-342900">
              <a:buFont typeface="Arial" panose="020B0604020202020204" pitchFamily="34" charset="0"/>
              <a:buChar char="•"/>
              <a:tabLst>
                <a:tab pos="1708150" algn="l"/>
              </a:tabLst>
            </a:pPr>
            <a:r>
              <a:rPr lang="en-US" altLang="en-US" sz="2000" dirty="0">
                <a:latin typeface="Times New Roman" panose="02020603050405020304" pitchFamily="18" charset="0"/>
                <a:cs typeface="Times New Roman" panose="02020603050405020304" pitchFamily="18" charset="0"/>
              </a:rPr>
              <a:t>OS maintains queue of requests, per disk or device</a:t>
            </a:r>
          </a:p>
          <a:p>
            <a:pPr marL="342900" indent="-342900">
              <a:buFont typeface="Arial" panose="020B0604020202020204" pitchFamily="34" charset="0"/>
              <a:buChar char="•"/>
              <a:tabLst>
                <a:tab pos="1708150" algn="l"/>
              </a:tabLst>
            </a:pPr>
            <a:r>
              <a:rPr lang="en-US" altLang="en-US" sz="2000" dirty="0">
                <a:latin typeface="Times New Roman" panose="02020603050405020304" pitchFamily="18" charset="0"/>
                <a:cs typeface="Times New Roman" panose="02020603050405020304" pitchFamily="18" charset="0"/>
              </a:rPr>
              <a:t>Idle disk can immediately work on I/O request, busy disk means work must queue </a:t>
            </a:r>
          </a:p>
          <a:p>
            <a:pPr>
              <a:tabLst>
                <a:tab pos="1708150" algn="l"/>
              </a:tabLst>
            </a:pPr>
            <a:r>
              <a:rPr lang="en-US" altLang="en-US" sz="2000" dirty="0">
                <a:latin typeface="Times New Roman" panose="02020603050405020304" pitchFamily="18" charset="0"/>
                <a:cs typeface="Times New Roman" panose="02020603050405020304" pitchFamily="18" charset="0"/>
              </a:rPr>
              <a:t>	Optimization algorithms only make sense when a 	queue exists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56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BE241C8-B4FE-4710-9456-F34E87FE2CEF}"/>
              </a:ext>
            </a:extLst>
          </p:cNvPr>
          <p:cNvSpPr>
            <a:spLocks noGrp="1"/>
          </p:cNvSpPr>
          <p:nvPr>
            <p:ph type="subTitle"/>
          </p:nvPr>
        </p:nvSpPr>
        <p:spPr>
          <a:xfrm>
            <a:off x="669303" y="2157650"/>
            <a:ext cx="7805394" cy="2542700"/>
          </a:xfrm>
        </p:spPr>
        <p:txBody>
          <a:bodyPr/>
          <a:lstStyle/>
          <a:p>
            <a:pPr marL="342900" indent="-342900" algn="just">
              <a:buFont typeface="Arial" panose="020B0604020202020204" pitchFamily="34" charset="0"/>
              <a:buChar char="•"/>
              <a:tabLst>
                <a:tab pos="1708150" algn="l"/>
              </a:tabLst>
            </a:pPr>
            <a:r>
              <a:rPr lang="en-US" altLang="en-US" sz="2000" dirty="0">
                <a:latin typeface="Times New Roman" panose="02020603050405020304" pitchFamily="18" charset="0"/>
                <a:cs typeface="Times New Roman" panose="02020603050405020304" pitchFamily="18" charset="0"/>
              </a:rPr>
              <a:t>Note that drive controllers have small buffers and can manage a queue of I/O requests (of varying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depth</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tabLst>
                <a:tab pos="1708150" algn="l"/>
              </a:tabLst>
            </a:pPr>
            <a:r>
              <a:rPr lang="en-US" altLang="en-US" sz="2000" dirty="0">
                <a:latin typeface="Times New Roman" panose="02020603050405020304" pitchFamily="18" charset="0"/>
                <a:cs typeface="Times New Roman" panose="02020603050405020304" pitchFamily="18" charset="0"/>
              </a:rPr>
              <a:t>Several algorithms exist to schedule the servicing of disk I/O requests</a:t>
            </a:r>
          </a:p>
          <a:p>
            <a:pPr marL="342900" indent="-342900" algn="just">
              <a:buFont typeface="Arial" panose="020B0604020202020204" pitchFamily="34" charset="0"/>
              <a:buChar char="•"/>
              <a:tabLst>
                <a:tab pos="1708150" algn="l"/>
              </a:tabLst>
            </a:pPr>
            <a:r>
              <a:rPr lang="en-US" altLang="en-US" sz="2000" dirty="0">
                <a:latin typeface="Times New Roman" panose="02020603050405020304" pitchFamily="18" charset="0"/>
                <a:cs typeface="Times New Roman" panose="02020603050405020304" pitchFamily="18" charset="0"/>
              </a:rPr>
              <a:t>The analysis is true for one or many platters</a:t>
            </a:r>
          </a:p>
          <a:p>
            <a:pPr marL="342900" indent="-342900" algn="just">
              <a:buFont typeface="Arial" panose="020B0604020202020204" pitchFamily="34" charset="0"/>
              <a:buChar char="•"/>
              <a:tabLst>
                <a:tab pos="1708150" algn="l"/>
              </a:tabLst>
            </a:pPr>
            <a:r>
              <a:rPr lang="en-US" altLang="en-US" sz="2000" dirty="0">
                <a:latin typeface="Times New Roman" panose="02020603050405020304" pitchFamily="18" charset="0"/>
                <a:cs typeface="Times New Roman" panose="02020603050405020304" pitchFamily="18" charset="0"/>
              </a:rPr>
              <a:t>We illustrate scheduling algorithms with a request queue (0-199)</a:t>
            </a:r>
          </a:p>
          <a:p>
            <a:pPr algn="just">
              <a:buFont typeface="Monotype Sorts" pitchFamily="2" charset="2"/>
              <a:buNone/>
              <a:tabLst>
                <a:tab pos="1708150" algn="l"/>
              </a:tabLst>
            </a:pPr>
            <a:r>
              <a:rPr lang="en-US" altLang="en-US" sz="20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98, 183, 37, 122, 14, 124, 65, 67</a:t>
            </a:r>
          </a:p>
          <a:p>
            <a:pPr algn="just">
              <a:buFont typeface="Monotype Sorts" pitchFamily="2" charset="2"/>
              <a:buNone/>
              <a:tabLst>
                <a:tab pos="1708150" algn="l"/>
              </a:tabLst>
            </a:pPr>
            <a:r>
              <a:rPr lang="en-US" altLang="en-US" sz="2000" dirty="0">
                <a:latin typeface="Times New Roman" panose="02020603050405020304" pitchFamily="18" charset="0"/>
                <a:cs typeface="Times New Roman" panose="02020603050405020304" pitchFamily="18" charset="0"/>
              </a:rPr>
              <a:t>	Head pointer 53</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468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35857</TotalTime>
  <Words>919</Words>
  <Application>Microsoft Office PowerPoint</Application>
  <PresentationFormat>On-screen Show (4:3)</PresentationFormat>
  <Paragraphs>128</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Overview of Mass Storage Structure</vt:lpstr>
      <vt:lpstr>Moving-head Disk Mechanism</vt:lpstr>
      <vt:lpstr>Disk Structure</vt:lpstr>
      <vt:lpstr>Disk Attachment</vt:lpstr>
      <vt:lpstr>Disk Scheduling</vt:lpstr>
      <vt:lpstr>Disk Scheduling (Cont.)</vt:lpstr>
      <vt:lpstr>PowerPoint Presentation</vt:lpstr>
      <vt:lpstr>FCFS</vt:lpstr>
      <vt:lpstr>SSTF</vt:lpstr>
      <vt:lpstr>SCAN</vt:lpstr>
      <vt:lpstr>SCAN (Cont.)</vt:lpstr>
      <vt:lpstr>C-SCAN</vt:lpstr>
      <vt:lpstr>C-SCAN (Cont.)</vt:lpstr>
      <vt:lpstr>C-LOOK</vt:lpstr>
      <vt:lpstr>C-LOOK (Cont.)</vt:lpstr>
      <vt:lpstr>Disk Management</vt:lpstr>
      <vt:lpstr>Disk Management (Cont.)</vt:lpstr>
      <vt:lpstr>Swap-Space Management</vt:lpstr>
      <vt:lpstr>Data Structures for Swapping on Linux Systems</vt:lpstr>
      <vt:lpstr>PowerPoint Presentation</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Prabhjot</cp:lastModifiedBy>
  <cp:revision>2368</cp:revision>
  <dcterms:created xsi:type="dcterms:W3CDTF">2010-04-09T07:36:15Z</dcterms:created>
  <dcterms:modified xsi:type="dcterms:W3CDTF">2023-04-06T08:23:40Z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