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7C651-ADC0-4DFF-B4D0-4506DBE1B34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0852A-4CAB-4AEF-90BF-0F11A5EB8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7C651-ADC0-4DFF-B4D0-4506DBE1B34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0852A-4CAB-4AEF-90BF-0F11A5EB8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A57C651-ADC0-4DFF-B4D0-4506DBE1B34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2B0852A-4CAB-4AEF-90BF-0F11A5EB874D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928662" y="2143116"/>
            <a:ext cx="6929486" cy="914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sz="4800" b="1" dirty="0" smtClean="0">
                <a:latin typeface="Times New Roman" pitchFamily="18" charset="0"/>
                <a:cs typeface="Times New Roman" pitchFamily="18" charset="0"/>
              </a:rPr>
              <a:t>Scheduling Algorithms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Prabhjot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Chahal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C26557-2241-49CE-906F-52DD7A2A32D2}" type="datetime1">
              <a:rPr lang="en-US" smtClean="0"/>
              <a:t>4/6/2023</a:t>
            </a:fld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Prabhjot Chahal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FCFS Scheduling</a:t>
            </a:r>
            <a:endParaRPr lang="en-IN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Average Waiting Time	= (Total Waiting Time) / 						No. of Processes</a:t>
            </a:r>
          </a:p>
          <a:p>
            <a:pPr marL="274320" indent="-274320" eaLnBrk="1" fontAlgn="auto" hangingPunct="1">
              <a:buFont typeface="Wingdings 2"/>
              <a:buNone/>
              <a:defRPr/>
            </a:pPr>
            <a:r>
              <a:rPr lang="en-US" dirty="0" smtClean="0"/>
              <a:t>					= (0 + 3 + 6) / 3</a:t>
            </a:r>
          </a:p>
          <a:p>
            <a:pPr marL="274320" indent="-274320" eaLnBrk="1" fontAlgn="auto" hangingPunct="1">
              <a:buFont typeface="Wingdings 2"/>
              <a:buNone/>
              <a:defRPr/>
            </a:pPr>
            <a:r>
              <a:rPr lang="en-US" dirty="0" smtClean="0"/>
              <a:t>					= 9 / 3</a:t>
            </a:r>
          </a:p>
          <a:p>
            <a:pPr marL="274320" indent="-274320" eaLnBrk="1" fontAlgn="auto" hangingPunct="1">
              <a:buFont typeface="Wingdings 2"/>
              <a:buNone/>
              <a:defRPr/>
            </a:pPr>
            <a:r>
              <a:rPr lang="en-US" dirty="0" smtClean="0"/>
              <a:t>					= 3 milliseconds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Thus, the average waiting time depends on the order in which the processes arrive.</a:t>
            </a:r>
          </a:p>
          <a:p>
            <a:pPr marL="274320" indent="-274320" eaLnBrk="1" fontAlgn="auto" hangingPunct="1">
              <a:buFont typeface="Wingdings 2"/>
              <a:buNone/>
              <a:defRPr/>
            </a:pPr>
            <a:endParaRPr lang="en-IN" dirty="0"/>
          </a:p>
        </p:txBody>
      </p:sp>
      <p:sp>
        <p:nvSpPr>
          <p:cNvPr id="18435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7146BD-F7DC-4046-B57D-979EE5688B6C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58344-DE7D-4C82-A1F1-4CE3C41A0B1A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Algorithms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CPU Scheduling algorithms deal with the problem of deciding which process in ready queue should be allocated to CPU.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Following are the commonly used scheduling algorithms: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F26363-9029-4508-9611-B7B5AD7DDA49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FD33-F828-4576-8028-D9E666440317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Algorithms</a:t>
            </a:r>
            <a:endParaRPr lang="en-IN" smtClean="0"/>
          </a:p>
        </p:txBody>
      </p:sp>
      <p:sp>
        <p:nvSpPr>
          <p:cNvPr id="1229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0"/>
              </a:spcBef>
            </a:pPr>
            <a:r>
              <a:rPr lang="en-US" smtClean="0"/>
              <a:t>First-Come-First-Served (FCFS)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Shortest Job First (SJF)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Priority Scheduling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Round-Robin Scheduling (RR)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Multi-Level Queue Scheduling (MLQ)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Multi-Level Feedback Queue Scheduling (MFQ)</a:t>
            </a:r>
            <a:endParaRPr lang="en-IN" smtClean="0"/>
          </a:p>
        </p:txBody>
      </p:sp>
      <p:sp>
        <p:nvSpPr>
          <p:cNvPr id="11267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7290E-A9CD-4015-B586-08460AA88856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A8F8F-0E28-4884-A9E1-778D190B6959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868363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First-Come-First-Served Scheduling (FCFS)</a:t>
            </a:r>
            <a:endParaRPr lang="en-IN" dirty="0"/>
          </a:p>
        </p:txBody>
      </p:sp>
      <p:sp>
        <p:nvSpPr>
          <p:cNvPr id="133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 this scheduling, the process that requests the CPU first, is allocated the CPU first.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Thus, the name </a:t>
            </a:r>
            <a:r>
              <a:rPr lang="en-US" i="1" smtClean="0"/>
              <a:t>First-Come-First-Served.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implementation of FCFS is easily managed with a FIFO queue.</a:t>
            </a:r>
            <a:endParaRPr lang="en-IN" smtClean="0"/>
          </a:p>
        </p:txBody>
      </p:sp>
      <p:sp>
        <p:nvSpPr>
          <p:cNvPr id="1229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65AD88-5E91-4DA6-B25E-314E194FAA5E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AC26D-EB67-4A5E-BC44-6A186D29D02F}" type="slidenum">
              <a:rPr lang="en-IN"/>
              <a:pPr>
                <a:defRPr/>
              </a:pPr>
              <a:t>4</a:t>
            </a:fld>
            <a:endParaRPr lang="en-IN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28750" y="4000500"/>
            <a:ext cx="6572250" cy="2289175"/>
            <a:chOff x="1071538" y="3929066"/>
            <a:chExt cx="6572296" cy="2289405"/>
          </a:xfrm>
        </p:grpSpPr>
        <p:sp>
          <p:nvSpPr>
            <p:cNvPr id="7" name="Rectangle 6"/>
            <p:cNvSpPr/>
            <p:nvPr/>
          </p:nvSpPr>
          <p:spPr>
            <a:xfrm>
              <a:off x="1214414" y="4500623"/>
              <a:ext cx="785819" cy="785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/>
                <a:t>D</a:t>
              </a:r>
              <a:endParaRPr lang="en-IN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46" y="4500623"/>
              <a:ext cx="785819" cy="785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/>
                <a:t>C</a:t>
              </a:r>
              <a:endParaRPr lang="en-IN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4678" y="4500623"/>
              <a:ext cx="785819" cy="785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/>
                <a:t>B</a:t>
              </a:r>
              <a:endParaRPr lang="en-IN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4810" y="4500623"/>
              <a:ext cx="785819" cy="785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/>
                <a:t>A</a:t>
              </a:r>
              <a:endParaRPr lang="en-IN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429389" y="4286290"/>
              <a:ext cx="1214445" cy="12145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/>
                <a:t>CPU</a:t>
              </a:r>
              <a:endParaRPr lang="en-IN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071538" y="4286290"/>
              <a:ext cx="4071967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71538" y="5500849"/>
              <a:ext cx="4071967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86381" y="4857847"/>
              <a:ext cx="1000132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8" name="TextBox 18"/>
            <p:cNvSpPr txBox="1">
              <a:spLocks noChangeArrowheads="1"/>
            </p:cNvSpPr>
            <p:nvPr/>
          </p:nvSpPr>
          <p:spPr bwMode="auto">
            <a:xfrm>
              <a:off x="1142976" y="5568751"/>
              <a:ext cx="8771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Tail of</a:t>
              </a:r>
            </a:p>
            <a:p>
              <a:r>
                <a:rPr lang="en-US">
                  <a:latin typeface="Perpetua" pitchFamily="18" charset="0"/>
                </a:rPr>
                <a:t>Queue</a:t>
              </a:r>
              <a:endParaRPr lang="en-IN">
                <a:latin typeface="Perpetua" pitchFamily="18" charset="0"/>
              </a:endParaRPr>
            </a:p>
          </p:txBody>
        </p:sp>
        <p:sp>
          <p:nvSpPr>
            <p:cNvPr id="13329" name="TextBox 19"/>
            <p:cNvSpPr txBox="1">
              <a:spLocks noChangeArrowheads="1"/>
            </p:cNvSpPr>
            <p:nvPr/>
          </p:nvSpPr>
          <p:spPr bwMode="auto">
            <a:xfrm>
              <a:off x="4150925" y="5572140"/>
              <a:ext cx="99257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Head of</a:t>
              </a:r>
            </a:p>
            <a:p>
              <a:r>
                <a:rPr lang="en-US">
                  <a:latin typeface="Perpetua" pitchFamily="18" charset="0"/>
                </a:rPr>
                <a:t>Queue</a:t>
              </a:r>
              <a:endParaRPr lang="en-IN">
                <a:latin typeface="Perpetua" pitchFamily="18" charset="0"/>
              </a:endParaRPr>
            </a:p>
          </p:txBody>
        </p:sp>
        <p:sp>
          <p:nvSpPr>
            <p:cNvPr id="13330" name="TextBox 20"/>
            <p:cNvSpPr txBox="1">
              <a:spLocks noChangeArrowheads="1"/>
            </p:cNvSpPr>
            <p:nvPr/>
          </p:nvSpPr>
          <p:spPr bwMode="auto">
            <a:xfrm>
              <a:off x="2357422" y="3929066"/>
              <a:ext cx="16081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Perpetua" pitchFamily="18" charset="0"/>
                </a:rPr>
                <a:t>Ready Queue</a:t>
              </a:r>
              <a:endParaRPr lang="en-IN">
                <a:latin typeface="Perpet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868363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First-Come-First-Served Scheduling (FCFS)</a:t>
            </a:r>
            <a:endParaRPr lang="en-IN" dirty="0"/>
          </a:p>
        </p:txBody>
      </p:sp>
      <p:sp>
        <p:nvSpPr>
          <p:cNvPr id="1434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When a process enters the ready queue, its PCB is linked to the tail of the queue.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When CPU is free, it is allocated to the process which is at the head of the queue.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FCFS scheduling algorithm is </a:t>
            </a:r>
            <a:r>
              <a:rPr lang="en-US" b="1" i="1" smtClean="0"/>
              <a:t>non-preemptive</a:t>
            </a:r>
            <a:r>
              <a:rPr lang="en-US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Once the CPU is allocated to a process, that process keeps the CPU until it releases the CPU, either by terminating or by I/O request.</a:t>
            </a:r>
            <a:endParaRPr lang="en-IN" smtClean="0"/>
          </a:p>
        </p:txBody>
      </p:sp>
      <p:sp>
        <p:nvSpPr>
          <p:cNvPr id="13314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92C85-A862-4B70-AE30-CEEF37B1DC77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87E00-59FC-4022-A9E4-F1EADFBD85A4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FCFS Scheduling</a:t>
            </a:r>
            <a:endParaRPr lang="en-IN" smtClean="0"/>
          </a:p>
        </p:txBody>
      </p:sp>
      <p:sp>
        <p:nvSpPr>
          <p:cNvPr id="1536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Consider the following set of processes that arrive at time 0 with the length of the CPU burst time in milliseconds:</a:t>
            </a:r>
          </a:p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4339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E9A23-96DD-462D-A049-54F817CB8B23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7A383-B6DC-4050-9AD0-1DC0637826B7}" type="slidenum">
              <a:rPr lang="en-IN"/>
              <a:pPr>
                <a:defRPr/>
              </a:pPr>
              <a:t>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38375" y="3017838"/>
          <a:ext cx="4976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961"/>
                <a:gridCol w="3654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(in milliseconds)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3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FCFS Scheduling</a:t>
            </a:r>
            <a:endParaRPr lang="en-IN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IN" dirty="0" smtClean="0"/>
              <a:t>Suppose that the processes arrive in the order: P</a:t>
            </a:r>
            <a:r>
              <a:rPr lang="en-IN" baseline="-25000" dirty="0" smtClean="0"/>
              <a:t>1</a:t>
            </a:r>
            <a:r>
              <a:rPr lang="en-IN" dirty="0" smtClean="0"/>
              <a:t>, P</a:t>
            </a:r>
            <a:r>
              <a:rPr lang="en-IN" baseline="-25000" dirty="0" smtClean="0"/>
              <a:t>2</a:t>
            </a:r>
            <a:r>
              <a:rPr lang="en-IN" dirty="0" smtClean="0"/>
              <a:t>, P</a:t>
            </a:r>
            <a:r>
              <a:rPr lang="en-IN" baseline="-25000" dirty="0" smtClean="0"/>
              <a:t>3</a:t>
            </a:r>
            <a:r>
              <a:rPr lang="en-IN" dirty="0" smtClean="0"/>
              <a:t>.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IN" dirty="0" smtClean="0"/>
              <a:t>The Gantt Chart for the schedule is: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1</a:t>
            </a:r>
            <a:r>
              <a:rPr lang="en-US" dirty="0" smtClean="0"/>
              <a:t> = 0 milliseconds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2</a:t>
            </a:r>
            <a:r>
              <a:rPr lang="en-US" dirty="0" smtClean="0"/>
              <a:t> = 24 milliseconds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3</a:t>
            </a:r>
            <a:r>
              <a:rPr lang="en-US" dirty="0" smtClean="0"/>
              <a:t> = 27 milliseconds</a:t>
            </a:r>
            <a:endParaRPr lang="en-IN" dirty="0"/>
          </a:p>
        </p:txBody>
      </p:sp>
      <p:sp>
        <p:nvSpPr>
          <p:cNvPr id="15363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442E3-CEB1-4E04-AD55-7E8CB277D39D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6A637-3BE9-4677-9796-93AF79D538EC}" type="slidenum">
              <a:rPr lang="en-IN"/>
              <a:pPr>
                <a:defRPr/>
              </a:pPr>
              <a:t>7</a:t>
            </a:fld>
            <a:endParaRPr lang="en-IN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58875" y="2943225"/>
            <a:ext cx="5556250" cy="1128713"/>
            <a:chOff x="856" y="2688"/>
            <a:chExt cx="3500" cy="711"/>
          </a:xfrm>
        </p:grpSpPr>
        <p:sp>
          <p:nvSpPr>
            <p:cNvPr id="1640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408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409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41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16418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16419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29500" y="2030413"/>
          <a:ext cx="15478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2"/>
                <a:gridCol w="10001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3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FCFS Scheduling</a:t>
            </a:r>
            <a:endParaRPr lang="en-IN" smtClean="0"/>
          </a:p>
        </p:txBody>
      </p:sp>
      <p:sp>
        <p:nvSpPr>
          <p:cNvPr id="1741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Average Waiting Time = (Total Waiting Time) / 						No. of Processes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dirty="0" smtClean="0"/>
              <a:t>					= (0 + 24 + 27) / 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dirty="0" smtClean="0"/>
              <a:t>					= 51 / 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dirty="0" smtClean="0"/>
              <a:t>					= 17 milliseconds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en-IN" dirty="0" smtClean="0"/>
          </a:p>
        </p:txBody>
      </p:sp>
      <p:sp>
        <p:nvSpPr>
          <p:cNvPr id="16387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57798-EEAC-4537-A1B0-F26B48A1D5E3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4B3EC-C1E6-4BE5-A759-88A8D674E324}" type="slidenum">
              <a:rPr lang="en-IN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FCFS Scheduling</a:t>
            </a:r>
            <a:endParaRPr lang="en-IN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IN" dirty="0" smtClean="0"/>
              <a:t>Suppose that the processes arrive in the order: P</a:t>
            </a:r>
            <a:r>
              <a:rPr lang="en-IN" baseline="-25000" dirty="0" smtClean="0"/>
              <a:t>2</a:t>
            </a:r>
            <a:r>
              <a:rPr lang="en-IN" dirty="0" smtClean="0"/>
              <a:t>, P</a:t>
            </a:r>
            <a:r>
              <a:rPr lang="en-IN" baseline="-25000" dirty="0" smtClean="0"/>
              <a:t>3</a:t>
            </a:r>
            <a:r>
              <a:rPr lang="en-IN" dirty="0" smtClean="0"/>
              <a:t>, P</a:t>
            </a:r>
            <a:r>
              <a:rPr lang="en-IN" baseline="-25000" dirty="0" smtClean="0"/>
              <a:t>1</a:t>
            </a:r>
            <a:r>
              <a:rPr lang="en-IN" dirty="0" smtClean="0"/>
              <a:t>.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IN" dirty="0" smtClean="0"/>
              <a:t>The Gantt chart for the schedule is: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2</a:t>
            </a:r>
            <a:r>
              <a:rPr lang="en-US" dirty="0" smtClean="0"/>
              <a:t> = 0 milliseconds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3</a:t>
            </a:r>
            <a:r>
              <a:rPr lang="en-US" dirty="0" smtClean="0"/>
              <a:t> = 3 milliseconds</a:t>
            </a:r>
          </a:p>
          <a:p>
            <a:pPr marL="274320" indent="-274320" eaLnBrk="1" fontAlgn="auto" hangingPunct="1">
              <a:buFont typeface="Wingdings 2"/>
              <a:buChar char=""/>
              <a:defRPr/>
            </a:pPr>
            <a:r>
              <a:rPr lang="en-US" dirty="0" smtClean="0"/>
              <a:t>Waiting Time for P</a:t>
            </a:r>
            <a:r>
              <a:rPr lang="en-US" baseline="-25000" dirty="0" smtClean="0"/>
              <a:t>1</a:t>
            </a:r>
            <a:r>
              <a:rPr lang="en-US" dirty="0" smtClean="0"/>
              <a:t> = 6 milliseconds</a:t>
            </a:r>
            <a:endParaRPr lang="en-IN" dirty="0" smtClean="0"/>
          </a:p>
        </p:txBody>
      </p:sp>
      <p:sp>
        <p:nvSpPr>
          <p:cNvPr id="1741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50586A-A214-471D-8DA6-7C4BE4F77AB6}" type="datetime1">
              <a:rPr lang="en-US" smtClean="0"/>
              <a:t>4/6/2023</a:t>
            </a:fld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480BA-D529-4500-BC2F-86F6F1A5A8B7}" type="slidenum">
              <a:rPr lang="en-IN"/>
              <a:pPr>
                <a:defRPr/>
              </a:pPr>
              <a:t>9</a:t>
            </a:fld>
            <a:endParaRPr lang="en-I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54200" y="3014663"/>
            <a:ext cx="5575300" cy="1128712"/>
            <a:chOff x="852" y="1650"/>
            <a:chExt cx="3512" cy="711"/>
          </a:xfrm>
        </p:grpSpPr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erpetua" pitchFamily="18" charset="0"/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hitka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chitkara</Template>
  <TotalTime>8</TotalTime>
  <Words>391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chitkara</vt:lpstr>
      <vt:lpstr>   Scheduling Algorithms   Dr. Prabhjot Chahal</vt:lpstr>
      <vt:lpstr>Scheduling Algorithms</vt:lpstr>
      <vt:lpstr>Scheduling Algorithms</vt:lpstr>
      <vt:lpstr>First-Come-First-Served Scheduling (FCFS)</vt:lpstr>
      <vt:lpstr>First-Come-First-Served Scheduling (FCFS)</vt:lpstr>
      <vt:lpstr>Example of FCFS Scheduling</vt:lpstr>
      <vt:lpstr>Example of FCFS Scheduling</vt:lpstr>
      <vt:lpstr>Example of FCFS Scheduling</vt:lpstr>
      <vt:lpstr>Example of FCFS Scheduling</vt:lpstr>
      <vt:lpstr>Example of FCFS Scheduling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Algorithms</dc:title>
  <dc:creator>Admin</dc:creator>
  <cp:lastModifiedBy>Prabhjot</cp:lastModifiedBy>
  <cp:revision>4</cp:revision>
  <dcterms:created xsi:type="dcterms:W3CDTF">2022-02-02T10:18:19Z</dcterms:created>
  <dcterms:modified xsi:type="dcterms:W3CDTF">2023-04-06T08:18:04Z</dcterms:modified>
</cp:coreProperties>
</file>