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56" r:id="rId2"/>
    <p:sldId id="257"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281"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snapToGrid="0">
      <p:cViewPr>
        <p:scale>
          <a:sx n="90" d="100"/>
          <a:sy n="90" d="100"/>
        </p:scale>
        <p:origin x="-720" y="2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4/6/2023</a:t>
            </a:fld>
            <a:endParaRPr lang="en-US"/>
          </a:p>
        </p:txBody>
      </p:sp>
      <p:sp>
        <p:nvSpPr>
          <p:cNvPr id="4" name="Footer Placeholder 3">
            <a:extLst>
              <a:ext uri="{FF2B5EF4-FFF2-40B4-BE49-F238E27FC236}">
                <a16:creationId xmlns:a16="http://schemas.microsoft.com/office/drawing/2014/main" xmlns=""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smtClean="0"/>
              <a:t>Jatin Arora [Group: G7] [Sem:2nd]</a:t>
            </a:r>
            <a:endParaRPr lang="en-US"/>
          </a:p>
        </p:txBody>
      </p:sp>
      <p:sp>
        <p:nvSpPr>
          <p:cNvPr id="5" name="Slide Number Placeholder 4">
            <a:extLst>
              <a:ext uri="{FF2B5EF4-FFF2-40B4-BE49-F238E27FC236}">
                <a16:creationId xmlns:a16="http://schemas.microsoft.com/office/drawing/2014/main" xmlns=""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4/6/2023</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smtClean="0"/>
              <a:t>Jatin Arora [Group: G7] [Sem:2nd]</a:t>
            </a:r>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a:extLst>
              <a:ext uri="{FF2B5EF4-FFF2-40B4-BE49-F238E27FC236}">
                <a16:creationId xmlns:a16="http://schemas.microsoft.com/office/drawing/2014/main" xmlns="" id="{A599BB95-9755-4BC6-8051-C2B8CF54F2A1}"/>
              </a:ext>
            </a:extLst>
          </p:cNvPr>
          <p:cNvSpPr>
            <a:spLocks noGrp="1"/>
          </p:cNvSpPr>
          <p:nvPr>
            <p:ph type="ftr" sz="quarter" idx="4"/>
          </p:nvPr>
        </p:nvSpPr>
        <p:spPr/>
        <p:txBody>
          <a:bodyPr/>
          <a:lstStyle/>
          <a:p>
            <a:r>
              <a:rPr lang="en-US" smtClean="0"/>
              <a:t>Jatin Arora [Group: G7] [Sem:2nd]</a:t>
            </a:r>
            <a:endParaRPr lang="en-US"/>
          </a:p>
        </p:txBody>
      </p:sp>
    </p:spTree>
    <p:extLst>
      <p:ext uri="{BB962C8B-B14F-4D97-AF65-F5344CB8AC3E}">
        <p14:creationId xmlns:p14="http://schemas.microsoft.com/office/powerpoint/2010/main" val="42548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Jatin Arora [Group: G7] [Sem:2nd]</a:t>
            </a:r>
            <a:endParaRPr lang="en-US"/>
          </a:p>
        </p:txBody>
      </p:sp>
      <p:sp>
        <p:nvSpPr>
          <p:cNvPr id="5" name="Slide Number Placeholder 4"/>
          <p:cNvSpPr>
            <a:spLocks noGrp="1"/>
          </p:cNvSpPr>
          <p:nvPr>
            <p:ph type="sldNum" sz="quarter" idx="11"/>
          </p:nvPr>
        </p:nvSpPr>
        <p:spPr/>
        <p:txBody>
          <a:bodyPr/>
          <a:lstStyle/>
          <a:p>
            <a:fld id="{C5A7523A-12D4-4E0F-9409-B3F845B48333}" type="slidenum">
              <a:rPr lang="en-US" smtClean="0"/>
              <a:t>2</a:t>
            </a:fld>
            <a:endParaRPr lang="en-US"/>
          </a:p>
        </p:txBody>
      </p:sp>
    </p:spTree>
    <p:extLst>
      <p:ext uri="{BB962C8B-B14F-4D97-AF65-F5344CB8AC3E}">
        <p14:creationId xmlns:p14="http://schemas.microsoft.com/office/powerpoint/2010/main" val="184379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endParaRPr lang="en-GB" sz="2400" b="0" strike="noStrike" spc="-1">
              <a:latin typeface="Times New Roman"/>
            </a:endParaRP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2"/>
            <a:ext cx="9144000" cy="5259918"/>
          </a:xfrm>
          <a:prstGeom prst="rect">
            <a:avLst/>
          </a:prstGeom>
          <a:noFill/>
          <a:ln w="9360">
            <a:noFill/>
          </a:ln>
        </p:spPr>
        <p:txBody>
          <a:bodyPr>
            <a:noAutofit/>
          </a:bodyPr>
          <a:lstStyle/>
          <a:p>
            <a:pPr algn="ctr">
              <a:lnSpc>
                <a:spcPct val="100000"/>
              </a:lnSpc>
              <a:spcBef>
                <a:spcPts val="400"/>
              </a:spcBef>
            </a:pPr>
            <a:endParaRPr lang="en-US" sz="2000" b="1" spc="-1" dirty="0" smtClean="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1" spc="-1" dirty="0" smtClean="0">
                <a:latin typeface="Times New Roman" panose="02020603050405020304" pitchFamily="18" charset="0"/>
                <a:ea typeface="MS PGothic"/>
                <a:cs typeface="Times New Roman" panose="02020603050405020304" pitchFamily="18" charset="0"/>
              </a:rPr>
              <a:t>Operating System </a:t>
            </a:r>
            <a:r>
              <a:rPr lang="en-US" sz="2000" b="1" spc="-1" dirty="0" smtClean="0">
                <a:latin typeface="Times New Roman" panose="02020603050405020304" pitchFamily="18" charset="0"/>
                <a:ea typeface="MS PGothic"/>
                <a:cs typeface="Times New Roman" panose="02020603050405020304" pitchFamily="18" charset="0"/>
              </a:rPr>
              <a:t>(22CS005</a:t>
            </a:r>
            <a:r>
              <a:rPr lang="en-US" sz="2000" b="1" spc="-1" dirty="0" smtClean="0">
                <a:latin typeface="Times New Roman" panose="02020603050405020304" pitchFamily="18" charset="0"/>
                <a:ea typeface="MS PGothic"/>
                <a:cs typeface="Times New Roman" panose="02020603050405020304" pitchFamily="18" charset="0"/>
              </a:rPr>
              <a:t>) Class </a:t>
            </a:r>
            <a:endParaRPr lang="en-US" sz="2000" b="1"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smtClean="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smtClean="0">
                <a:latin typeface="Times New Roman" panose="02020603050405020304" pitchFamily="18" charset="0"/>
                <a:ea typeface="MS PGothic"/>
                <a:cs typeface="Times New Roman" panose="02020603050405020304" pitchFamily="18" charset="0"/>
              </a:rPr>
              <a:t>On</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3200" b="1" spc="-1" dirty="0">
                <a:solidFill>
                  <a:srgbClr val="000000"/>
                </a:solidFill>
                <a:latin typeface="Times New Roman" panose="02020603050405020304" pitchFamily="18" charset="0"/>
                <a:ea typeface="MS PGothic"/>
                <a:cs typeface="Times New Roman" panose="02020603050405020304" pitchFamily="18" charset="0"/>
              </a:rPr>
              <a:t>Process Synchronization</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a: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endParaRPr lang="en-US" sz="2000" b="0" strike="noStrike" spc="-1" dirty="0" smtClean="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1"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smtClean="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MS PGothic"/>
                <a:cs typeface="Times New Roman" panose="02020603050405020304" pitchFamily="18" charset="0"/>
              </a:rPr>
              <a:t>Department of </a:t>
            </a:r>
            <a:r>
              <a:rPr lang="en-US" sz="20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0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r>
              <a:rPr lang="en-US" sz="2000" b="0" strike="noStrike" spc="-1" dirty="0" smtClean="0">
                <a:solidFill>
                  <a:srgbClr val="000000"/>
                </a:solidFill>
                <a:latin typeface="Calibri"/>
              </a:rPr>
              <a:t>Dr. Prabhjot </a:t>
            </a:r>
            <a:r>
              <a:rPr lang="en-US" sz="2000" b="0" strike="noStrike" spc="-1" dirty="0" smtClean="0">
                <a:solidFill>
                  <a:srgbClr val="000000"/>
                </a:solidFill>
                <a:latin typeface="Calibri"/>
              </a:rPr>
              <a:t>Chahal</a:t>
            </a: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 Initial </a:t>
            </a:r>
            <a:r>
              <a:rPr lang="en-US" sz="2800" b="1" dirty="0">
                <a:latin typeface="Times New Roman" pitchFamily="18" charset="0"/>
                <a:cs typeface="Times New Roman" pitchFamily="18" charset="0"/>
              </a:rPr>
              <a:t>Attempts to Solve Problem</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660399" y="1481667"/>
            <a:ext cx="7797801" cy="4182533"/>
          </a:xfrm>
        </p:spPr>
        <p:txBody>
          <a:bodyPr/>
          <a:lstStyle/>
          <a:p>
            <a:pPr marL="285750" indent="-285750">
              <a:buFont typeface="Arial" pitchFamily="34" charset="0"/>
              <a:buChar char="•"/>
              <a:tabLst>
                <a:tab pos="2286000" algn="l"/>
                <a:tab pos="2630488" algn="l"/>
                <a:tab pos="2911475" algn="l"/>
              </a:tabLst>
            </a:pPr>
            <a:r>
              <a:rPr lang="en-US" sz="1800" dirty="0">
                <a:latin typeface="Times New Roman" pitchFamily="18" charset="0"/>
                <a:cs typeface="Times New Roman" pitchFamily="18" charset="0"/>
              </a:rPr>
              <a:t>Only 2  processes, </a:t>
            </a:r>
            <a:r>
              <a:rPr lang="en-US" sz="1800" i="1" dirty="0">
                <a:latin typeface="Times New Roman" pitchFamily="18" charset="0"/>
                <a:cs typeface="Times New Roman" pitchFamily="18" charset="0"/>
              </a:rPr>
              <a:t>P</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and </a:t>
            </a:r>
            <a:r>
              <a:rPr lang="en-US" sz="1800" i="1" dirty="0" smtClean="0">
                <a:latin typeface="Times New Roman" pitchFamily="18" charset="0"/>
                <a:cs typeface="Times New Roman" pitchFamily="18" charset="0"/>
              </a:rPr>
              <a:t>P</a:t>
            </a:r>
            <a:r>
              <a:rPr lang="en-US" sz="1800" baseline="-25000" dirty="0" smtClean="0">
                <a:latin typeface="Times New Roman" pitchFamily="18" charset="0"/>
                <a:cs typeface="Times New Roman" pitchFamily="18" charset="0"/>
              </a:rPr>
              <a:t>1</a:t>
            </a:r>
          </a:p>
          <a:p>
            <a:pPr marL="285750" indent="-285750">
              <a:buFont typeface="Arial" pitchFamily="34" charset="0"/>
              <a:buChar char="•"/>
              <a:tabLst>
                <a:tab pos="2286000" algn="l"/>
                <a:tab pos="2630488" algn="l"/>
                <a:tab pos="2911475" algn="l"/>
              </a:tabLst>
            </a:pPr>
            <a:endParaRPr lang="en-US" sz="1800" baseline="-25000" dirty="0" smtClean="0">
              <a:latin typeface="Times New Roman" pitchFamily="18" charset="0"/>
              <a:cs typeface="Times New Roman" pitchFamily="18" charset="0"/>
            </a:endParaRPr>
          </a:p>
          <a:p>
            <a:pPr marL="285750" indent="-285750">
              <a:buFont typeface="Arial" pitchFamily="34" charset="0"/>
              <a:buChar char="•"/>
              <a:tabLst>
                <a:tab pos="2286000" algn="l"/>
                <a:tab pos="2630488" algn="l"/>
                <a:tab pos="2911475" algn="l"/>
              </a:tabLst>
            </a:pPr>
            <a:r>
              <a:rPr lang="en-US" sz="1800" dirty="0" smtClean="0">
                <a:latin typeface="Times New Roman" pitchFamily="18" charset="0"/>
                <a:cs typeface="Times New Roman" pitchFamily="18" charset="0"/>
              </a:rPr>
              <a:t>General </a:t>
            </a:r>
            <a:r>
              <a:rPr lang="en-US" sz="1800" dirty="0">
                <a:latin typeface="Times New Roman" pitchFamily="18" charset="0"/>
                <a:cs typeface="Times New Roman" pitchFamily="18" charset="0"/>
              </a:rPr>
              <a:t>structure of process </a:t>
            </a:r>
            <a:r>
              <a:rPr lang="en-US" sz="1800" i="1" dirty="0">
                <a:latin typeface="Times New Roman" pitchFamily="18" charset="0"/>
                <a:cs typeface="Times New Roman" pitchFamily="18" charset="0"/>
              </a:rPr>
              <a:t>P</a:t>
            </a:r>
            <a:r>
              <a:rPr lang="en-US" sz="1800" i="1" baseline="-25000" dirty="0">
                <a:latin typeface="Times New Roman" pitchFamily="18" charset="0"/>
                <a:cs typeface="Times New Roman" pitchFamily="18" charset="0"/>
              </a:rPr>
              <a:t>i</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(other process </a:t>
            </a:r>
            <a:r>
              <a:rPr lang="en-US" sz="1800" i="1" dirty="0" err="1">
                <a:latin typeface="Times New Roman" pitchFamily="18" charset="0"/>
                <a:cs typeface="Times New Roman" pitchFamily="18" charset="0"/>
              </a:rPr>
              <a:t>P</a:t>
            </a:r>
            <a:r>
              <a:rPr lang="en-US" sz="1800" i="1" baseline="-25000" dirty="0" err="1">
                <a:latin typeface="Times New Roman" pitchFamily="18" charset="0"/>
                <a:cs typeface="Times New Roman" pitchFamily="18" charset="0"/>
              </a:rPr>
              <a:t>j</a:t>
            </a:r>
            <a:r>
              <a:rPr lang="en-US" sz="1800" dirty="0">
                <a:latin typeface="Times New Roman" pitchFamily="18" charset="0"/>
                <a:cs typeface="Times New Roman" pitchFamily="18" charset="0"/>
              </a:rPr>
              <a:t>)</a:t>
            </a:r>
          </a:p>
          <a:p>
            <a:pPr>
              <a:buFontTx/>
              <a:buNone/>
              <a:tabLst>
                <a:tab pos="2286000" algn="l"/>
                <a:tab pos="2630488" algn="l"/>
                <a:tab pos="2911475" algn="l"/>
              </a:tabLst>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repeat</a:t>
            </a:r>
          </a:p>
          <a:p>
            <a:pPr>
              <a:buFontTx/>
              <a:buNone/>
              <a:tabLst>
                <a:tab pos="2286000" algn="l"/>
                <a:tab pos="2630488" algn="l"/>
                <a:tab pos="2911475" algn="l"/>
              </a:tabLst>
            </a:pP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entry section</a:t>
            </a:r>
          </a:p>
          <a:p>
            <a:pPr>
              <a:buFontTx/>
              <a:buNone/>
              <a:tabLst>
                <a:tab pos="2286000" algn="l"/>
                <a:tab pos="2630488" algn="l"/>
                <a:tab pos="2911475" algn="l"/>
              </a:tabLst>
            </a:pPr>
            <a:r>
              <a:rPr lang="en-US" sz="1800" dirty="0">
                <a:latin typeface="Times New Roman" pitchFamily="18" charset="0"/>
                <a:cs typeface="Times New Roman" pitchFamily="18" charset="0"/>
              </a:rPr>
              <a:t>				critical section</a:t>
            </a:r>
          </a:p>
          <a:p>
            <a:pPr>
              <a:buFontTx/>
              <a:buNone/>
              <a:tabLst>
                <a:tab pos="2286000" algn="l"/>
                <a:tab pos="2630488" algn="l"/>
                <a:tab pos="2911475" algn="l"/>
              </a:tabLst>
            </a:pP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exit section</a:t>
            </a:r>
            <a:endParaRPr lang="en-US" sz="1800" dirty="0">
              <a:latin typeface="Times New Roman" pitchFamily="18" charset="0"/>
              <a:cs typeface="Times New Roman" pitchFamily="18" charset="0"/>
            </a:endParaRPr>
          </a:p>
          <a:p>
            <a:pPr>
              <a:buFontTx/>
              <a:buNone/>
              <a:tabLst>
                <a:tab pos="2286000" algn="l"/>
                <a:tab pos="2630488" algn="l"/>
                <a:tab pos="2911475" algn="l"/>
              </a:tabLst>
            </a:pPr>
            <a:r>
              <a:rPr lang="en-US" sz="1800" dirty="0">
                <a:latin typeface="Times New Roman" pitchFamily="18" charset="0"/>
                <a:cs typeface="Times New Roman" pitchFamily="18" charset="0"/>
              </a:rPr>
              <a:t>				reminder section</a:t>
            </a:r>
          </a:p>
          <a:p>
            <a:pPr>
              <a:buFontTx/>
              <a:buNone/>
              <a:tabLst>
                <a:tab pos="2286000" algn="l"/>
                <a:tab pos="2630488" algn="l"/>
                <a:tab pos="2911475" algn="l"/>
              </a:tabLst>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until</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false</a:t>
            </a:r>
            <a:r>
              <a:rPr lang="en-US" sz="1800" dirty="0">
                <a:latin typeface="Times New Roman" pitchFamily="18" charset="0"/>
                <a:cs typeface="Times New Roman" pitchFamily="18" charset="0"/>
              </a:rPr>
              <a:t>;</a:t>
            </a:r>
          </a:p>
          <a:p>
            <a:pPr marL="285750" indent="-285750">
              <a:buFont typeface="Arial" pitchFamily="34" charset="0"/>
              <a:buChar char="•"/>
              <a:tabLst>
                <a:tab pos="2286000" algn="l"/>
                <a:tab pos="2630488" algn="l"/>
                <a:tab pos="2911475" algn="l"/>
              </a:tabLst>
            </a:pPr>
            <a:r>
              <a:rPr lang="en-US" sz="1800" dirty="0">
                <a:latin typeface="Times New Roman" pitchFamily="18" charset="0"/>
                <a:cs typeface="Times New Roman" pitchFamily="18" charset="0"/>
              </a:rPr>
              <a:t>Processes may share some common variables to synchronize their actions.</a:t>
            </a:r>
          </a:p>
          <a:p>
            <a:endParaRPr lang="en-IN" dirty="0"/>
          </a:p>
        </p:txBody>
      </p:sp>
      <p:sp>
        <p:nvSpPr>
          <p:cNvPr id="4" name="Rectangle 4"/>
          <p:cNvSpPr>
            <a:spLocks noChangeArrowheads="1"/>
          </p:cNvSpPr>
          <p:nvPr/>
        </p:nvSpPr>
        <p:spPr bwMode="auto">
          <a:xfrm>
            <a:off x="3547533" y="3437471"/>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 name="Rectangle 4"/>
          <p:cNvSpPr>
            <a:spLocks noChangeArrowheads="1"/>
          </p:cNvSpPr>
          <p:nvPr/>
        </p:nvSpPr>
        <p:spPr bwMode="auto">
          <a:xfrm>
            <a:off x="3547533" y="2971802"/>
            <a:ext cx="1524000" cy="2370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593216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Algorithm 1</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1083733" y="2904067"/>
            <a:ext cx="5486040" cy="914040"/>
          </a:xfrm>
        </p:spPr>
        <p:txBody>
          <a:bodyPr/>
          <a:lstStyle/>
          <a:p>
            <a:pPr marL="342900" indent="-342900">
              <a:buFont typeface="Arial" pitchFamily="34" charset="0"/>
              <a:buChar char="•"/>
              <a:tabLst>
                <a:tab pos="2005013" algn="l"/>
                <a:tab pos="2339975" algn="l"/>
                <a:tab pos="2630488" algn="l"/>
              </a:tabLst>
            </a:pPr>
            <a:r>
              <a:rPr lang="en-US" sz="2000" dirty="0">
                <a:latin typeface="Times New Roman" pitchFamily="18" charset="0"/>
                <a:cs typeface="Times New Roman" pitchFamily="18" charset="0"/>
              </a:rPr>
              <a:t>Shared variables: </a:t>
            </a:r>
          </a:p>
          <a:p>
            <a:pPr lvl="1">
              <a:tabLst>
                <a:tab pos="2005013" algn="l"/>
                <a:tab pos="2339975" algn="l"/>
                <a:tab pos="2630488" algn="l"/>
              </a:tabLst>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turn</a:t>
            </a:r>
            <a:r>
              <a:rPr lang="en-US" sz="2000" dirty="0">
                <a:latin typeface="Times New Roman" pitchFamily="18" charset="0"/>
                <a:cs typeface="Times New Roman" pitchFamily="18" charset="0"/>
              </a:rPr>
              <a:t>: (0..1);</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initially </a:t>
            </a:r>
            <a:r>
              <a:rPr lang="en-US" sz="2000" i="1" dirty="0">
                <a:latin typeface="Times New Roman" pitchFamily="18" charset="0"/>
                <a:cs typeface="Times New Roman" pitchFamily="18" charset="0"/>
              </a:rPr>
              <a:t>turn</a:t>
            </a:r>
            <a:r>
              <a:rPr lang="en-US" sz="2000" dirty="0">
                <a:latin typeface="Times New Roman" pitchFamily="18" charset="0"/>
                <a:cs typeface="Times New Roman" pitchFamily="18" charset="0"/>
              </a:rPr>
              <a:t> = 0</a:t>
            </a:r>
          </a:p>
          <a:p>
            <a:pPr lvl="1">
              <a:tabLst>
                <a:tab pos="2005013" algn="l"/>
                <a:tab pos="2339975" algn="l"/>
                <a:tab pos="2630488" algn="l"/>
              </a:tabLst>
            </a:pPr>
            <a:r>
              <a:rPr lang="en-US" sz="2000" i="1" dirty="0" smtClean="0">
                <a:latin typeface="Times New Roman" pitchFamily="18" charset="0"/>
                <a:cs typeface="Times New Roman" pitchFamily="18" charset="0"/>
              </a:rPr>
              <a:t>        turn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P</a:t>
            </a:r>
            <a:r>
              <a:rPr lang="en-US" sz="2000" i="1" baseline="-25000" dirty="0">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can enter its critical section</a:t>
            </a:r>
          </a:p>
          <a:p>
            <a:pPr marL="342900" indent="-342900">
              <a:buFont typeface="Arial" pitchFamily="34" charset="0"/>
              <a:buChar char="•"/>
              <a:tabLst>
                <a:tab pos="2005013" algn="l"/>
                <a:tab pos="2339975" algn="l"/>
                <a:tab pos="2630488" algn="l"/>
              </a:tabLst>
            </a:pPr>
            <a:r>
              <a:rPr lang="en-US" sz="2000" dirty="0">
                <a:latin typeface="Times New Roman" pitchFamily="18" charset="0"/>
                <a:cs typeface="Times New Roman" pitchFamily="18" charset="0"/>
              </a:rPr>
              <a:t>Process </a:t>
            </a:r>
            <a:r>
              <a:rPr lang="en-US" sz="2000" i="1" dirty="0">
                <a:latin typeface="Times New Roman" pitchFamily="18" charset="0"/>
                <a:cs typeface="Times New Roman" pitchFamily="18" charset="0"/>
              </a:rPr>
              <a:t>P</a:t>
            </a:r>
            <a:r>
              <a:rPr lang="en-US" sz="2000" i="1" baseline="-25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buFontTx/>
              <a:buNone/>
              <a:tabLst>
                <a:tab pos="2005013" algn="l"/>
                <a:tab pos="2339975" algn="l"/>
                <a:tab pos="2630488"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endParaRPr lang="en-US" sz="2000" dirty="0">
              <a:latin typeface="Times New Roman" pitchFamily="18" charset="0"/>
              <a:cs typeface="Times New Roman" pitchFamily="18" charset="0"/>
            </a:endParaRPr>
          </a:p>
          <a:p>
            <a:pPr>
              <a:buFontTx/>
              <a:buNone/>
              <a:tabLst>
                <a:tab pos="2005013" algn="l"/>
                <a:tab pos="2339975" algn="l"/>
                <a:tab pos="2630488"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turn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i="1" dirty="0" err="1">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a:t>
            </a:r>
            <a:r>
              <a:rPr lang="en-US" sz="2000" b="1" dirty="0">
                <a:latin typeface="Times New Roman" pitchFamily="18" charset="0"/>
                <a:cs typeface="Times New Roman" pitchFamily="18" charset="0"/>
                <a:sym typeface="Symbol" pitchFamily="18" charset="2"/>
              </a:rPr>
              <a:t>do</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no-op</a:t>
            </a:r>
            <a:r>
              <a:rPr lang="en-US" sz="2000" dirty="0">
                <a:latin typeface="Times New Roman" pitchFamily="18" charset="0"/>
                <a:cs typeface="Times New Roman" pitchFamily="18" charset="0"/>
                <a:sym typeface="Symbol" pitchFamily="18" charset="2"/>
              </a:rPr>
              <a:t>;</a:t>
            </a:r>
          </a:p>
          <a:p>
            <a:pPr>
              <a:buFontTx/>
              <a:buNone/>
              <a:tabLst>
                <a:tab pos="2005013" algn="l"/>
                <a:tab pos="2339975" algn="l"/>
                <a:tab pos="2630488" algn="l"/>
              </a:tabLst>
            </a:pPr>
            <a:r>
              <a:rPr lang="en-US" sz="2000" dirty="0">
                <a:latin typeface="Times New Roman" pitchFamily="18" charset="0"/>
                <a:cs typeface="Times New Roman" pitchFamily="18" charset="0"/>
                <a:sym typeface="Symbol" pitchFamily="18" charset="2"/>
              </a:rPr>
              <a:t>				critical section</a:t>
            </a:r>
          </a:p>
          <a:p>
            <a:pPr>
              <a:buFontTx/>
              <a:buNone/>
              <a:tabLst>
                <a:tab pos="2005013" algn="l"/>
                <a:tab pos="2339975" algn="l"/>
                <a:tab pos="2630488" algn="l"/>
              </a:tabLst>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turn</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 j</a:t>
            </a:r>
            <a:r>
              <a:rPr lang="en-US" sz="2000" dirty="0">
                <a:latin typeface="Times New Roman" pitchFamily="18" charset="0"/>
                <a:cs typeface="Times New Roman" pitchFamily="18" charset="0"/>
                <a:sym typeface="Symbol" pitchFamily="18" charset="2"/>
              </a:rPr>
              <a:t>;</a:t>
            </a:r>
          </a:p>
          <a:p>
            <a:pPr>
              <a:buFontTx/>
              <a:buNone/>
              <a:tabLst>
                <a:tab pos="2005013" algn="l"/>
                <a:tab pos="2339975" algn="l"/>
                <a:tab pos="2630488" algn="l"/>
              </a:tabLst>
            </a:pPr>
            <a:r>
              <a:rPr lang="en-US" sz="2000" dirty="0">
                <a:latin typeface="Times New Roman" pitchFamily="18" charset="0"/>
                <a:cs typeface="Times New Roman" pitchFamily="18" charset="0"/>
                <a:sym typeface="Symbol" pitchFamily="18" charset="2"/>
              </a:rPr>
              <a:t>				reminder section</a:t>
            </a:r>
          </a:p>
          <a:p>
            <a:pPr>
              <a:buFontTx/>
              <a:buNone/>
              <a:tabLst>
                <a:tab pos="2005013" algn="l"/>
                <a:tab pos="2339975" algn="l"/>
                <a:tab pos="2630488" algn="l"/>
              </a:tabLst>
            </a:pPr>
            <a:r>
              <a:rPr lang="en-US" sz="2000" dirty="0">
                <a:latin typeface="Times New Roman" pitchFamily="18" charset="0"/>
                <a:cs typeface="Times New Roman" pitchFamily="18" charset="0"/>
                <a:sym typeface="Symbol" pitchFamily="18" charset="2"/>
              </a:rPr>
              <a:t>		</a:t>
            </a:r>
            <a:r>
              <a:rPr lang="en-US" sz="2000" b="1" dirty="0">
                <a:latin typeface="Times New Roman" pitchFamily="18" charset="0"/>
                <a:cs typeface="Times New Roman" pitchFamily="18" charset="0"/>
                <a:sym typeface="Symbol" pitchFamily="18" charset="2"/>
              </a:rPr>
              <a:t>until</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false</a:t>
            </a:r>
            <a:r>
              <a:rPr lang="en-US" sz="2000" dirty="0">
                <a:latin typeface="Times New Roman" pitchFamily="18" charset="0"/>
                <a:cs typeface="Times New Roman" pitchFamily="18" charset="0"/>
                <a:sym typeface="Symbol" pitchFamily="18" charset="2"/>
              </a:rPr>
              <a:t>;</a:t>
            </a:r>
          </a:p>
          <a:p>
            <a:pPr marL="342900" indent="-342900">
              <a:buFont typeface="Arial" pitchFamily="34" charset="0"/>
              <a:buChar char="•"/>
              <a:tabLst>
                <a:tab pos="2005013" algn="l"/>
                <a:tab pos="2339975" algn="l"/>
                <a:tab pos="2630488" algn="l"/>
              </a:tabLst>
            </a:pPr>
            <a:r>
              <a:rPr lang="en-US" sz="2000" dirty="0">
                <a:latin typeface="Times New Roman" pitchFamily="18" charset="0"/>
                <a:cs typeface="Times New Roman" pitchFamily="18" charset="0"/>
              </a:rPr>
              <a:t>Satisfies mutual exclusion, but not progress</a:t>
            </a:r>
          </a:p>
          <a:p>
            <a:endParaRPr lang="en-IN" dirty="0"/>
          </a:p>
        </p:txBody>
      </p:sp>
      <p:sp>
        <p:nvSpPr>
          <p:cNvPr id="4" name="Rectangle 4"/>
          <p:cNvSpPr>
            <a:spLocks noChangeArrowheads="1"/>
          </p:cNvSpPr>
          <p:nvPr/>
        </p:nvSpPr>
        <p:spPr bwMode="auto">
          <a:xfrm>
            <a:off x="3513665" y="3141133"/>
            <a:ext cx="2667001"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 name="Rectangle 4"/>
          <p:cNvSpPr>
            <a:spLocks noChangeArrowheads="1"/>
          </p:cNvSpPr>
          <p:nvPr/>
        </p:nvSpPr>
        <p:spPr bwMode="auto">
          <a:xfrm>
            <a:off x="3581400" y="3657599"/>
            <a:ext cx="1303866"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454991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Algorithm 2</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931334" y="1532467"/>
            <a:ext cx="7809534" cy="4408562"/>
          </a:xfrm>
        </p:spPr>
        <p:txBody>
          <a:bodyPr/>
          <a:lstStyle/>
          <a:p>
            <a:pPr marL="342900" indent="-342900">
              <a:buFont typeface="Arial" pitchFamily="34" charset="0"/>
              <a:buChar char="•"/>
              <a:tabLst>
                <a:tab pos="2403475" algn="l"/>
                <a:tab pos="2684463" algn="l"/>
                <a:tab pos="2974975" algn="l"/>
              </a:tabLst>
            </a:pPr>
            <a:r>
              <a:rPr lang="en-US" sz="2000" dirty="0">
                <a:latin typeface="Times New Roman" pitchFamily="18" charset="0"/>
                <a:cs typeface="Times New Roman" pitchFamily="18" charset="0"/>
              </a:rPr>
              <a:t>Shared variables</a:t>
            </a:r>
          </a:p>
          <a:p>
            <a:pPr lvl="1">
              <a:tabLst>
                <a:tab pos="2403475" algn="l"/>
                <a:tab pos="2684463" algn="l"/>
                <a:tab pos="2974975" algn="l"/>
              </a:tabLst>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array</a:t>
            </a:r>
            <a:r>
              <a:rPr lang="en-US" sz="2000" dirty="0">
                <a:latin typeface="Times New Roman" pitchFamily="18" charset="0"/>
                <a:cs typeface="Times New Roman" pitchFamily="18" charset="0"/>
              </a:rPr>
              <a:t> [0..1] </a:t>
            </a:r>
            <a:r>
              <a:rPr lang="en-US" sz="2000" b="1" dirty="0">
                <a:latin typeface="Times New Roman" pitchFamily="18" charset="0"/>
                <a:cs typeface="Times New Roman" pitchFamily="18" charset="0"/>
              </a:rPr>
              <a:t>of</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initially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[0] =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[1] =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lvl="1">
              <a:tabLst>
                <a:tab pos="2403475" algn="l"/>
                <a:tab pos="2684463" algn="l"/>
                <a:tab pos="2974975" algn="l"/>
              </a:tabLst>
            </a:pPr>
            <a:r>
              <a:rPr lang="en-US" sz="2000" i="1" dirty="0" smtClean="0">
                <a:latin typeface="Times New Roman" pitchFamily="18" charset="0"/>
                <a:cs typeface="Times New Roman" pitchFamily="18" charset="0"/>
              </a:rPr>
              <a:t>         flag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true</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P</a:t>
            </a:r>
            <a:r>
              <a:rPr lang="en-US" sz="2000" i="1" baseline="-25000" dirty="0">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ready to enter its critical section</a:t>
            </a:r>
          </a:p>
          <a:p>
            <a:pPr marL="342900" indent="-342900">
              <a:buFont typeface="Arial" pitchFamily="34" charset="0"/>
              <a:buChar char="•"/>
              <a:tabLst>
                <a:tab pos="2403475" algn="l"/>
                <a:tab pos="2684463" algn="l"/>
                <a:tab pos="2974975" algn="l"/>
              </a:tabLst>
            </a:pPr>
            <a:r>
              <a:rPr lang="en-US" sz="2000" dirty="0">
                <a:latin typeface="Times New Roman" pitchFamily="18" charset="0"/>
                <a:cs typeface="Times New Roman" pitchFamily="18" charset="0"/>
              </a:rPr>
              <a:t>Process </a:t>
            </a:r>
            <a:r>
              <a:rPr lang="en-US" sz="2000" i="1" dirty="0">
                <a:latin typeface="Times New Roman" pitchFamily="18" charset="0"/>
                <a:cs typeface="Times New Roman" pitchFamily="18" charset="0"/>
              </a:rPr>
              <a:t>P</a:t>
            </a:r>
            <a:r>
              <a:rPr lang="en-US" sz="2000" i="1" baseline="-25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buFontTx/>
              <a:buNone/>
              <a:tabLst>
                <a:tab pos="2403475" algn="l"/>
                <a:tab pos="2684463" algn="l"/>
                <a:tab pos="2974975"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endParaRPr lang="en-US" sz="2000" dirty="0">
              <a:latin typeface="Times New Roman" pitchFamily="18" charset="0"/>
              <a:cs typeface="Times New Roman" pitchFamily="18" charset="0"/>
            </a:endParaRPr>
          </a:p>
          <a:p>
            <a:pPr>
              <a:buFontTx/>
              <a:buNone/>
              <a:tabLst>
                <a:tab pos="2403475" algn="l"/>
                <a:tab pos="2684463" algn="l"/>
                <a:tab pos="2974975"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true</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no-op</a:t>
            </a:r>
            <a:r>
              <a:rPr lang="en-US" sz="2000" dirty="0">
                <a:latin typeface="Times New Roman" pitchFamily="18" charset="0"/>
                <a:cs typeface="Times New Roman" pitchFamily="18" charset="0"/>
              </a:rPr>
              <a:t>;</a:t>
            </a:r>
          </a:p>
          <a:p>
            <a:pPr>
              <a:buFontTx/>
              <a:buNone/>
              <a:tabLst>
                <a:tab pos="2403475" algn="l"/>
                <a:tab pos="2684463" algn="l"/>
                <a:tab pos="2974975" algn="l"/>
              </a:tabLst>
            </a:pPr>
            <a:r>
              <a:rPr lang="en-US" sz="2000" dirty="0">
                <a:latin typeface="Times New Roman" pitchFamily="18" charset="0"/>
                <a:cs typeface="Times New Roman" pitchFamily="18" charset="0"/>
              </a:rPr>
              <a:t>				critical section</a:t>
            </a:r>
          </a:p>
          <a:p>
            <a:pPr>
              <a:buFontTx/>
              <a:buNone/>
              <a:tabLst>
                <a:tab pos="2403475" algn="l"/>
                <a:tab pos="2684463" algn="l"/>
                <a:tab pos="2974975"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a:buFontTx/>
              <a:buNone/>
              <a:tabLst>
                <a:tab pos="2403475" algn="l"/>
                <a:tab pos="2684463" algn="l"/>
                <a:tab pos="2974975" algn="l"/>
              </a:tabLst>
            </a:pPr>
            <a:r>
              <a:rPr lang="en-US" sz="2000" dirty="0">
                <a:latin typeface="Times New Roman" pitchFamily="18" charset="0"/>
                <a:cs typeface="Times New Roman" pitchFamily="18" charset="0"/>
              </a:rPr>
              <a:t>				remainder section</a:t>
            </a:r>
          </a:p>
          <a:p>
            <a:pPr>
              <a:buFontTx/>
              <a:buNone/>
              <a:tabLst>
                <a:tab pos="2403475" algn="l"/>
                <a:tab pos="2684463" algn="l"/>
                <a:tab pos="2974975"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marL="342900" indent="-342900">
              <a:buFont typeface="Arial" pitchFamily="34" charset="0"/>
              <a:buChar char="•"/>
              <a:tabLst>
                <a:tab pos="2403475" algn="l"/>
                <a:tab pos="2684463" algn="l"/>
                <a:tab pos="2974975" algn="l"/>
              </a:tabLst>
            </a:pPr>
            <a:r>
              <a:rPr lang="en-US" sz="2000" dirty="0">
                <a:latin typeface="Times New Roman" pitchFamily="18" charset="0"/>
                <a:cs typeface="Times New Roman" pitchFamily="18" charset="0"/>
              </a:rPr>
              <a:t>Satisfies mutual exclusion, but not progress requirement.</a:t>
            </a:r>
          </a:p>
          <a:p>
            <a:endParaRPr lang="en-IN" dirty="0"/>
          </a:p>
        </p:txBody>
      </p:sp>
      <p:sp>
        <p:nvSpPr>
          <p:cNvPr id="4" name="Rectangle 4"/>
          <p:cNvSpPr>
            <a:spLocks noChangeArrowheads="1"/>
          </p:cNvSpPr>
          <p:nvPr/>
        </p:nvSpPr>
        <p:spPr bwMode="auto">
          <a:xfrm>
            <a:off x="3259673" y="3327392"/>
            <a:ext cx="2700867" cy="5757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 name="Rectangle 4"/>
          <p:cNvSpPr>
            <a:spLocks noChangeArrowheads="1"/>
          </p:cNvSpPr>
          <p:nvPr/>
        </p:nvSpPr>
        <p:spPr bwMode="auto">
          <a:xfrm>
            <a:off x="3818484" y="4157123"/>
            <a:ext cx="1718734"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64807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Algorithm 3</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489857" y="1713377"/>
            <a:ext cx="8229240" cy="3977280"/>
          </a:xfrm>
        </p:spPr>
        <p:txBody>
          <a:bodyPr/>
          <a:lstStyle/>
          <a:p>
            <a:pPr marL="342900" indent="-342900">
              <a:buFont typeface="Arial" pitchFamily="34" charset="0"/>
              <a:buChar char="•"/>
              <a:tabLst>
                <a:tab pos="1370013" algn="l"/>
                <a:tab pos="1714500" algn="l"/>
                <a:tab pos="2005013" algn="l"/>
              </a:tabLst>
            </a:pPr>
            <a:r>
              <a:rPr lang="en-US" sz="2000" dirty="0">
                <a:latin typeface="Times New Roman" pitchFamily="18" charset="0"/>
                <a:cs typeface="Times New Roman" pitchFamily="18" charset="0"/>
              </a:rPr>
              <a:t>Combined shared variables of algorithms 1 and 2.</a:t>
            </a:r>
          </a:p>
          <a:p>
            <a:pPr marL="342900" indent="-342900">
              <a:buFont typeface="Arial" pitchFamily="34" charset="0"/>
              <a:buChar char="•"/>
              <a:tabLst>
                <a:tab pos="1370013" algn="l"/>
                <a:tab pos="1714500" algn="l"/>
                <a:tab pos="2005013" algn="l"/>
              </a:tabLst>
            </a:pPr>
            <a:r>
              <a:rPr lang="en-US" sz="2000" dirty="0">
                <a:latin typeface="Times New Roman" pitchFamily="18" charset="0"/>
                <a:cs typeface="Times New Roman" pitchFamily="18" charset="0"/>
              </a:rPr>
              <a:t>Process P</a:t>
            </a:r>
            <a:r>
              <a:rPr lang="en-US" sz="2000" baseline="-25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buFontTx/>
              <a:buNone/>
              <a:tabLst>
                <a:tab pos="1370013" algn="l"/>
                <a:tab pos="1714500" algn="l"/>
                <a:tab pos="2005013"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endParaRPr lang="en-US" sz="2000" dirty="0">
              <a:latin typeface="Times New Roman" pitchFamily="18" charset="0"/>
              <a:cs typeface="Times New Roman" pitchFamily="18" charset="0"/>
            </a:endParaRPr>
          </a:p>
          <a:p>
            <a:pPr>
              <a:buFontTx/>
              <a:buNone/>
              <a:tabLst>
                <a:tab pos="1370013" algn="l"/>
                <a:tab pos="1714500" algn="l"/>
                <a:tab pos="2005013"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true</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turn</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and </a:t>
            </a:r>
            <a:r>
              <a:rPr lang="en-US" sz="2000" i="1" dirty="0">
                <a:latin typeface="Times New Roman" pitchFamily="18" charset="0"/>
                <a:cs typeface="Times New Roman" pitchFamily="18" charset="0"/>
              </a:rPr>
              <a:t>turn</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no-op</a:t>
            </a:r>
            <a:r>
              <a:rPr lang="en-US" sz="2000" dirty="0">
                <a:latin typeface="Times New Roman" pitchFamily="18" charset="0"/>
                <a:cs typeface="Times New Roman" pitchFamily="18" charset="0"/>
              </a:rPr>
              <a:t>;</a:t>
            </a:r>
          </a:p>
          <a:p>
            <a:pPr>
              <a:buFontTx/>
              <a:buNone/>
              <a:tabLst>
                <a:tab pos="1370013" algn="l"/>
                <a:tab pos="1714500" algn="l"/>
                <a:tab pos="2005013" algn="l"/>
              </a:tabLst>
            </a:pPr>
            <a:r>
              <a:rPr lang="en-US" sz="2000" dirty="0">
                <a:latin typeface="Times New Roman" pitchFamily="18" charset="0"/>
                <a:cs typeface="Times New Roman" pitchFamily="18" charset="0"/>
              </a:rPr>
              <a:t>				critical section</a:t>
            </a:r>
          </a:p>
          <a:p>
            <a:pPr>
              <a:buFontTx/>
              <a:buNone/>
              <a:tabLst>
                <a:tab pos="1370013" algn="l"/>
                <a:tab pos="1714500" algn="l"/>
                <a:tab pos="2005013"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flag</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a:buFontTx/>
              <a:buNone/>
              <a:tabLst>
                <a:tab pos="1370013" algn="l"/>
                <a:tab pos="1714500" algn="l"/>
                <a:tab pos="2005013" algn="l"/>
              </a:tabLst>
            </a:pPr>
            <a:r>
              <a:rPr lang="en-US" sz="2000" dirty="0">
                <a:latin typeface="Times New Roman" pitchFamily="18" charset="0"/>
                <a:cs typeface="Times New Roman" pitchFamily="18" charset="0"/>
              </a:rPr>
              <a:t>				remainder section</a:t>
            </a:r>
          </a:p>
          <a:p>
            <a:pPr>
              <a:buFontTx/>
              <a:buNone/>
              <a:tabLst>
                <a:tab pos="1370013" algn="l"/>
                <a:tab pos="1714500" algn="l"/>
                <a:tab pos="2005013"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marL="342900" indent="-342900">
              <a:buFont typeface="Arial" pitchFamily="34" charset="0"/>
              <a:buChar char="•"/>
              <a:tabLst>
                <a:tab pos="1370013" algn="l"/>
                <a:tab pos="1714500" algn="l"/>
                <a:tab pos="2005013" algn="l"/>
              </a:tabLst>
            </a:pPr>
            <a:r>
              <a:rPr lang="en-US" sz="2000" dirty="0">
                <a:latin typeface="Times New Roman" pitchFamily="18" charset="0"/>
                <a:cs typeface="Times New Roman" pitchFamily="18" charset="0"/>
              </a:rPr>
              <a:t>Meets all three requirements; solves the critical-section problem for two processes.</a:t>
            </a:r>
          </a:p>
          <a:p>
            <a:endParaRPr lang="en-IN" dirty="0"/>
          </a:p>
        </p:txBody>
      </p:sp>
    </p:spTree>
    <p:extLst>
      <p:ext uri="{BB962C8B-B14F-4D97-AF65-F5344CB8AC3E}">
        <p14:creationId xmlns:p14="http://schemas.microsoft.com/office/powerpoint/2010/main" val="412781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Bakery Algorithm</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478972" y="1288834"/>
            <a:ext cx="8229240" cy="3977280"/>
          </a:xfrm>
        </p:spPr>
        <p:txBody>
          <a:bodyPr/>
          <a:lstStyle/>
          <a:p>
            <a:r>
              <a:rPr lang="en-US" sz="2000" dirty="0">
                <a:latin typeface="Times New Roman" pitchFamily="18" charset="0"/>
                <a:cs typeface="Times New Roman" pitchFamily="18" charset="0"/>
              </a:rPr>
              <a:t>Critical section for n </a:t>
            </a:r>
            <a:r>
              <a:rPr lang="en-US" sz="2000" dirty="0" smtClean="0">
                <a:latin typeface="Times New Roman" pitchFamily="18" charset="0"/>
                <a:cs typeface="Times New Roman" pitchFamily="18" charset="0"/>
              </a:rPr>
              <a:t>processes</a:t>
            </a:r>
          </a:p>
          <a:p>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Before entering its critical section, process receives a number. Holder of the smallest number enters the critical </a:t>
            </a:r>
            <a:r>
              <a:rPr lang="en-US" sz="2000" dirty="0" smtClean="0">
                <a:latin typeface="Times New Roman" pitchFamily="18" charset="0"/>
                <a:cs typeface="Times New Roman" pitchFamily="18" charset="0"/>
              </a:rPr>
              <a:t>section.</a:t>
            </a:r>
          </a:p>
          <a:p>
            <a:pPr marL="342900" indent="-342900">
              <a:buFont typeface="Arial" pitchFamily="34" charset="0"/>
              <a:buChar char="•"/>
            </a:pP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processes </a:t>
            </a:r>
            <a:r>
              <a:rPr lang="en-US" sz="2000" i="1" dirty="0">
                <a:latin typeface="Times New Roman" pitchFamily="18" charset="0"/>
                <a:cs typeface="Times New Roman" pitchFamily="18" charset="0"/>
              </a:rPr>
              <a:t>P</a:t>
            </a:r>
            <a:r>
              <a:rPr lang="en-US" sz="20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and </a:t>
            </a:r>
            <a:r>
              <a:rPr lang="en-US" sz="2000" i="1" dirty="0" err="1">
                <a:latin typeface="Times New Roman" pitchFamily="18" charset="0"/>
                <a:cs typeface="Times New Roman" pitchFamily="18" charset="0"/>
              </a:rPr>
              <a:t>P</a:t>
            </a:r>
            <a:r>
              <a:rPr lang="en-US" sz="2000" i="1" baseline="-25000" dirty="0" err="1">
                <a:latin typeface="Times New Roman" pitchFamily="18" charset="0"/>
                <a:cs typeface="Times New Roman" pitchFamily="18" charset="0"/>
              </a:rPr>
              <a:t>j</a:t>
            </a:r>
            <a:r>
              <a:rPr lang="en-US" sz="2000" dirty="0">
                <a:latin typeface="Times New Roman" pitchFamily="18" charset="0"/>
                <a:cs typeface="Times New Roman" pitchFamily="18" charset="0"/>
              </a:rPr>
              <a:t> receive the same number, if </a:t>
            </a:r>
            <a:r>
              <a:rPr lang="en-US" sz="2000" i="1" dirty="0" err="1">
                <a:latin typeface="Times New Roman" pitchFamily="18" charset="0"/>
                <a:cs typeface="Times New Roman" pitchFamily="18" charset="0"/>
              </a:rPr>
              <a:t>i</a:t>
            </a:r>
            <a:r>
              <a:rPr lang="en-US" sz="2000" dirty="0">
                <a:latin typeface="Times New Roman" pitchFamily="18" charset="0"/>
                <a:cs typeface="Times New Roman" pitchFamily="18" charset="0"/>
              </a:rPr>
              <a:t> &lt;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 then </a:t>
            </a:r>
            <a:r>
              <a:rPr lang="en-US" sz="2000" i="1" dirty="0">
                <a:latin typeface="Times New Roman" pitchFamily="18" charset="0"/>
                <a:cs typeface="Times New Roman" pitchFamily="18" charset="0"/>
              </a:rPr>
              <a:t>P</a:t>
            </a:r>
            <a:r>
              <a:rPr lang="en-US" sz="2000"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is served first; else </a:t>
            </a:r>
            <a:r>
              <a:rPr lang="en-US" sz="2000" i="1" dirty="0" err="1">
                <a:latin typeface="Times New Roman" pitchFamily="18" charset="0"/>
                <a:cs typeface="Times New Roman" pitchFamily="18" charset="0"/>
              </a:rPr>
              <a:t>P</a:t>
            </a:r>
            <a:r>
              <a:rPr lang="en-US" sz="2000" i="1" baseline="-25000" dirty="0" err="1">
                <a:latin typeface="Times New Roman" pitchFamily="18" charset="0"/>
                <a:cs typeface="Times New Roman" pitchFamily="18" charset="0"/>
              </a:rPr>
              <a:t>j</a:t>
            </a:r>
            <a:r>
              <a:rPr lang="en-US" sz="2000" dirty="0">
                <a:latin typeface="Times New Roman" pitchFamily="18" charset="0"/>
                <a:cs typeface="Times New Roman" pitchFamily="18" charset="0"/>
              </a:rPr>
              <a:t> is served </a:t>
            </a:r>
            <a:r>
              <a:rPr lang="en-US" sz="2000" dirty="0" smtClean="0">
                <a:latin typeface="Times New Roman" pitchFamily="18" charset="0"/>
                <a:cs typeface="Times New Roman" pitchFamily="18" charset="0"/>
              </a:rPr>
              <a:t>first.</a:t>
            </a:r>
          </a:p>
          <a:p>
            <a:pPr marL="342900" indent="-342900">
              <a:buFont typeface="Arial" pitchFamily="34" charset="0"/>
              <a:buChar char="•"/>
            </a:pPr>
            <a:endParaRPr lang="en-US" sz="2000" dirty="0" smtClean="0">
              <a:latin typeface="Times New Roman" pitchFamily="18" charset="0"/>
              <a:cs typeface="Times New Roman" pitchFamily="18" charset="0"/>
            </a:endParaRPr>
          </a:p>
          <a:p>
            <a:pPr marL="342900" indent="-342900">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numbering scheme always generates numbers in increasing order of enumeration; i.e., 1,2,3,3,3,3,4,5...</a:t>
            </a:r>
          </a:p>
          <a:p>
            <a:endParaRPr lang="en-IN" dirty="0"/>
          </a:p>
        </p:txBody>
      </p:sp>
    </p:spTree>
    <p:extLst>
      <p:ext uri="{BB962C8B-B14F-4D97-AF65-F5344CB8AC3E}">
        <p14:creationId xmlns:p14="http://schemas.microsoft.com/office/powerpoint/2010/main" val="2380813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Bakery Algorithm (Cont.)</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719667" y="1718734"/>
            <a:ext cx="8077199" cy="3776134"/>
          </a:xfrm>
        </p:spPr>
        <p:txBody>
          <a:bodyPr/>
          <a:lstStyle/>
          <a:p>
            <a:pPr marL="342900" indent="-342900" algn="just">
              <a:buFont typeface="Arial" pitchFamily="34" charset="0"/>
              <a:buChar char="•"/>
              <a:tabLst>
                <a:tab pos="1316038" algn="l"/>
                <a:tab pos="1714500" algn="l"/>
              </a:tabLst>
            </a:pPr>
            <a:r>
              <a:rPr lang="en-US" sz="2000" dirty="0">
                <a:latin typeface="Times New Roman" pitchFamily="18" charset="0"/>
                <a:cs typeface="Times New Roman" pitchFamily="18" charset="0"/>
              </a:rPr>
              <a:t>Notation &lt;</a:t>
            </a:r>
            <a:r>
              <a:rPr lang="en-US" sz="2000" dirty="0">
                <a:latin typeface="Times New Roman" pitchFamily="18" charset="0"/>
                <a:cs typeface="Times New Roman" pitchFamily="18" charset="0"/>
                <a:sym typeface="Symbol" pitchFamily="18" charset="2"/>
              </a:rPr>
              <a:t> lexicographical order (ticket #, process id #)</a:t>
            </a:r>
          </a:p>
          <a:p>
            <a:pPr lvl="1" algn="just">
              <a:tabLst>
                <a:tab pos="1316038" algn="l"/>
                <a:tab pos="1714500" algn="l"/>
              </a:tabLst>
            </a:pPr>
            <a:r>
              <a:rPr lang="en-US" sz="2000" dirty="0" smtClean="0">
                <a:latin typeface="Times New Roman" pitchFamily="18" charset="0"/>
                <a:cs typeface="Times New Roman" pitchFamily="18" charset="0"/>
              </a:rPr>
              <a:t>          -  (</a:t>
            </a:r>
            <a:r>
              <a:rPr lang="en-US" sz="2000" dirty="0" err="1">
                <a:latin typeface="Times New Roman" pitchFamily="18" charset="0"/>
                <a:cs typeface="Times New Roman" pitchFamily="18" charset="0"/>
              </a:rPr>
              <a:t>a,b</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c,d</a:t>
            </a:r>
            <a:r>
              <a:rPr lang="en-US" sz="2000" dirty="0">
                <a:latin typeface="Times New Roman" pitchFamily="18" charset="0"/>
                <a:cs typeface="Times New Roman" pitchFamily="18" charset="0"/>
              </a:rPr>
              <a:t>) if a &lt; c or if a = c and b &lt; d</a:t>
            </a:r>
          </a:p>
          <a:p>
            <a:pPr lvl="1" algn="just">
              <a:tabLst>
                <a:tab pos="1316038" algn="l"/>
                <a:tab pos="1714500" algn="l"/>
              </a:tabLst>
            </a:pPr>
            <a:r>
              <a:rPr lang="en-US" sz="2000" dirty="0" smtClean="0">
                <a:latin typeface="Times New Roman" pitchFamily="18" charset="0"/>
                <a:cs typeface="Times New Roman" pitchFamily="18" charset="0"/>
              </a:rPr>
              <a:t>          - max </a:t>
            </a:r>
            <a:r>
              <a:rPr lang="en-US" sz="2000" dirty="0">
                <a:latin typeface="Times New Roman" pitchFamily="18" charset="0"/>
                <a:cs typeface="Times New Roman" pitchFamily="18" charset="0"/>
              </a:rPr>
              <a:t>(a</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a</a:t>
            </a:r>
            <a:r>
              <a:rPr lang="en-US" sz="2000" baseline="-25000" dirty="0">
                <a:latin typeface="Times New Roman" pitchFamily="18" charset="0"/>
                <a:cs typeface="Times New Roman" pitchFamily="18" charset="0"/>
              </a:rPr>
              <a:t>n-1</a:t>
            </a:r>
            <a:r>
              <a:rPr lang="en-US" sz="2000" dirty="0">
                <a:latin typeface="Times New Roman" pitchFamily="18" charset="0"/>
                <a:cs typeface="Times New Roman" pitchFamily="18" charset="0"/>
              </a:rPr>
              <a:t>) is a number, k, such that k </a:t>
            </a:r>
            <a:r>
              <a:rPr lang="en-US" sz="2000" dirty="0">
                <a:latin typeface="Times New Roman" pitchFamily="18" charset="0"/>
                <a:cs typeface="Times New Roman" pitchFamily="18" charset="0"/>
                <a:sym typeface="Symbol" pitchFamily="18" charset="2"/>
              </a:rPr>
              <a:t> </a:t>
            </a:r>
            <a:r>
              <a:rPr lang="en-US" sz="2000" dirty="0" err="1">
                <a:latin typeface="Times New Roman" pitchFamily="18" charset="0"/>
                <a:cs typeface="Times New Roman" pitchFamily="18" charset="0"/>
                <a:sym typeface="Symbol" pitchFamily="18" charset="2"/>
              </a:rPr>
              <a:t>a</a:t>
            </a:r>
            <a:r>
              <a:rPr lang="en-US" sz="2000" baseline="-25000" dirty="0" err="1">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for </a:t>
            </a:r>
            <a:r>
              <a:rPr lang="en-US" sz="2000" dirty="0" err="1">
                <a:latin typeface="Times New Roman" pitchFamily="18" charset="0"/>
                <a:cs typeface="Times New Roman" pitchFamily="18" charset="0"/>
                <a:sym typeface="Symbol" pitchFamily="18" charset="2"/>
              </a:rPr>
              <a:t>i</a:t>
            </a:r>
            <a:r>
              <a:rPr lang="en-US" sz="2000" dirty="0">
                <a:latin typeface="Times New Roman" pitchFamily="18" charset="0"/>
                <a:cs typeface="Times New Roman" pitchFamily="18" charset="0"/>
                <a:sym typeface="Symbol" pitchFamily="18" charset="2"/>
              </a:rPr>
              <a:t> - 0, </a:t>
            </a:r>
            <a:br>
              <a:rPr lang="en-US" sz="2000" dirty="0">
                <a:latin typeface="Times New Roman" pitchFamily="18" charset="0"/>
                <a:cs typeface="Times New Roman" pitchFamily="18" charset="0"/>
                <a:sym typeface="Symbol" pitchFamily="18" charset="2"/>
              </a:rPr>
            </a:br>
            <a:r>
              <a:rPr lang="en-US" sz="2000" dirty="0">
                <a:latin typeface="Times New Roman" pitchFamily="18" charset="0"/>
                <a:cs typeface="Times New Roman" pitchFamily="18" charset="0"/>
                <a:sym typeface="Symbol" pitchFamily="18" charset="2"/>
              </a:rPr>
              <a:t>…, n – </a:t>
            </a:r>
            <a:r>
              <a:rPr lang="en-US" sz="2000" dirty="0" smtClean="0">
                <a:latin typeface="Times New Roman" pitchFamily="18" charset="0"/>
                <a:cs typeface="Times New Roman" pitchFamily="18" charset="0"/>
                <a:sym typeface="Symbol" pitchFamily="18" charset="2"/>
              </a:rPr>
              <a:t>1</a:t>
            </a:r>
          </a:p>
          <a:p>
            <a:pPr lvl="1" algn="just">
              <a:tabLst>
                <a:tab pos="1316038" algn="l"/>
                <a:tab pos="1714500" algn="l"/>
              </a:tabLst>
            </a:pPr>
            <a:endParaRPr lang="en-US" sz="2000" dirty="0">
              <a:latin typeface="Times New Roman" pitchFamily="18" charset="0"/>
              <a:cs typeface="Times New Roman" pitchFamily="18" charset="0"/>
            </a:endParaRPr>
          </a:p>
          <a:p>
            <a:pPr marL="342900" indent="-342900" algn="just">
              <a:buFont typeface="Arial" pitchFamily="34" charset="0"/>
              <a:buChar char="•"/>
              <a:tabLst>
                <a:tab pos="1316038" algn="l"/>
                <a:tab pos="1714500" algn="l"/>
              </a:tabLst>
            </a:pPr>
            <a:r>
              <a:rPr lang="en-US" sz="2000" dirty="0">
                <a:latin typeface="Times New Roman" pitchFamily="18" charset="0"/>
                <a:cs typeface="Times New Roman" pitchFamily="18" charset="0"/>
              </a:rPr>
              <a:t>Shared data</a:t>
            </a:r>
          </a:p>
          <a:p>
            <a:pPr algn="just">
              <a:buFontTx/>
              <a:buNone/>
              <a:tabLst>
                <a:tab pos="1316038" algn="l"/>
                <a:tab pos="1714500" algn="l"/>
              </a:tabLst>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choosing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array</a:t>
            </a:r>
            <a:r>
              <a:rPr lang="en-US" sz="2000" dirty="0">
                <a:latin typeface="Times New Roman" pitchFamily="18" charset="0"/>
                <a:cs typeface="Times New Roman" pitchFamily="18" charset="0"/>
              </a:rPr>
              <a:t> [0..</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itchFamily="18" charset="2"/>
              </a:rPr>
              <a:t>– 1] </a:t>
            </a:r>
            <a:r>
              <a:rPr lang="en-US" sz="2000" b="1" dirty="0">
                <a:latin typeface="Times New Roman" pitchFamily="18" charset="0"/>
                <a:cs typeface="Times New Roman" pitchFamily="18" charset="0"/>
                <a:sym typeface="Symbol" pitchFamily="18" charset="2"/>
              </a:rPr>
              <a:t>of</a:t>
            </a:r>
            <a:r>
              <a:rPr lang="en-US" sz="2000" dirty="0">
                <a:latin typeface="Times New Roman" pitchFamily="18" charset="0"/>
                <a:cs typeface="Times New Roman" pitchFamily="18" charset="0"/>
                <a:sym typeface="Symbol" pitchFamily="18" charset="2"/>
              </a:rPr>
              <a:t> </a:t>
            </a:r>
            <a:r>
              <a:rPr lang="en-US" sz="2000" i="1" dirty="0" err="1">
                <a:latin typeface="Times New Roman" pitchFamily="18" charset="0"/>
                <a:cs typeface="Times New Roman" pitchFamily="18" charset="0"/>
                <a:sym typeface="Symbol" pitchFamily="18" charset="2"/>
              </a:rPr>
              <a:t>boolean</a:t>
            </a:r>
            <a:r>
              <a:rPr lang="en-US" sz="2000" dirty="0">
                <a:latin typeface="Times New Roman" pitchFamily="18" charset="0"/>
                <a:cs typeface="Times New Roman" pitchFamily="18" charset="0"/>
                <a:sym typeface="Symbol" pitchFamily="18" charset="2"/>
              </a:rPr>
              <a:t>;</a:t>
            </a:r>
          </a:p>
          <a:p>
            <a:pPr algn="just">
              <a:buFontTx/>
              <a:buNone/>
              <a:tabLst>
                <a:tab pos="1316038" algn="l"/>
                <a:tab pos="1714500" algn="l"/>
              </a:tabLst>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number</a:t>
            </a:r>
            <a:r>
              <a:rPr lang="en-US" sz="2000" dirty="0">
                <a:latin typeface="Times New Roman" pitchFamily="18" charset="0"/>
                <a:cs typeface="Times New Roman" pitchFamily="18" charset="0"/>
                <a:sym typeface="Symbol" pitchFamily="18" charset="2"/>
              </a:rPr>
              <a:t>: </a:t>
            </a:r>
            <a:r>
              <a:rPr lang="en-US" sz="2000" b="1" dirty="0">
                <a:latin typeface="Times New Roman" pitchFamily="18" charset="0"/>
                <a:cs typeface="Times New Roman" pitchFamily="18" charset="0"/>
                <a:sym typeface="Symbol" pitchFamily="18" charset="2"/>
              </a:rPr>
              <a:t>array</a:t>
            </a:r>
            <a:r>
              <a:rPr lang="en-US" sz="2000" dirty="0">
                <a:latin typeface="Times New Roman" pitchFamily="18" charset="0"/>
                <a:cs typeface="Times New Roman" pitchFamily="18" charset="0"/>
                <a:sym typeface="Symbol" pitchFamily="18" charset="2"/>
              </a:rPr>
              <a:t> [0..</a:t>
            </a:r>
            <a:r>
              <a:rPr lang="en-US" sz="2000" i="1" dirty="0">
                <a:latin typeface="Times New Roman" pitchFamily="18" charset="0"/>
                <a:cs typeface="Times New Roman" pitchFamily="18" charset="0"/>
                <a:sym typeface="Symbol" pitchFamily="18" charset="2"/>
              </a:rPr>
              <a:t>n –</a:t>
            </a:r>
            <a:r>
              <a:rPr lang="en-US" sz="2000" dirty="0">
                <a:latin typeface="Times New Roman" pitchFamily="18" charset="0"/>
                <a:cs typeface="Times New Roman" pitchFamily="18" charset="0"/>
                <a:sym typeface="Symbol" pitchFamily="18" charset="2"/>
              </a:rPr>
              <a:t> 1] </a:t>
            </a:r>
            <a:r>
              <a:rPr lang="en-US" sz="2000" b="1" dirty="0">
                <a:latin typeface="Times New Roman" pitchFamily="18" charset="0"/>
                <a:cs typeface="Times New Roman" pitchFamily="18" charset="0"/>
                <a:sym typeface="Symbol" pitchFamily="18" charset="2"/>
              </a:rPr>
              <a:t>of</a:t>
            </a: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integer</a:t>
            </a:r>
            <a:r>
              <a:rPr lang="en-US" sz="2000" dirty="0">
                <a:latin typeface="Times New Roman" pitchFamily="18" charset="0"/>
                <a:cs typeface="Times New Roman" pitchFamily="18" charset="0"/>
                <a:sym typeface="Symbol" pitchFamily="18" charset="2"/>
              </a:rPr>
              <a:t>,</a:t>
            </a:r>
          </a:p>
          <a:p>
            <a:pPr algn="just">
              <a:buFontTx/>
              <a:buNone/>
              <a:tabLst>
                <a:tab pos="1316038" algn="l"/>
                <a:tab pos="1714500" algn="l"/>
              </a:tabLst>
            </a:pPr>
            <a:r>
              <a:rPr lang="en-US" sz="2000" dirty="0">
                <a:latin typeface="Times New Roman" pitchFamily="18" charset="0"/>
                <a:cs typeface="Times New Roman" pitchFamily="18" charset="0"/>
                <a:sym typeface="Symbol" pitchFamily="18" charset="2"/>
              </a:rPr>
              <a:t>    Data structures are initialized to </a:t>
            </a:r>
            <a:r>
              <a:rPr lang="en-US" sz="2000" i="1" dirty="0">
                <a:latin typeface="Times New Roman" pitchFamily="18" charset="0"/>
                <a:cs typeface="Times New Roman" pitchFamily="18" charset="0"/>
                <a:sym typeface="Symbol" pitchFamily="18" charset="2"/>
              </a:rPr>
              <a:t>false</a:t>
            </a:r>
            <a:r>
              <a:rPr lang="en-US" sz="2000" dirty="0">
                <a:latin typeface="Times New Roman" pitchFamily="18" charset="0"/>
                <a:cs typeface="Times New Roman" pitchFamily="18" charset="0"/>
                <a:sym typeface="Symbol" pitchFamily="18" charset="2"/>
              </a:rPr>
              <a:t> and 0 respectively</a:t>
            </a:r>
          </a:p>
          <a:p>
            <a:endParaRPr lang="en-IN" dirty="0"/>
          </a:p>
        </p:txBody>
      </p:sp>
    </p:spTree>
    <p:extLst>
      <p:ext uri="{BB962C8B-B14F-4D97-AF65-F5344CB8AC3E}">
        <p14:creationId xmlns:p14="http://schemas.microsoft.com/office/powerpoint/2010/main" val="2855069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15000"/>
              </a:spcBef>
              <a:tabLst>
                <a:tab pos="517525" algn="l"/>
                <a:tab pos="1196975" algn="l"/>
                <a:tab pos="1487488" algn="l"/>
                <a:tab pos="1831975" algn="l"/>
              </a:tabLst>
            </a:pPr>
            <a:r>
              <a:rPr lang="en-US" dirty="0"/>
              <a:t/>
            </a:r>
            <a:br>
              <a:rPr lang="en-US" dirty="0"/>
            </a:br>
            <a:endParaRPr lang="en-IN" dirty="0"/>
          </a:p>
        </p:txBody>
      </p:sp>
      <p:sp>
        <p:nvSpPr>
          <p:cNvPr id="3" name="Subtitle 2"/>
          <p:cNvSpPr>
            <a:spLocks noGrp="1"/>
          </p:cNvSpPr>
          <p:nvPr>
            <p:ph type="subTitle"/>
          </p:nvPr>
        </p:nvSpPr>
        <p:spPr>
          <a:xfrm>
            <a:off x="457200" y="1262743"/>
            <a:ext cx="8229240" cy="4319057"/>
          </a:xfrm>
        </p:spPr>
        <p:txBody>
          <a:bodyPr/>
          <a:lstStyle/>
          <a:p>
            <a:pPr marL="0" indent="0">
              <a:buNone/>
            </a:pP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repeat</a:t>
            </a:r>
          </a:p>
          <a:p>
            <a:pPr marL="0" indent="0">
              <a:buNone/>
            </a:pPr>
            <a:endParaRPr lang="en-US" sz="2000" b="1"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sym typeface="Symbol" pitchFamily="18" charset="2"/>
            </a:endParaRPr>
          </a:p>
          <a:p>
            <a:endParaRPr lang="en-US" sz="2000" dirty="0" smtClean="0">
              <a:latin typeface="Times New Roman" pitchFamily="18" charset="0"/>
              <a:cs typeface="Times New Roman" pitchFamily="18" charset="0"/>
              <a:sym typeface="Symbol" pitchFamily="18" charset="2"/>
            </a:endParaRPr>
          </a:p>
          <a:p>
            <a:endParaRPr lang="en-US" sz="2000" dirty="0">
              <a:latin typeface="Times New Roman" pitchFamily="18" charset="0"/>
              <a:cs typeface="Times New Roman" pitchFamily="18" charset="0"/>
              <a:sym typeface="Symbol" pitchFamily="18" charset="2"/>
            </a:endParaRPr>
          </a:p>
          <a:p>
            <a:endParaRPr lang="en-US" sz="2000" dirty="0" smtClean="0">
              <a:latin typeface="Times New Roman" pitchFamily="18" charset="0"/>
              <a:cs typeface="Times New Roman" pitchFamily="18" charset="0"/>
              <a:sym typeface="Symbol" pitchFamily="18" charset="2"/>
            </a:endParaRPr>
          </a:p>
          <a:p>
            <a:endParaRPr lang="en-US" sz="2000" dirty="0">
              <a:latin typeface="Times New Roman" pitchFamily="18" charset="0"/>
              <a:cs typeface="Times New Roman" pitchFamily="18" charset="0"/>
              <a:sym typeface="Symbol" pitchFamily="18" charset="2"/>
            </a:endParaRPr>
          </a:p>
          <a:p>
            <a:pPr marL="0" indent="0">
              <a:buNone/>
            </a:pPr>
            <a:r>
              <a:rPr lang="en-US" sz="2000" dirty="0">
                <a:latin typeface="Times New Roman" pitchFamily="18" charset="0"/>
                <a:cs typeface="Times New Roman" pitchFamily="18" charset="0"/>
                <a:sym typeface="Symbol" pitchFamily="18" charset="2"/>
              </a:rPr>
              <a:t/>
            </a:r>
            <a:br>
              <a:rPr lang="en-US" sz="2000" dirty="0">
                <a:latin typeface="Times New Roman" pitchFamily="18" charset="0"/>
                <a:cs typeface="Times New Roman" pitchFamily="18" charset="0"/>
                <a:sym typeface="Symbol" pitchFamily="18" charset="2"/>
              </a:rPr>
            </a:br>
            <a:r>
              <a:rPr lang="en-US" sz="2000" dirty="0" smtClean="0">
                <a:latin typeface="Times New Roman" pitchFamily="18" charset="0"/>
                <a:cs typeface="Times New Roman" pitchFamily="18" charset="0"/>
                <a:sym typeface="Symbol" pitchFamily="18" charset="2"/>
              </a:rPr>
              <a:t>        critical section</a:t>
            </a:r>
          </a:p>
          <a:p>
            <a:pPr marL="0" indent="0">
              <a:buNone/>
            </a:pPr>
            <a:r>
              <a:rPr lang="en-US" sz="2000" dirty="0">
                <a:latin typeface="Times New Roman" pitchFamily="18" charset="0"/>
                <a:cs typeface="Times New Roman" pitchFamily="18" charset="0"/>
                <a:sym typeface="Symbol" pitchFamily="18" charset="2"/>
              </a:rPr>
              <a:t/>
            </a:r>
            <a:br>
              <a:rPr lang="en-US" sz="2000" dirty="0">
                <a:latin typeface="Times New Roman" pitchFamily="18" charset="0"/>
                <a:cs typeface="Times New Roman" pitchFamily="18" charset="0"/>
                <a:sym typeface="Symbol" pitchFamily="18" charset="2"/>
              </a:rPr>
            </a:br>
            <a:r>
              <a:rPr lang="en-US" sz="2000" dirty="0">
                <a:latin typeface="Times New Roman" pitchFamily="18" charset="0"/>
                <a:cs typeface="Times New Roman" pitchFamily="18" charset="0"/>
                <a:sym typeface="Symbol" pitchFamily="18" charset="2"/>
              </a:rPr>
              <a:t>	</a:t>
            </a:r>
            <a:br>
              <a:rPr lang="en-US" sz="2000" dirty="0">
                <a:latin typeface="Times New Roman" pitchFamily="18" charset="0"/>
                <a:cs typeface="Times New Roman" pitchFamily="18" charset="0"/>
                <a:sym typeface="Symbol" pitchFamily="18" charset="2"/>
              </a:rPr>
            </a:br>
            <a:r>
              <a:rPr lang="en-US" sz="2000" dirty="0">
                <a:latin typeface="Times New Roman" pitchFamily="18" charset="0"/>
                <a:cs typeface="Times New Roman" pitchFamily="18" charset="0"/>
                <a:sym typeface="Symbol" pitchFamily="18" charset="2"/>
              </a:rPr>
              <a:t>	    remainder section</a:t>
            </a:r>
            <a:br>
              <a:rPr lang="en-US" sz="2000" dirty="0">
                <a:latin typeface="Times New Roman" pitchFamily="18" charset="0"/>
                <a:cs typeface="Times New Roman" pitchFamily="18" charset="0"/>
                <a:sym typeface="Symbol" pitchFamily="18" charset="2"/>
              </a:rPr>
            </a:br>
            <a:r>
              <a:rPr lang="en-US" sz="2000" dirty="0" smtClean="0">
                <a:latin typeface="Times New Roman" pitchFamily="18" charset="0"/>
                <a:cs typeface="Times New Roman" pitchFamily="18" charset="0"/>
                <a:sym typeface="Symbol" pitchFamily="18" charset="2"/>
              </a:rPr>
              <a:t>   </a:t>
            </a:r>
            <a:r>
              <a:rPr lang="en-US" sz="2000" b="1" dirty="0" smtClean="0">
                <a:latin typeface="Times New Roman" pitchFamily="18" charset="0"/>
                <a:cs typeface="Times New Roman" pitchFamily="18" charset="0"/>
                <a:sym typeface="Symbol" pitchFamily="18" charset="2"/>
              </a:rPr>
              <a:t>until</a:t>
            </a:r>
            <a:r>
              <a:rPr lang="en-US" sz="2000" dirty="0" smtClean="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false</a:t>
            </a:r>
            <a:r>
              <a:rPr lang="en-US" sz="2000" dirty="0">
                <a:latin typeface="Times New Roman" pitchFamily="18" charset="0"/>
                <a:cs typeface="Times New Roman" pitchFamily="18" charset="0"/>
                <a:sym typeface="Symbol" pitchFamily="18" charset="2"/>
              </a:rPr>
              <a:t>;</a:t>
            </a:r>
            <a:endParaRPr lang="en-IN" sz="2000" dirty="0">
              <a:latin typeface="Times New Roman" pitchFamily="18" charset="0"/>
              <a:cs typeface="Times New Roman" pitchFamily="18" charset="0"/>
            </a:endParaRPr>
          </a:p>
        </p:txBody>
      </p:sp>
      <p:sp>
        <p:nvSpPr>
          <p:cNvPr id="4" name="TextBox 3"/>
          <p:cNvSpPr txBox="1"/>
          <p:nvPr/>
        </p:nvSpPr>
        <p:spPr>
          <a:xfrm>
            <a:off x="250370" y="239486"/>
            <a:ext cx="4223657" cy="523220"/>
          </a:xfrm>
          <a:prstGeom prst="rect">
            <a:avLst/>
          </a:prstGeom>
          <a:noFill/>
        </p:spPr>
        <p:txBody>
          <a:bodyPr wrap="square" rtlCol="0">
            <a:spAutoFit/>
          </a:bodyPr>
          <a:lstStyle/>
          <a:p>
            <a:r>
              <a:rPr lang="en-US" sz="2800" b="1" dirty="0">
                <a:latin typeface="Times New Roman" pitchFamily="18" charset="0"/>
                <a:cs typeface="Times New Roman" pitchFamily="18" charset="0"/>
              </a:rPr>
              <a:t>Bakery Algorithm (Cont.)</a:t>
            </a:r>
            <a:endParaRPr lang="en-IN" sz="28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85813070"/>
              </p:ext>
            </p:extLst>
          </p:nvPr>
        </p:nvGraphicFramePr>
        <p:xfrm>
          <a:off x="736598" y="1710268"/>
          <a:ext cx="6847116" cy="2641600"/>
        </p:xfrm>
        <a:graphic>
          <a:graphicData uri="http://schemas.openxmlformats.org/drawingml/2006/table">
            <a:tbl>
              <a:tblPr firstRow="1" bandRow="1">
                <a:tableStyleId>{5C22544A-7EE6-4342-B048-85BDC9FD1C3A}</a:tableStyleId>
              </a:tblPr>
              <a:tblGrid>
                <a:gridCol w="6847116"/>
              </a:tblGrid>
              <a:tr h="2641600">
                <a:tc>
                  <a:txBody>
                    <a:bodyPr/>
                    <a:lstStyle/>
                    <a:p>
                      <a:r>
                        <a:rPr lang="en-US" sz="1800" b="0" i="1" dirty="0" smtClean="0">
                          <a:solidFill>
                            <a:schemeClr val="tx1"/>
                          </a:solidFill>
                          <a:latin typeface="Times New Roman" pitchFamily="18" charset="0"/>
                          <a:cs typeface="Times New Roman" pitchFamily="18" charset="0"/>
                        </a:rPr>
                        <a:t>choosing</a:t>
                      </a:r>
                      <a:r>
                        <a:rPr lang="en-US" sz="1800" b="0" dirty="0" smtClean="0">
                          <a:solidFill>
                            <a:schemeClr val="tx1"/>
                          </a:solidFill>
                          <a:latin typeface="Times New Roman" pitchFamily="18" charset="0"/>
                          <a:cs typeface="Times New Roman" pitchFamily="18" charset="0"/>
                        </a:rPr>
                        <a:t>[</a:t>
                      </a:r>
                      <a:r>
                        <a:rPr lang="en-US" sz="1800" b="0" i="1" dirty="0" err="1" smtClean="0">
                          <a:solidFill>
                            <a:schemeClr val="tx1"/>
                          </a:solidFill>
                          <a:latin typeface="Times New Roman" pitchFamily="18" charset="0"/>
                          <a:cs typeface="Times New Roman" pitchFamily="18" charset="0"/>
                        </a:rPr>
                        <a:t>i</a:t>
                      </a:r>
                      <a:r>
                        <a:rPr lang="en-US" sz="1800" b="0" dirty="0" smtClean="0">
                          <a:solidFill>
                            <a:schemeClr val="tx1"/>
                          </a:solidFill>
                          <a:latin typeface="Times New Roman" pitchFamily="18" charset="0"/>
                          <a:cs typeface="Times New Roman" pitchFamily="18" charset="0"/>
                        </a:rPr>
                        <a:t>] := </a:t>
                      </a:r>
                      <a:r>
                        <a:rPr lang="en-US" sz="1800" b="0" i="1" dirty="0" smtClean="0">
                          <a:solidFill>
                            <a:schemeClr val="tx1"/>
                          </a:solidFill>
                          <a:latin typeface="Times New Roman" pitchFamily="18" charset="0"/>
                          <a:cs typeface="Times New Roman" pitchFamily="18" charset="0"/>
                        </a:rPr>
                        <a:t>true</a:t>
                      </a:r>
                      <a:r>
                        <a:rPr lang="en-US" sz="1800" b="0" dirty="0" smtClean="0">
                          <a:solidFill>
                            <a:schemeClr val="tx1"/>
                          </a:solidFill>
                          <a:latin typeface="Times New Roman" pitchFamily="18" charset="0"/>
                          <a:cs typeface="Times New Roman" pitchFamily="18" charset="0"/>
                        </a:rPr>
                        <a:t>;</a:t>
                      </a:r>
                      <a:br>
                        <a:rPr lang="en-US" sz="1800" b="0" dirty="0" smtClean="0">
                          <a:solidFill>
                            <a:schemeClr val="tx1"/>
                          </a:solidFill>
                          <a:latin typeface="Times New Roman" pitchFamily="18" charset="0"/>
                          <a:cs typeface="Times New Roman" pitchFamily="18" charset="0"/>
                        </a:rPr>
                      </a:br>
                      <a:r>
                        <a:rPr lang="en-US" sz="1800" b="0" i="1" dirty="0" smtClean="0">
                          <a:solidFill>
                            <a:schemeClr val="tx1"/>
                          </a:solidFill>
                          <a:latin typeface="Times New Roman" pitchFamily="18" charset="0"/>
                          <a:cs typeface="Times New Roman" pitchFamily="18" charset="0"/>
                        </a:rPr>
                        <a:t>number</a:t>
                      </a:r>
                      <a:r>
                        <a:rPr lang="en-US" sz="1800" b="0" dirty="0" smtClean="0">
                          <a:solidFill>
                            <a:schemeClr val="tx1"/>
                          </a:solidFill>
                          <a:latin typeface="Times New Roman" pitchFamily="18" charset="0"/>
                          <a:cs typeface="Times New Roman" pitchFamily="18" charset="0"/>
                        </a:rPr>
                        <a:t>[</a:t>
                      </a:r>
                      <a:r>
                        <a:rPr lang="en-US" sz="1800" b="0" i="1" dirty="0" err="1" smtClean="0">
                          <a:solidFill>
                            <a:schemeClr val="tx1"/>
                          </a:solidFill>
                          <a:latin typeface="Times New Roman" pitchFamily="18" charset="0"/>
                          <a:cs typeface="Times New Roman" pitchFamily="18" charset="0"/>
                        </a:rPr>
                        <a:t>i</a:t>
                      </a:r>
                      <a:r>
                        <a:rPr lang="en-US" sz="1800" b="0" dirty="0" smtClean="0">
                          <a:solidFill>
                            <a:schemeClr val="tx1"/>
                          </a:solidFill>
                          <a:latin typeface="Times New Roman" pitchFamily="18" charset="0"/>
                          <a:cs typeface="Times New Roman" pitchFamily="18" charset="0"/>
                        </a:rPr>
                        <a:t>] := </a:t>
                      </a:r>
                      <a:r>
                        <a:rPr lang="en-US" sz="1800" b="0" i="1" dirty="0" smtClean="0">
                          <a:solidFill>
                            <a:schemeClr val="tx1"/>
                          </a:solidFill>
                          <a:latin typeface="Times New Roman" pitchFamily="18" charset="0"/>
                          <a:cs typeface="Times New Roman" pitchFamily="18" charset="0"/>
                        </a:rPr>
                        <a:t>max</a:t>
                      </a:r>
                      <a:r>
                        <a:rPr lang="en-US" sz="1800" b="0" dirty="0" smtClean="0">
                          <a:solidFill>
                            <a:schemeClr val="tx1"/>
                          </a:solidFill>
                          <a:latin typeface="Times New Roman" pitchFamily="18" charset="0"/>
                          <a:cs typeface="Times New Roman" pitchFamily="18" charset="0"/>
                        </a:rPr>
                        <a:t>(</a:t>
                      </a:r>
                      <a:r>
                        <a:rPr lang="en-US" sz="1800" b="0" i="1" dirty="0" smtClean="0">
                          <a:solidFill>
                            <a:schemeClr val="tx1"/>
                          </a:solidFill>
                          <a:latin typeface="Times New Roman" pitchFamily="18" charset="0"/>
                          <a:cs typeface="Times New Roman" pitchFamily="18" charset="0"/>
                        </a:rPr>
                        <a:t>number</a:t>
                      </a:r>
                      <a:r>
                        <a:rPr lang="en-US" sz="1800" b="0" dirty="0" smtClean="0">
                          <a:solidFill>
                            <a:schemeClr val="tx1"/>
                          </a:solidFill>
                          <a:latin typeface="Times New Roman" pitchFamily="18" charset="0"/>
                          <a:cs typeface="Times New Roman" pitchFamily="18" charset="0"/>
                        </a:rPr>
                        <a:t>[0], </a:t>
                      </a:r>
                      <a:r>
                        <a:rPr lang="en-US" sz="1800" b="0" i="1" dirty="0" smtClean="0">
                          <a:solidFill>
                            <a:schemeClr val="tx1"/>
                          </a:solidFill>
                          <a:latin typeface="Times New Roman" pitchFamily="18" charset="0"/>
                          <a:cs typeface="Times New Roman" pitchFamily="18" charset="0"/>
                        </a:rPr>
                        <a:t>number</a:t>
                      </a:r>
                      <a:r>
                        <a:rPr lang="en-US" sz="1800" b="0" dirty="0" smtClean="0">
                          <a:solidFill>
                            <a:schemeClr val="tx1"/>
                          </a:solidFill>
                          <a:latin typeface="Times New Roman" pitchFamily="18" charset="0"/>
                          <a:cs typeface="Times New Roman" pitchFamily="18" charset="0"/>
                        </a:rPr>
                        <a:t>[1], …, </a:t>
                      </a:r>
                      <a:r>
                        <a:rPr lang="en-US" sz="1800" b="0" i="1" dirty="0" smtClean="0">
                          <a:solidFill>
                            <a:schemeClr val="tx1"/>
                          </a:solidFill>
                          <a:latin typeface="Times New Roman" pitchFamily="18" charset="0"/>
                          <a:cs typeface="Times New Roman" pitchFamily="18" charset="0"/>
                        </a:rPr>
                        <a:t>number</a:t>
                      </a:r>
                      <a:r>
                        <a:rPr lang="en-US" sz="1800" b="0" dirty="0" smtClean="0">
                          <a:solidFill>
                            <a:schemeClr val="tx1"/>
                          </a:solidFill>
                          <a:latin typeface="Times New Roman" pitchFamily="18" charset="0"/>
                          <a:cs typeface="Times New Roman" pitchFamily="18" charset="0"/>
                        </a:rPr>
                        <a:t> [</a:t>
                      </a:r>
                      <a:r>
                        <a:rPr lang="en-US" sz="1800" b="0" i="1" dirty="0" smtClean="0">
                          <a:solidFill>
                            <a:schemeClr val="tx1"/>
                          </a:solidFill>
                          <a:latin typeface="Times New Roman" pitchFamily="18" charset="0"/>
                          <a:cs typeface="Times New Roman" pitchFamily="18" charset="0"/>
                        </a:rPr>
                        <a:t>n </a:t>
                      </a:r>
                      <a:r>
                        <a:rPr lang="en-US" sz="1800" b="0" dirty="0" smtClean="0">
                          <a:solidFill>
                            <a:schemeClr val="tx1"/>
                          </a:solidFill>
                          <a:latin typeface="Times New Roman" pitchFamily="18" charset="0"/>
                          <a:cs typeface="Times New Roman" pitchFamily="18" charset="0"/>
                        </a:rPr>
                        <a:t>– 1])+1;</a:t>
                      </a:r>
                      <a:br>
                        <a:rPr lang="en-US" sz="1800" b="0" dirty="0" smtClean="0">
                          <a:solidFill>
                            <a:schemeClr val="tx1"/>
                          </a:solidFill>
                          <a:latin typeface="Times New Roman" pitchFamily="18" charset="0"/>
                          <a:cs typeface="Times New Roman" pitchFamily="18" charset="0"/>
                        </a:rPr>
                      </a:br>
                      <a:r>
                        <a:rPr lang="en-US" sz="1800" b="0" i="1" dirty="0" smtClean="0">
                          <a:solidFill>
                            <a:schemeClr val="tx1"/>
                          </a:solidFill>
                          <a:latin typeface="Times New Roman" pitchFamily="18" charset="0"/>
                          <a:cs typeface="Times New Roman" pitchFamily="18" charset="0"/>
                        </a:rPr>
                        <a:t>choosing</a:t>
                      </a:r>
                      <a:r>
                        <a:rPr lang="en-US" sz="1800" b="0" dirty="0" smtClean="0">
                          <a:solidFill>
                            <a:schemeClr val="tx1"/>
                          </a:solidFill>
                          <a:latin typeface="Times New Roman" pitchFamily="18" charset="0"/>
                          <a:cs typeface="Times New Roman" pitchFamily="18" charset="0"/>
                        </a:rPr>
                        <a:t>[</a:t>
                      </a:r>
                      <a:r>
                        <a:rPr lang="en-US" sz="1800" b="0" i="1" dirty="0" err="1" smtClean="0">
                          <a:solidFill>
                            <a:schemeClr val="tx1"/>
                          </a:solidFill>
                          <a:latin typeface="Times New Roman" pitchFamily="18" charset="0"/>
                          <a:cs typeface="Times New Roman" pitchFamily="18" charset="0"/>
                        </a:rPr>
                        <a:t>i</a:t>
                      </a:r>
                      <a:r>
                        <a:rPr lang="en-US" sz="1800" b="0" dirty="0" smtClean="0">
                          <a:solidFill>
                            <a:schemeClr val="tx1"/>
                          </a:solidFill>
                          <a:latin typeface="Times New Roman" pitchFamily="18" charset="0"/>
                          <a:cs typeface="Times New Roman" pitchFamily="18" charset="0"/>
                        </a:rPr>
                        <a:t>] := </a:t>
                      </a:r>
                      <a:r>
                        <a:rPr lang="en-US" sz="1800" b="0" i="1" dirty="0" smtClean="0">
                          <a:solidFill>
                            <a:schemeClr val="tx1"/>
                          </a:solidFill>
                          <a:latin typeface="Times New Roman" pitchFamily="18" charset="0"/>
                          <a:cs typeface="Times New Roman" pitchFamily="18" charset="0"/>
                        </a:rPr>
                        <a:t>false</a:t>
                      </a:r>
                      <a:r>
                        <a:rPr lang="en-US" sz="1800" b="0" dirty="0" smtClean="0">
                          <a:solidFill>
                            <a:schemeClr val="tx1"/>
                          </a:solidFill>
                          <a:latin typeface="Times New Roman" pitchFamily="18" charset="0"/>
                          <a:cs typeface="Times New Roman" pitchFamily="18" charset="0"/>
                        </a:rPr>
                        <a:t>;</a:t>
                      </a:r>
                      <a:br>
                        <a:rPr lang="en-US" sz="1800" b="0" dirty="0" smtClean="0">
                          <a:solidFill>
                            <a:schemeClr val="tx1"/>
                          </a:solidFill>
                          <a:latin typeface="Times New Roman" pitchFamily="18" charset="0"/>
                          <a:cs typeface="Times New Roman" pitchFamily="18" charset="0"/>
                        </a:rPr>
                      </a:br>
                      <a:r>
                        <a:rPr lang="en-US" sz="1800" b="1" dirty="0" smtClean="0">
                          <a:solidFill>
                            <a:schemeClr val="tx1"/>
                          </a:solidFill>
                          <a:latin typeface="Times New Roman" pitchFamily="18" charset="0"/>
                          <a:cs typeface="Times New Roman" pitchFamily="18" charset="0"/>
                        </a:rPr>
                        <a:t>for</a:t>
                      </a:r>
                      <a:r>
                        <a:rPr lang="en-US" sz="1800" b="0" dirty="0" smtClean="0">
                          <a:solidFill>
                            <a:schemeClr val="tx1"/>
                          </a:solidFill>
                          <a:latin typeface="Times New Roman" pitchFamily="18" charset="0"/>
                          <a:cs typeface="Times New Roman" pitchFamily="18" charset="0"/>
                        </a:rPr>
                        <a:t> </a:t>
                      </a:r>
                      <a:r>
                        <a:rPr lang="en-US" sz="1800" b="0" i="1" dirty="0" smtClean="0">
                          <a:solidFill>
                            <a:schemeClr val="tx1"/>
                          </a:solidFill>
                          <a:latin typeface="Times New Roman" pitchFamily="18" charset="0"/>
                          <a:cs typeface="Times New Roman" pitchFamily="18" charset="0"/>
                        </a:rPr>
                        <a:t>j</a:t>
                      </a:r>
                      <a:r>
                        <a:rPr lang="en-US" sz="1800" b="0" dirty="0" smtClean="0">
                          <a:solidFill>
                            <a:schemeClr val="tx1"/>
                          </a:solidFill>
                          <a:latin typeface="Times New Roman" pitchFamily="18" charset="0"/>
                          <a:cs typeface="Times New Roman" pitchFamily="18" charset="0"/>
                        </a:rPr>
                        <a:t> := 0 to </a:t>
                      </a:r>
                      <a:r>
                        <a:rPr lang="en-US" sz="1800" b="0" i="1" dirty="0" smtClean="0">
                          <a:solidFill>
                            <a:schemeClr val="tx1"/>
                          </a:solidFill>
                          <a:latin typeface="Times New Roman" pitchFamily="18" charset="0"/>
                          <a:cs typeface="Times New Roman" pitchFamily="18" charset="0"/>
                        </a:rPr>
                        <a:t>n</a:t>
                      </a:r>
                      <a:r>
                        <a:rPr lang="en-US" sz="1800" b="0" dirty="0" smtClean="0">
                          <a:solidFill>
                            <a:schemeClr val="tx1"/>
                          </a:solidFill>
                          <a:latin typeface="Times New Roman" pitchFamily="18" charset="0"/>
                          <a:cs typeface="Times New Roman" pitchFamily="18" charset="0"/>
                        </a:rPr>
                        <a:t> – 1</a:t>
                      </a:r>
                      <a:br>
                        <a:rPr lang="en-US" sz="1800" b="0" dirty="0" smtClean="0">
                          <a:solidFill>
                            <a:schemeClr val="tx1"/>
                          </a:solidFill>
                          <a:latin typeface="Times New Roman" pitchFamily="18" charset="0"/>
                          <a:cs typeface="Times New Roman" pitchFamily="18" charset="0"/>
                        </a:rPr>
                      </a:br>
                      <a:r>
                        <a:rPr lang="en-US" sz="1800" b="0" baseline="0"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do begin</a:t>
                      </a:r>
                      <a:r>
                        <a:rPr lang="en-US" sz="1800" b="0" dirty="0" smtClean="0">
                          <a:solidFill>
                            <a:schemeClr val="tx1"/>
                          </a:solidFill>
                          <a:latin typeface="Times New Roman" pitchFamily="18" charset="0"/>
                          <a:cs typeface="Times New Roman" pitchFamily="18" charset="0"/>
                        </a:rPr>
                        <a:t/>
                      </a:r>
                      <a:br>
                        <a:rPr lang="en-US" sz="1800" b="0" dirty="0" smtClean="0">
                          <a:solidFill>
                            <a:schemeClr val="tx1"/>
                          </a:solidFill>
                          <a:latin typeface="Times New Roman" pitchFamily="18" charset="0"/>
                          <a:cs typeface="Times New Roman" pitchFamily="18" charset="0"/>
                        </a:rPr>
                      </a:br>
                      <a:r>
                        <a:rPr lang="en-US" sz="1800" b="0"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while</a:t>
                      </a:r>
                      <a:r>
                        <a:rPr lang="en-US" sz="1800" b="0" dirty="0" smtClean="0">
                          <a:solidFill>
                            <a:schemeClr val="tx1"/>
                          </a:solidFill>
                          <a:latin typeface="Times New Roman" pitchFamily="18" charset="0"/>
                          <a:cs typeface="Times New Roman" pitchFamily="18" charset="0"/>
                        </a:rPr>
                        <a:t> </a:t>
                      </a:r>
                      <a:r>
                        <a:rPr lang="en-US" sz="1800" b="0" i="1" dirty="0" smtClean="0">
                          <a:solidFill>
                            <a:schemeClr val="tx1"/>
                          </a:solidFill>
                          <a:latin typeface="Times New Roman" pitchFamily="18" charset="0"/>
                          <a:cs typeface="Times New Roman" pitchFamily="18" charset="0"/>
                        </a:rPr>
                        <a:t>choosing</a:t>
                      </a:r>
                      <a:r>
                        <a:rPr lang="en-US" sz="1800" b="0" dirty="0" smtClean="0">
                          <a:solidFill>
                            <a:schemeClr val="tx1"/>
                          </a:solidFill>
                          <a:latin typeface="Times New Roman" pitchFamily="18" charset="0"/>
                          <a:cs typeface="Times New Roman" pitchFamily="18" charset="0"/>
                        </a:rPr>
                        <a:t>[</a:t>
                      </a:r>
                      <a:r>
                        <a:rPr lang="en-US" sz="1800" b="0" i="1" dirty="0" smtClean="0">
                          <a:solidFill>
                            <a:schemeClr val="tx1"/>
                          </a:solidFill>
                          <a:latin typeface="Times New Roman" pitchFamily="18" charset="0"/>
                          <a:cs typeface="Times New Roman" pitchFamily="18" charset="0"/>
                        </a:rPr>
                        <a:t>j</a:t>
                      </a:r>
                      <a:r>
                        <a:rPr lang="en-US" sz="1800" b="0" dirty="0" smtClean="0">
                          <a:solidFill>
                            <a:schemeClr val="tx1"/>
                          </a:solidFill>
                          <a:latin typeface="Times New Roman" pitchFamily="18" charset="0"/>
                          <a:cs typeface="Times New Roman" pitchFamily="18" charset="0"/>
                        </a:rPr>
                        <a:t>] do </a:t>
                      </a:r>
                      <a:r>
                        <a:rPr lang="en-US" sz="1800" b="0" i="1" dirty="0" smtClean="0">
                          <a:solidFill>
                            <a:schemeClr val="tx1"/>
                          </a:solidFill>
                          <a:latin typeface="Times New Roman" pitchFamily="18" charset="0"/>
                          <a:cs typeface="Times New Roman" pitchFamily="18" charset="0"/>
                        </a:rPr>
                        <a:t>no-op</a:t>
                      </a:r>
                      <a:r>
                        <a:rPr lang="en-US" sz="1800" b="0" dirty="0" smtClean="0">
                          <a:solidFill>
                            <a:schemeClr val="tx1"/>
                          </a:solidFill>
                          <a:latin typeface="Times New Roman" pitchFamily="18" charset="0"/>
                          <a:cs typeface="Times New Roman" pitchFamily="18" charset="0"/>
                        </a:rPr>
                        <a:t>;</a:t>
                      </a:r>
                      <a:br>
                        <a:rPr lang="en-US" sz="1800" b="0" dirty="0" smtClean="0">
                          <a:solidFill>
                            <a:schemeClr val="tx1"/>
                          </a:solidFill>
                          <a:latin typeface="Times New Roman" pitchFamily="18" charset="0"/>
                          <a:cs typeface="Times New Roman" pitchFamily="18" charset="0"/>
                        </a:rPr>
                      </a:br>
                      <a:r>
                        <a:rPr lang="en-US" sz="1800" b="0" dirty="0" smtClean="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while</a:t>
                      </a:r>
                      <a:r>
                        <a:rPr lang="en-US" sz="1800" b="0" dirty="0" smtClean="0">
                          <a:solidFill>
                            <a:schemeClr val="tx1"/>
                          </a:solidFill>
                          <a:latin typeface="Times New Roman" pitchFamily="18" charset="0"/>
                          <a:cs typeface="Times New Roman" pitchFamily="18" charset="0"/>
                        </a:rPr>
                        <a:t> </a:t>
                      </a:r>
                      <a:r>
                        <a:rPr lang="en-US" sz="1800" b="0" i="1" dirty="0" smtClean="0">
                          <a:solidFill>
                            <a:schemeClr val="tx1"/>
                          </a:solidFill>
                          <a:latin typeface="Times New Roman" pitchFamily="18" charset="0"/>
                          <a:cs typeface="Times New Roman" pitchFamily="18" charset="0"/>
                        </a:rPr>
                        <a:t>number</a:t>
                      </a:r>
                      <a:r>
                        <a:rPr lang="en-US" sz="1800" b="0" dirty="0" smtClean="0">
                          <a:solidFill>
                            <a:schemeClr val="tx1"/>
                          </a:solidFill>
                          <a:latin typeface="Times New Roman" pitchFamily="18" charset="0"/>
                          <a:cs typeface="Times New Roman" pitchFamily="18" charset="0"/>
                        </a:rPr>
                        <a:t>[</a:t>
                      </a:r>
                      <a:r>
                        <a:rPr lang="en-US" sz="1800" b="0" i="1" dirty="0" smtClean="0">
                          <a:solidFill>
                            <a:schemeClr val="tx1"/>
                          </a:solidFill>
                          <a:latin typeface="Times New Roman" pitchFamily="18" charset="0"/>
                          <a:cs typeface="Times New Roman" pitchFamily="18" charset="0"/>
                        </a:rPr>
                        <a:t>j</a:t>
                      </a:r>
                      <a:r>
                        <a:rPr lang="en-US" sz="1800" b="0" dirty="0" smtClean="0">
                          <a:solidFill>
                            <a:schemeClr val="tx1"/>
                          </a:solidFill>
                          <a:latin typeface="Times New Roman" pitchFamily="18" charset="0"/>
                          <a:cs typeface="Times New Roman" pitchFamily="18" charset="0"/>
                        </a:rPr>
                        <a:t>] </a:t>
                      </a:r>
                      <a:r>
                        <a:rPr lang="en-US" sz="1800" b="0" dirty="0" smtClean="0">
                          <a:solidFill>
                            <a:schemeClr val="tx1"/>
                          </a:solidFill>
                          <a:latin typeface="Times New Roman" pitchFamily="18" charset="0"/>
                          <a:cs typeface="Times New Roman" pitchFamily="18" charset="0"/>
                          <a:sym typeface="Symbol" pitchFamily="18" charset="2"/>
                        </a:rPr>
                        <a:t> 0</a:t>
                      </a:r>
                      <a:br>
                        <a:rPr lang="en-US" sz="1800" b="0" dirty="0" smtClean="0">
                          <a:solidFill>
                            <a:schemeClr val="tx1"/>
                          </a:solidFill>
                          <a:latin typeface="Times New Roman" pitchFamily="18" charset="0"/>
                          <a:cs typeface="Times New Roman" pitchFamily="18" charset="0"/>
                          <a:sym typeface="Symbol" pitchFamily="18" charset="2"/>
                        </a:rPr>
                      </a:br>
                      <a:r>
                        <a:rPr lang="en-US" sz="1800" b="0" dirty="0" smtClean="0">
                          <a:solidFill>
                            <a:schemeClr val="tx1"/>
                          </a:solidFill>
                          <a:latin typeface="Times New Roman" pitchFamily="18" charset="0"/>
                          <a:cs typeface="Times New Roman" pitchFamily="18" charset="0"/>
                          <a:sym typeface="Symbol" pitchFamily="18" charset="2"/>
                        </a:rPr>
                        <a:t>	</a:t>
                      </a:r>
                      <a:r>
                        <a:rPr lang="en-US" sz="1800" b="1" dirty="0" smtClean="0">
                          <a:solidFill>
                            <a:schemeClr val="tx1"/>
                          </a:solidFill>
                          <a:latin typeface="Times New Roman" pitchFamily="18" charset="0"/>
                          <a:cs typeface="Times New Roman" pitchFamily="18" charset="0"/>
                          <a:sym typeface="Symbol" pitchFamily="18" charset="2"/>
                        </a:rPr>
                        <a:t>and</a:t>
                      </a:r>
                      <a:r>
                        <a:rPr lang="en-US" sz="1800" b="0" dirty="0" smtClean="0">
                          <a:solidFill>
                            <a:schemeClr val="tx1"/>
                          </a:solidFill>
                          <a:latin typeface="Times New Roman" pitchFamily="18" charset="0"/>
                          <a:cs typeface="Times New Roman" pitchFamily="18" charset="0"/>
                          <a:sym typeface="Symbol" pitchFamily="18" charset="2"/>
                        </a:rPr>
                        <a:t> (</a:t>
                      </a:r>
                      <a:r>
                        <a:rPr lang="en-US" sz="1800" b="0" i="1" dirty="0" smtClean="0">
                          <a:solidFill>
                            <a:schemeClr val="tx1"/>
                          </a:solidFill>
                          <a:latin typeface="Times New Roman" pitchFamily="18" charset="0"/>
                          <a:cs typeface="Times New Roman" pitchFamily="18" charset="0"/>
                          <a:sym typeface="Symbol" pitchFamily="18" charset="2"/>
                        </a:rPr>
                        <a:t>number</a:t>
                      </a:r>
                      <a:r>
                        <a:rPr lang="en-US" sz="1800" b="0" dirty="0" smtClean="0">
                          <a:solidFill>
                            <a:schemeClr val="tx1"/>
                          </a:solidFill>
                          <a:latin typeface="Times New Roman" pitchFamily="18" charset="0"/>
                          <a:cs typeface="Times New Roman" pitchFamily="18" charset="0"/>
                          <a:sym typeface="Symbol" pitchFamily="18" charset="2"/>
                        </a:rPr>
                        <a:t>[</a:t>
                      </a:r>
                      <a:r>
                        <a:rPr lang="en-US" sz="1800" b="0" i="1" dirty="0" smtClean="0">
                          <a:solidFill>
                            <a:schemeClr val="tx1"/>
                          </a:solidFill>
                          <a:latin typeface="Times New Roman" pitchFamily="18" charset="0"/>
                          <a:cs typeface="Times New Roman" pitchFamily="18" charset="0"/>
                          <a:sym typeface="Symbol" pitchFamily="18" charset="2"/>
                        </a:rPr>
                        <a:t>j</a:t>
                      </a:r>
                      <a:r>
                        <a:rPr lang="en-US" sz="1800" b="0" dirty="0" smtClean="0">
                          <a:solidFill>
                            <a:schemeClr val="tx1"/>
                          </a:solidFill>
                          <a:latin typeface="Times New Roman" pitchFamily="18" charset="0"/>
                          <a:cs typeface="Times New Roman" pitchFamily="18" charset="0"/>
                          <a:sym typeface="Symbol" pitchFamily="18" charset="2"/>
                        </a:rPr>
                        <a:t>],</a:t>
                      </a:r>
                      <a:r>
                        <a:rPr lang="en-US" sz="1800" b="0" i="1" dirty="0" smtClean="0">
                          <a:solidFill>
                            <a:schemeClr val="tx1"/>
                          </a:solidFill>
                          <a:latin typeface="Times New Roman" pitchFamily="18" charset="0"/>
                          <a:cs typeface="Times New Roman" pitchFamily="18" charset="0"/>
                          <a:sym typeface="Symbol" pitchFamily="18" charset="2"/>
                        </a:rPr>
                        <a:t>j</a:t>
                      </a:r>
                      <a:r>
                        <a:rPr lang="en-US" sz="1800" b="0" dirty="0" smtClean="0">
                          <a:solidFill>
                            <a:schemeClr val="tx1"/>
                          </a:solidFill>
                          <a:latin typeface="Times New Roman" pitchFamily="18" charset="0"/>
                          <a:cs typeface="Times New Roman" pitchFamily="18" charset="0"/>
                          <a:sym typeface="Symbol" pitchFamily="18" charset="2"/>
                        </a:rPr>
                        <a:t>) &lt; (</a:t>
                      </a:r>
                      <a:r>
                        <a:rPr lang="en-US" sz="1800" b="0" i="1" dirty="0" smtClean="0">
                          <a:solidFill>
                            <a:schemeClr val="tx1"/>
                          </a:solidFill>
                          <a:latin typeface="Times New Roman" pitchFamily="18" charset="0"/>
                          <a:cs typeface="Times New Roman" pitchFamily="18" charset="0"/>
                          <a:sym typeface="Symbol" pitchFamily="18" charset="2"/>
                        </a:rPr>
                        <a:t>number</a:t>
                      </a:r>
                      <a:r>
                        <a:rPr lang="en-US" sz="1800" b="0" dirty="0" smtClean="0">
                          <a:solidFill>
                            <a:schemeClr val="tx1"/>
                          </a:solidFill>
                          <a:latin typeface="Times New Roman" pitchFamily="18" charset="0"/>
                          <a:cs typeface="Times New Roman" pitchFamily="18" charset="0"/>
                          <a:sym typeface="Symbol" pitchFamily="18" charset="2"/>
                        </a:rPr>
                        <a:t>[</a:t>
                      </a:r>
                      <a:r>
                        <a:rPr lang="en-US" sz="1800" b="0" i="1" dirty="0" err="1" smtClean="0">
                          <a:solidFill>
                            <a:schemeClr val="tx1"/>
                          </a:solidFill>
                          <a:latin typeface="Times New Roman" pitchFamily="18" charset="0"/>
                          <a:cs typeface="Times New Roman" pitchFamily="18" charset="0"/>
                          <a:sym typeface="Symbol" pitchFamily="18" charset="2"/>
                        </a:rPr>
                        <a:t>i</a:t>
                      </a:r>
                      <a:r>
                        <a:rPr lang="en-US" sz="1800" b="0" dirty="0" smtClean="0">
                          <a:solidFill>
                            <a:schemeClr val="tx1"/>
                          </a:solidFill>
                          <a:latin typeface="Times New Roman" pitchFamily="18" charset="0"/>
                          <a:cs typeface="Times New Roman" pitchFamily="18" charset="0"/>
                          <a:sym typeface="Symbol" pitchFamily="18" charset="2"/>
                        </a:rPr>
                        <a:t>], </a:t>
                      </a:r>
                      <a:r>
                        <a:rPr lang="en-US" sz="1800" b="0" i="1" dirty="0" err="1" smtClean="0">
                          <a:solidFill>
                            <a:schemeClr val="tx1"/>
                          </a:solidFill>
                          <a:latin typeface="Times New Roman" pitchFamily="18" charset="0"/>
                          <a:cs typeface="Times New Roman" pitchFamily="18" charset="0"/>
                          <a:sym typeface="Symbol" pitchFamily="18" charset="2"/>
                        </a:rPr>
                        <a:t>i</a:t>
                      </a:r>
                      <a:r>
                        <a:rPr lang="en-US" sz="1800" b="0" dirty="0" smtClean="0">
                          <a:solidFill>
                            <a:schemeClr val="tx1"/>
                          </a:solidFill>
                          <a:latin typeface="Times New Roman" pitchFamily="18" charset="0"/>
                          <a:cs typeface="Times New Roman" pitchFamily="18" charset="0"/>
                          <a:sym typeface="Symbol" pitchFamily="18" charset="2"/>
                        </a:rPr>
                        <a:t>) do </a:t>
                      </a:r>
                      <a:r>
                        <a:rPr lang="en-US" sz="1800" b="0" i="1" dirty="0" smtClean="0">
                          <a:solidFill>
                            <a:schemeClr val="tx1"/>
                          </a:solidFill>
                          <a:latin typeface="Times New Roman" pitchFamily="18" charset="0"/>
                          <a:cs typeface="Times New Roman" pitchFamily="18" charset="0"/>
                          <a:sym typeface="Symbol" pitchFamily="18" charset="2"/>
                        </a:rPr>
                        <a:t>no-op</a:t>
                      </a:r>
                      <a:r>
                        <a:rPr lang="en-US" sz="1800" b="0" dirty="0" smtClean="0">
                          <a:solidFill>
                            <a:schemeClr val="tx1"/>
                          </a:solidFill>
                          <a:latin typeface="Times New Roman" pitchFamily="18" charset="0"/>
                          <a:cs typeface="Times New Roman" pitchFamily="18" charset="0"/>
                          <a:sym typeface="Symbol" pitchFamily="18" charset="2"/>
                        </a:rPr>
                        <a:t>;</a:t>
                      </a:r>
                      <a:br>
                        <a:rPr lang="en-US" sz="1800" b="0" dirty="0" smtClean="0">
                          <a:solidFill>
                            <a:schemeClr val="tx1"/>
                          </a:solidFill>
                          <a:latin typeface="Times New Roman" pitchFamily="18" charset="0"/>
                          <a:cs typeface="Times New Roman" pitchFamily="18" charset="0"/>
                          <a:sym typeface="Symbol" pitchFamily="18" charset="2"/>
                        </a:rPr>
                      </a:br>
                      <a:r>
                        <a:rPr lang="en-US" sz="1800" b="0" baseline="0" dirty="0" smtClean="0">
                          <a:solidFill>
                            <a:schemeClr val="tx1"/>
                          </a:solidFill>
                          <a:latin typeface="Times New Roman" pitchFamily="18" charset="0"/>
                          <a:cs typeface="Times New Roman" pitchFamily="18" charset="0"/>
                          <a:sym typeface="Symbol" pitchFamily="18" charset="2"/>
                        </a:rPr>
                        <a:t>  </a:t>
                      </a:r>
                      <a:r>
                        <a:rPr lang="en-US" sz="1800" b="0" dirty="0" smtClean="0">
                          <a:solidFill>
                            <a:schemeClr val="tx1"/>
                          </a:solidFill>
                          <a:latin typeface="Times New Roman" pitchFamily="18" charset="0"/>
                          <a:cs typeface="Times New Roman" pitchFamily="18" charset="0"/>
                          <a:sym typeface="Symbol" pitchFamily="18" charset="2"/>
                        </a:rPr>
                        <a:t>    </a:t>
                      </a:r>
                      <a:r>
                        <a:rPr lang="en-US" sz="1800" b="1" dirty="0" smtClean="0">
                          <a:solidFill>
                            <a:schemeClr val="tx1"/>
                          </a:solidFill>
                          <a:latin typeface="Times New Roman" pitchFamily="18" charset="0"/>
                          <a:cs typeface="Times New Roman" pitchFamily="18" charset="0"/>
                          <a:sym typeface="Symbol" pitchFamily="18" charset="2"/>
                        </a:rPr>
                        <a:t>end;</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76175616"/>
              </p:ext>
            </p:extLst>
          </p:nvPr>
        </p:nvGraphicFramePr>
        <p:xfrm>
          <a:off x="1307496" y="4834226"/>
          <a:ext cx="2362200" cy="365760"/>
        </p:xfrm>
        <a:graphic>
          <a:graphicData uri="http://schemas.openxmlformats.org/drawingml/2006/table">
            <a:tbl>
              <a:tblPr firstRow="1" bandRow="1">
                <a:tableStyleId>{5C22544A-7EE6-4342-B048-85BDC9FD1C3A}</a:tableStyleId>
              </a:tblPr>
              <a:tblGrid>
                <a:gridCol w="2362200"/>
              </a:tblGrid>
              <a:tr h="0">
                <a:tc>
                  <a:txBody>
                    <a:bodyPr/>
                    <a:lstStyle/>
                    <a:p>
                      <a:r>
                        <a:rPr lang="en-US" sz="1800" b="0" i="1" dirty="0" smtClean="0">
                          <a:solidFill>
                            <a:schemeClr val="tx1"/>
                          </a:solidFill>
                          <a:latin typeface="Times New Roman" pitchFamily="18" charset="0"/>
                          <a:cs typeface="Times New Roman" pitchFamily="18" charset="0"/>
                          <a:sym typeface="Symbol" pitchFamily="18" charset="2"/>
                        </a:rPr>
                        <a:t>number</a:t>
                      </a:r>
                      <a:r>
                        <a:rPr lang="en-US" sz="1800" b="0" dirty="0" smtClean="0">
                          <a:solidFill>
                            <a:schemeClr val="tx1"/>
                          </a:solidFill>
                          <a:latin typeface="Times New Roman" pitchFamily="18" charset="0"/>
                          <a:cs typeface="Times New Roman" pitchFamily="18" charset="0"/>
                          <a:sym typeface="Symbol" pitchFamily="18" charset="2"/>
                        </a:rPr>
                        <a:t>[</a:t>
                      </a:r>
                      <a:r>
                        <a:rPr lang="en-US" sz="1800" b="0" i="1" dirty="0" err="1" smtClean="0">
                          <a:solidFill>
                            <a:schemeClr val="tx1"/>
                          </a:solidFill>
                          <a:latin typeface="Times New Roman" pitchFamily="18" charset="0"/>
                          <a:cs typeface="Times New Roman" pitchFamily="18" charset="0"/>
                          <a:sym typeface="Symbol" pitchFamily="18" charset="2"/>
                        </a:rPr>
                        <a:t>i</a:t>
                      </a:r>
                      <a:r>
                        <a:rPr lang="en-US" sz="1800" b="0" dirty="0" smtClean="0">
                          <a:solidFill>
                            <a:schemeClr val="tx1"/>
                          </a:solidFill>
                          <a:latin typeface="Times New Roman" pitchFamily="18" charset="0"/>
                          <a:cs typeface="Times New Roman" pitchFamily="18" charset="0"/>
                          <a:sym typeface="Symbol" pitchFamily="18" charset="2"/>
                        </a:rPr>
                        <a:t>] := 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2195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77000" cy="914040"/>
          </a:xfrm>
        </p:spPr>
        <p:txBody>
          <a:bodyPr/>
          <a:lstStyle/>
          <a:p>
            <a:r>
              <a:rPr lang="en-US" sz="20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Synchronization </a:t>
            </a:r>
            <a:r>
              <a:rPr lang="en-US" sz="2800" b="1" dirty="0">
                <a:latin typeface="Times New Roman" pitchFamily="18" charset="0"/>
                <a:cs typeface="Times New Roman" pitchFamily="18" charset="0"/>
              </a:rPr>
              <a:t>Hardware</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761999" y="3005667"/>
            <a:ext cx="7103533" cy="914040"/>
          </a:xfrm>
        </p:spPr>
        <p:txBody>
          <a:bodyPr/>
          <a:lstStyle/>
          <a:p>
            <a:pPr marL="342900" indent="-342900">
              <a:buFont typeface="Arial" pitchFamily="34" charset="0"/>
              <a:buChar char="•"/>
              <a:tabLst>
                <a:tab pos="744538" algn="l"/>
                <a:tab pos="1025525" algn="l"/>
                <a:tab pos="1260475" algn="l"/>
              </a:tabLst>
            </a:pPr>
            <a:r>
              <a:rPr lang="en-US" sz="2000" dirty="0">
                <a:latin typeface="Times New Roman" pitchFamily="18" charset="0"/>
                <a:cs typeface="Times New Roman" pitchFamily="18" charset="0"/>
              </a:rPr>
              <a:t>Test and modify the content of a word atomically</a:t>
            </a:r>
            <a:r>
              <a:rPr lang="en-US" sz="2000" dirty="0" smtClean="0">
                <a:latin typeface="Times New Roman" pitchFamily="18" charset="0"/>
                <a:cs typeface="Times New Roman" pitchFamily="18" charset="0"/>
              </a:rPr>
              <a:t>.</a:t>
            </a:r>
          </a:p>
          <a:p>
            <a:pPr marL="342900" indent="-342900">
              <a:buFont typeface="Arial" pitchFamily="34" charset="0"/>
              <a:buChar char="•"/>
              <a:tabLst>
                <a:tab pos="744538" algn="l"/>
                <a:tab pos="1025525" algn="l"/>
                <a:tab pos="1260475" algn="l"/>
              </a:tabLst>
            </a:pPr>
            <a:endParaRPr lang="en-US" sz="2000" dirty="0">
              <a:latin typeface="Times New Roman" pitchFamily="18" charset="0"/>
              <a:cs typeface="Times New Roman" pitchFamily="18" charset="0"/>
            </a:endParaRPr>
          </a:p>
          <a:p>
            <a:pPr>
              <a:buFontTx/>
              <a:buNone/>
              <a:tabLst>
                <a:tab pos="744538" algn="l"/>
                <a:tab pos="1025525" algn="l"/>
                <a:tab pos="1260475" algn="l"/>
              </a:tabLst>
            </a:pPr>
            <a:r>
              <a:rPr lang="en-US" sz="2000" dirty="0">
                <a:latin typeface="Times New Roman" pitchFamily="18" charset="0"/>
                <a:cs typeface="Times New Roman" pitchFamily="18" charset="0"/>
              </a:rPr>
              <a:t>		function  </a:t>
            </a:r>
            <a:r>
              <a:rPr lang="en-US" sz="2000" i="1" dirty="0">
                <a:latin typeface="Times New Roman" pitchFamily="18" charset="0"/>
                <a:cs typeface="Times New Roman" pitchFamily="18" charset="0"/>
              </a:rPr>
              <a:t>Test-and-Set</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var</a:t>
            </a:r>
            <a:r>
              <a:rPr lang="en-US" sz="2000" dirty="0">
                <a:latin typeface="Times New Roman" pitchFamily="18" charset="0"/>
                <a:cs typeface="Times New Roman" pitchFamily="18" charset="0"/>
              </a:rPr>
              <a:t> target: </a:t>
            </a:r>
            <a:r>
              <a:rPr lang="en-US" sz="2000" i="1"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a:t>
            </a:r>
          </a:p>
          <a:p>
            <a:pPr>
              <a:buFontTx/>
              <a:buNone/>
              <a:tabLst>
                <a:tab pos="744538" algn="l"/>
                <a:tab pos="1025525" algn="l"/>
                <a:tab pos="1260475"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begin</a:t>
            </a:r>
            <a:endParaRPr lang="en-US" sz="2000" dirty="0">
              <a:latin typeface="Times New Roman" pitchFamily="18" charset="0"/>
              <a:cs typeface="Times New Roman" pitchFamily="18" charset="0"/>
            </a:endParaRPr>
          </a:p>
          <a:p>
            <a:pPr>
              <a:buFontTx/>
              <a:buNone/>
              <a:tabLst>
                <a:tab pos="744538" algn="l"/>
                <a:tab pos="1025525" algn="l"/>
                <a:tab pos="1260475"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Test-and-Set</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target</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target</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true</a:t>
            </a:r>
            <a:r>
              <a:rPr lang="en-US" sz="2000" dirty="0">
                <a:latin typeface="Times New Roman" pitchFamily="18" charset="0"/>
                <a:cs typeface="Times New Roman" pitchFamily="18" charset="0"/>
              </a:rPr>
              <a:t>;</a:t>
            </a:r>
          </a:p>
          <a:p>
            <a:pPr>
              <a:buFontTx/>
              <a:buNone/>
              <a:tabLst>
                <a:tab pos="744538" algn="l"/>
                <a:tab pos="1025525" algn="l"/>
                <a:tab pos="1260475"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end</a:t>
            </a:r>
            <a:r>
              <a:rPr lang="en-US" sz="20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162415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Mutual Exclusion with Test-and-Set</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1515532" y="2751667"/>
            <a:ext cx="6434667" cy="914040"/>
          </a:xfrm>
        </p:spPr>
        <p:txBody>
          <a:bodyPr/>
          <a:lstStyle/>
          <a:p>
            <a:pPr marL="342900" indent="-342900">
              <a:buFont typeface="Arial" pitchFamily="34" charset="0"/>
              <a:buChar char="•"/>
              <a:tabLst>
                <a:tab pos="1433513" algn="l"/>
                <a:tab pos="1714500" algn="l"/>
                <a:tab pos="2058988" algn="l"/>
              </a:tabLst>
            </a:pPr>
            <a:r>
              <a:rPr lang="en-US" sz="2000" dirty="0">
                <a:latin typeface="Times New Roman" pitchFamily="18" charset="0"/>
                <a:cs typeface="Times New Roman" pitchFamily="18" charset="0"/>
              </a:rPr>
              <a:t>Shared data: </a:t>
            </a:r>
            <a:r>
              <a:rPr lang="en-US" sz="2000" b="1"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lock</a:t>
            </a: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initially false</a:t>
            </a:r>
            <a:r>
              <a:rPr lang="en-US" sz="2000" dirty="0">
                <a:latin typeface="Times New Roman" pitchFamily="18" charset="0"/>
                <a:cs typeface="Times New Roman" pitchFamily="18" charset="0"/>
              </a:rPr>
              <a:t>)</a:t>
            </a:r>
          </a:p>
          <a:p>
            <a:pPr marL="342900" indent="-342900">
              <a:buFont typeface="Arial" pitchFamily="34" charset="0"/>
              <a:buChar char="•"/>
              <a:tabLst>
                <a:tab pos="1433513" algn="l"/>
                <a:tab pos="1714500" algn="l"/>
                <a:tab pos="2058988" algn="l"/>
              </a:tabLst>
            </a:pPr>
            <a:r>
              <a:rPr lang="en-US" sz="2000" dirty="0">
                <a:latin typeface="Times New Roman" pitchFamily="18" charset="0"/>
                <a:cs typeface="Times New Roman" pitchFamily="18" charset="0"/>
              </a:rPr>
              <a:t>Process </a:t>
            </a:r>
            <a:r>
              <a:rPr lang="en-US" sz="2000" i="1" dirty="0">
                <a:latin typeface="Times New Roman" pitchFamily="18" charset="0"/>
                <a:cs typeface="Times New Roman" pitchFamily="18" charset="0"/>
              </a:rPr>
              <a:t>P</a:t>
            </a:r>
            <a:r>
              <a:rPr lang="en-US" sz="2000" i="1" baseline="-25000"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a:buFontTx/>
              <a:buNone/>
              <a:tabLst>
                <a:tab pos="1433513" algn="l"/>
                <a:tab pos="1714500" algn="l"/>
                <a:tab pos="2058988"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r>
              <a:rPr lang="en-US" sz="2000" dirty="0">
                <a:latin typeface="Times New Roman" pitchFamily="18" charset="0"/>
                <a:cs typeface="Times New Roman" pitchFamily="18" charset="0"/>
              </a:rPr>
              <a:t> </a:t>
            </a:r>
          </a:p>
          <a:p>
            <a:pPr>
              <a:buFontTx/>
              <a:buNone/>
              <a:tabLst>
                <a:tab pos="1433513" algn="l"/>
                <a:tab pos="1714500" algn="l"/>
                <a:tab pos="2058988"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Test-and-Set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lock</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no-op</a:t>
            </a:r>
            <a:r>
              <a:rPr lang="en-US" sz="2000" dirty="0">
                <a:latin typeface="Times New Roman" pitchFamily="18" charset="0"/>
                <a:cs typeface="Times New Roman" pitchFamily="18" charset="0"/>
              </a:rPr>
              <a:t>;</a:t>
            </a:r>
          </a:p>
          <a:p>
            <a:pPr>
              <a:buFontTx/>
              <a:buNone/>
              <a:tabLst>
                <a:tab pos="1433513" algn="l"/>
                <a:tab pos="1714500" algn="l"/>
                <a:tab pos="2058988" algn="l"/>
              </a:tabLst>
            </a:pPr>
            <a:r>
              <a:rPr lang="en-US" sz="2000" dirty="0">
                <a:latin typeface="Times New Roman" pitchFamily="18" charset="0"/>
                <a:cs typeface="Times New Roman" pitchFamily="18" charset="0"/>
              </a:rPr>
              <a:t>				critical section</a:t>
            </a:r>
          </a:p>
          <a:p>
            <a:pPr>
              <a:buFontTx/>
              <a:buNone/>
              <a:tabLst>
                <a:tab pos="1433513" algn="l"/>
                <a:tab pos="1714500" algn="l"/>
                <a:tab pos="2058988" algn="l"/>
              </a:tabLst>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lock</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a:buFontTx/>
              <a:buNone/>
              <a:tabLst>
                <a:tab pos="1433513" algn="l"/>
                <a:tab pos="1714500" algn="l"/>
                <a:tab pos="2058988" algn="l"/>
              </a:tabLst>
            </a:pPr>
            <a:r>
              <a:rPr lang="en-US" sz="2000" dirty="0">
                <a:latin typeface="Times New Roman" pitchFamily="18" charset="0"/>
                <a:cs typeface="Times New Roman" pitchFamily="18" charset="0"/>
              </a:rPr>
              <a:t>				remainder section</a:t>
            </a:r>
          </a:p>
          <a:p>
            <a:pPr>
              <a:buFontTx/>
              <a:buNone/>
              <a:tabLst>
                <a:tab pos="1433513" algn="l"/>
                <a:tab pos="1714500" algn="l"/>
                <a:tab pos="2058988" algn="l"/>
              </a:tabLst>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28866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870880" y="3053812"/>
            <a:ext cx="5486040" cy="914040"/>
          </a:xfrm>
        </p:spPr>
        <p:txBody>
          <a:bodyPr/>
          <a:lstStyle/>
          <a:p>
            <a:pPr marL="0" indent="0" algn="ctr">
              <a:buNone/>
            </a:pPr>
            <a:r>
              <a:rPr lang="en-US" dirty="0" smtClean="0"/>
              <a:t>Thank You</a:t>
            </a:r>
          </a:p>
          <a:p>
            <a:pPr marL="0" indent="0" algn="ctr">
              <a:buNone/>
            </a:pPr>
            <a:endParaRPr lang="en-US" dirty="0"/>
          </a:p>
        </p:txBody>
      </p:sp>
    </p:spTree>
    <p:extLst>
      <p:ext uri="{BB962C8B-B14F-4D97-AF65-F5344CB8AC3E}">
        <p14:creationId xmlns:p14="http://schemas.microsoft.com/office/powerpoint/2010/main" val="1404847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3000" b="1" strike="noStrike" spc="-1">
                <a:solidFill>
                  <a:srgbClr val="000000"/>
                </a:solidFill>
                <a:latin typeface="Times New Roman"/>
                <a:ea typeface="MS PGothic"/>
              </a:rPr>
              <a:t>Index</a:t>
            </a:r>
            <a:endParaRPr lang="en-US" sz="3000" b="0" strike="noStrike" spc="-1">
              <a:solidFill>
                <a:srgbClr val="000000"/>
              </a:solidFill>
              <a:latin typeface="Arial"/>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t>2</a:t>
            </a:fld>
            <a:endParaRPr lang="en-GB" sz="1200" b="0" strike="noStrike" spc="-1">
              <a:latin typeface="Times New Roman"/>
            </a:endParaRPr>
          </a:p>
        </p:txBody>
      </p:sp>
      <p:sp>
        <p:nvSpPr>
          <p:cNvPr id="5" name="TextShape 2"/>
          <p:cNvSpPr txBox="1"/>
          <p:nvPr/>
        </p:nvSpPr>
        <p:spPr>
          <a:xfrm>
            <a:off x="168990" y="1592894"/>
            <a:ext cx="8838720" cy="4945966"/>
          </a:xfrm>
          <a:prstGeom prst="rect">
            <a:avLst/>
          </a:prstGeom>
          <a:noFill/>
          <a:ln w="9360">
            <a:noFill/>
          </a:ln>
        </p:spPr>
        <p:txBody>
          <a:bodyPr>
            <a:noAutofit/>
          </a:bodyPr>
          <a:lstStyle/>
          <a:p>
            <a:pPr marL="457200" indent="-457200">
              <a:lnSpc>
                <a:spcPct val="150000"/>
              </a:lnSpc>
              <a:spcBef>
                <a:spcPts val="400"/>
              </a:spcBef>
              <a:buFont typeface="+mj-lt"/>
              <a:buAutoNum type="arabicPeriod"/>
            </a:pPr>
            <a:r>
              <a:rPr lang="en-US" sz="2000" b="1" dirty="0" smtClean="0">
                <a:latin typeface="Times New Roman" pitchFamily="18" charset="0"/>
                <a:cs typeface="Times New Roman" pitchFamily="18" charset="0"/>
              </a:rPr>
              <a:t>Context Switch</a:t>
            </a:r>
            <a:endParaRPr lang="en-US" sz="2000" b="1" dirty="0">
              <a:latin typeface="Times New Roman" pitchFamily="18" charset="0"/>
              <a:cs typeface="Times New Roman" pitchFamily="18" charset="0"/>
            </a:endParaRPr>
          </a:p>
          <a:p>
            <a:pPr marL="457200" indent="-457200">
              <a:lnSpc>
                <a:spcPct val="150000"/>
              </a:lnSpc>
              <a:spcBef>
                <a:spcPts val="400"/>
              </a:spcBef>
              <a:buFont typeface="+mj-lt"/>
              <a:buAutoNum type="arabicPeriod"/>
            </a:pPr>
            <a:r>
              <a:rPr lang="en-US" sz="2000" b="1" dirty="0">
                <a:latin typeface="Times New Roman" pitchFamily="18" charset="0"/>
                <a:cs typeface="Times New Roman" pitchFamily="18" charset="0"/>
              </a:rPr>
              <a:t>Processes </a:t>
            </a:r>
            <a:endParaRPr lang="en-US" sz="2000" b="1" dirty="0" smtClean="0">
              <a:latin typeface="Times New Roman" pitchFamily="18" charset="0"/>
              <a:cs typeface="Times New Roman" pitchFamily="18" charset="0"/>
            </a:endParaRPr>
          </a:p>
          <a:p>
            <a:pPr marL="457200" indent="-457200">
              <a:lnSpc>
                <a:spcPct val="150000"/>
              </a:lnSpc>
              <a:spcBef>
                <a:spcPts val="400"/>
              </a:spcBef>
              <a:buFont typeface="+mj-lt"/>
              <a:buAutoNum type="arabicPeriod"/>
            </a:pPr>
            <a:r>
              <a:rPr lang="en-US" sz="2000" b="1" dirty="0" smtClean="0">
                <a:latin typeface="Times New Roman" pitchFamily="18" charset="0"/>
                <a:cs typeface="Times New Roman" pitchFamily="18" charset="0"/>
              </a:rPr>
              <a:t>Background</a:t>
            </a:r>
          </a:p>
          <a:p>
            <a:pPr marL="457200" indent="-457200">
              <a:lnSpc>
                <a:spcPct val="150000"/>
              </a:lnSpc>
              <a:spcBef>
                <a:spcPts val="400"/>
              </a:spcBef>
              <a:buFont typeface="+mj-lt"/>
              <a:buAutoNum type="arabicPeriod"/>
            </a:pPr>
            <a:r>
              <a:rPr lang="en-US" sz="2000" b="1" dirty="0" smtClean="0">
                <a:latin typeface="Times New Roman" pitchFamily="18" charset="0"/>
                <a:cs typeface="Times New Roman" pitchFamily="18" charset="0"/>
              </a:rPr>
              <a:t>The </a:t>
            </a:r>
            <a:r>
              <a:rPr lang="en-US" sz="2000" b="1" dirty="0">
                <a:latin typeface="Times New Roman" pitchFamily="18" charset="0"/>
                <a:cs typeface="Times New Roman" pitchFamily="18" charset="0"/>
              </a:rPr>
              <a:t>Critical-Section </a:t>
            </a:r>
            <a:r>
              <a:rPr lang="en-US" sz="2000" b="1" dirty="0" smtClean="0">
                <a:latin typeface="Times New Roman" pitchFamily="18" charset="0"/>
                <a:cs typeface="Times New Roman" pitchFamily="18" charset="0"/>
              </a:rPr>
              <a:t>Problem</a:t>
            </a:r>
          </a:p>
          <a:p>
            <a:pPr marL="457200" indent="-457200">
              <a:lnSpc>
                <a:spcPct val="150000"/>
              </a:lnSpc>
              <a:spcBef>
                <a:spcPts val="400"/>
              </a:spcBef>
              <a:buFont typeface="+mj-lt"/>
              <a:buAutoNum type="arabicPeriod"/>
            </a:pPr>
            <a:r>
              <a:rPr lang="en-US" sz="2000" b="1" dirty="0" smtClean="0">
                <a:latin typeface="Times New Roman" pitchFamily="18" charset="0"/>
                <a:cs typeface="Times New Roman" pitchFamily="18" charset="0"/>
              </a:rPr>
              <a:t>Synchronization </a:t>
            </a:r>
            <a:r>
              <a:rPr lang="en-US" sz="2000" b="1" dirty="0">
                <a:latin typeface="Times New Roman" pitchFamily="18" charset="0"/>
                <a:cs typeface="Times New Roman" pitchFamily="18" charset="0"/>
              </a:rPr>
              <a:t>Hardware</a:t>
            </a:r>
          </a:p>
          <a:p>
            <a:pPr marL="457200" indent="-457200">
              <a:lnSpc>
                <a:spcPct val="150000"/>
              </a:lnSpc>
              <a:spcBef>
                <a:spcPts val="400"/>
              </a:spcBef>
              <a:buFont typeface="+mj-lt"/>
              <a:buAutoNum type="arabicPeriod"/>
            </a:pPr>
            <a:endParaRPr lang="en-US" sz="1900" b="1"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Context </a:t>
            </a:r>
            <a:r>
              <a:rPr lang="en-US" sz="2800" b="1" dirty="0">
                <a:latin typeface="Times New Roman" pitchFamily="18" charset="0"/>
                <a:cs typeface="Times New Roman" pitchFamily="18" charset="0"/>
              </a:rPr>
              <a:t>Switch</a:t>
            </a:r>
          </a:p>
        </p:txBody>
      </p:sp>
      <p:sp>
        <p:nvSpPr>
          <p:cNvPr id="6" name="Footer Placeholder 1"/>
          <p:cNvSpPr txBox="1">
            <a:spLocks/>
          </p:cNvSpPr>
          <p:nvPr/>
        </p:nvSpPr>
        <p:spPr>
          <a:xfrm>
            <a:off x="245660" y="1001487"/>
            <a:ext cx="8734567" cy="57197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600" dirty="0"/>
          </a:p>
        </p:txBody>
      </p:sp>
      <p:sp>
        <p:nvSpPr>
          <p:cNvPr id="8" name="TextBox 7"/>
          <p:cNvSpPr txBox="1"/>
          <p:nvPr/>
        </p:nvSpPr>
        <p:spPr>
          <a:xfrm>
            <a:off x="544286" y="1186543"/>
            <a:ext cx="7892143" cy="4462760"/>
          </a:xfrm>
          <a:prstGeom prst="rect">
            <a:avLst/>
          </a:prstGeom>
          <a:noFill/>
        </p:spPr>
        <p:txBody>
          <a:bodyPr wrap="square" rtlCol="0">
            <a:spAutoFit/>
          </a:bodyPr>
          <a:lstStyle/>
          <a:p>
            <a:pPr marL="285750" indent="-285750" algn="just">
              <a:buFont typeface="Arial" pitchFamily="34" charset="0"/>
              <a:buChar char="•"/>
            </a:pPr>
            <a:r>
              <a:rPr lang="en-US" sz="2000" dirty="0">
                <a:latin typeface="Times New Roman" pitchFamily="18" charset="0"/>
                <a:cs typeface="Times New Roman" pitchFamily="18" charset="0"/>
              </a:rPr>
              <a:t>When CPU switches to another process, the system must save the state of the old process and load the saved state for the new </a:t>
            </a:r>
            <a:r>
              <a:rPr lang="en-US" sz="2000" dirty="0" smtClean="0">
                <a:latin typeface="Times New Roman" pitchFamily="18" charset="0"/>
                <a:cs typeface="Times New Roman" pitchFamily="18" charset="0"/>
              </a:rPr>
              <a:t>process.</a:t>
            </a:r>
          </a:p>
          <a:p>
            <a:pPr marL="285750" indent="-285750" algn="just">
              <a:buFont typeface="Arial" pitchFamily="34" charset="0"/>
              <a:buChar char="•"/>
            </a:pP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Context-switch </a:t>
            </a:r>
            <a:r>
              <a:rPr lang="en-US" sz="2000" dirty="0">
                <a:latin typeface="Times New Roman" pitchFamily="18" charset="0"/>
                <a:cs typeface="Times New Roman" pitchFamily="18" charset="0"/>
              </a:rPr>
              <a:t>time is overhead; the system does no useful work while </a:t>
            </a:r>
            <a:r>
              <a:rPr lang="en-US" sz="2000" dirty="0" smtClean="0">
                <a:latin typeface="Times New Roman" pitchFamily="18" charset="0"/>
                <a:cs typeface="Times New Roman" pitchFamily="18" charset="0"/>
              </a:rPr>
              <a:t>switching.</a:t>
            </a:r>
          </a:p>
          <a:p>
            <a:pPr marL="285750" indent="-285750" algn="just">
              <a:buFont typeface="Arial" pitchFamily="34" charset="0"/>
              <a:buChar char="•"/>
            </a:pP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Time </a:t>
            </a:r>
            <a:r>
              <a:rPr lang="en-US" sz="2000" dirty="0">
                <a:latin typeface="Times New Roman" pitchFamily="18" charset="0"/>
                <a:cs typeface="Times New Roman" pitchFamily="18" charset="0"/>
              </a:rPr>
              <a:t>dependent on hardware support.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endParaRPr lang="en-IN" dirty="0"/>
          </a:p>
        </p:txBody>
      </p:sp>
    </p:spTree>
    <p:extLst>
      <p:ext uri="{BB962C8B-B14F-4D97-AF65-F5344CB8AC3E}">
        <p14:creationId xmlns:p14="http://schemas.microsoft.com/office/powerpoint/2010/main" val="1519828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456693" y="1679692"/>
            <a:ext cx="8229240" cy="3777342"/>
          </a:xfrm>
        </p:spPr>
        <p:txBody>
          <a:bodyPr/>
          <a:lstStyle/>
          <a:p>
            <a:r>
              <a:rPr lang="en-US" sz="2000" i="1" dirty="0">
                <a:latin typeface="Times New Roman" pitchFamily="18" charset="0"/>
                <a:cs typeface="Times New Roman" pitchFamily="18" charset="0"/>
              </a:rPr>
              <a:t>Independent</a:t>
            </a:r>
            <a:r>
              <a:rPr lang="en-US" sz="2000" dirty="0">
                <a:latin typeface="Times New Roman" pitchFamily="18" charset="0"/>
                <a:cs typeface="Times New Roman" pitchFamily="18" charset="0"/>
              </a:rPr>
              <a:t> process cannot affect or be affected by the execution of another process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i="1" dirty="0">
                <a:latin typeface="Times New Roman" pitchFamily="18" charset="0"/>
                <a:cs typeface="Times New Roman" pitchFamily="18" charset="0"/>
              </a:rPr>
              <a:t>Cooperating</a:t>
            </a:r>
            <a:r>
              <a:rPr lang="en-US" sz="2000" dirty="0">
                <a:latin typeface="Times New Roman" pitchFamily="18" charset="0"/>
                <a:cs typeface="Times New Roman" pitchFamily="18" charset="0"/>
              </a:rPr>
              <a:t> process can affect or be affected by the execution of another </a:t>
            </a:r>
            <a:r>
              <a:rPr lang="en-US" sz="2000" dirty="0" smtClean="0">
                <a:latin typeface="Times New Roman" pitchFamily="18" charset="0"/>
                <a:cs typeface="Times New Roman" pitchFamily="18" charset="0"/>
              </a:rPr>
              <a:t>process.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Advantages of process cooperation</a:t>
            </a:r>
          </a:p>
          <a:p>
            <a:pPr lvl="1"/>
            <a:r>
              <a:rPr lang="en-US" sz="2000" dirty="0">
                <a:latin typeface="Times New Roman" pitchFamily="18" charset="0"/>
                <a:cs typeface="Times New Roman" pitchFamily="18" charset="0"/>
              </a:rPr>
              <a:t>Information sharing </a:t>
            </a:r>
          </a:p>
          <a:p>
            <a:pPr lvl="1"/>
            <a:r>
              <a:rPr lang="en-US" sz="2000" dirty="0">
                <a:latin typeface="Times New Roman" pitchFamily="18" charset="0"/>
                <a:cs typeface="Times New Roman" pitchFamily="18" charset="0"/>
              </a:rPr>
              <a:t>Computation speed-up</a:t>
            </a:r>
          </a:p>
          <a:p>
            <a:pPr lvl="1"/>
            <a:r>
              <a:rPr lang="en-US" sz="2000" dirty="0">
                <a:latin typeface="Times New Roman" pitchFamily="18" charset="0"/>
                <a:cs typeface="Times New Roman" pitchFamily="18" charset="0"/>
              </a:rPr>
              <a:t>Modularity</a:t>
            </a:r>
          </a:p>
          <a:p>
            <a:pPr lvl="1"/>
            <a:r>
              <a:rPr lang="en-US" sz="2000" dirty="0">
                <a:latin typeface="Times New Roman" pitchFamily="18" charset="0"/>
                <a:cs typeface="Times New Roman" pitchFamily="18" charset="0"/>
              </a:rPr>
              <a:t>Convenience</a:t>
            </a:r>
          </a:p>
          <a:p>
            <a:endParaRPr lang="en-IN" dirty="0"/>
          </a:p>
        </p:txBody>
      </p:sp>
      <p:sp>
        <p:nvSpPr>
          <p:cNvPr id="2" name="Title 1"/>
          <p:cNvSpPr>
            <a:spLocks noGrp="1"/>
          </p:cNvSpPr>
          <p:nvPr>
            <p:ph type="title"/>
          </p:nvPr>
        </p:nvSpPr>
        <p:spPr>
          <a:xfrm>
            <a:off x="-1" y="0"/>
            <a:ext cx="6281057" cy="914040"/>
          </a:xfrm>
        </p:spPr>
        <p:txBody>
          <a:bodyPr/>
          <a:lstStyle/>
          <a:p>
            <a:r>
              <a:rPr lang="en-US" sz="24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Processes</a:t>
            </a: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6623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Background</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413657" y="1415141"/>
            <a:ext cx="8229240" cy="3777345"/>
          </a:xfrm>
        </p:spPr>
        <p:txBody>
          <a:bodyPr/>
          <a:lstStyle/>
          <a:p>
            <a:pPr marL="342900" indent="-342900" algn="just">
              <a:buFont typeface="Arial" pitchFamily="34" charset="0"/>
              <a:buChar char="•"/>
            </a:pPr>
            <a:r>
              <a:rPr lang="en-US" sz="2000" dirty="0">
                <a:latin typeface="Times New Roman" pitchFamily="18" charset="0"/>
                <a:cs typeface="Times New Roman" pitchFamily="18" charset="0"/>
              </a:rPr>
              <a:t>Concurrent access to shared data may result in data </a:t>
            </a:r>
            <a:r>
              <a:rPr lang="en-US" sz="2000" dirty="0" smtClean="0">
                <a:latin typeface="Times New Roman" pitchFamily="18" charset="0"/>
                <a:cs typeface="Times New Roman" pitchFamily="18" charset="0"/>
              </a:rPr>
              <a:t>inconsistency.</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dirty="0" smtClean="0">
                <a:latin typeface="Times New Roman" pitchFamily="18" charset="0"/>
                <a:cs typeface="Times New Roman" pitchFamily="18" charset="0"/>
              </a:rPr>
              <a:t>Maintaining </a:t>
            </a:r>
            <a:r>
              <a:rPr lang="en-US" sz="2000" dirty="0">
                <a:latin typeface="Times New Roman" pitchFamily="18" charset="0"/>
                <a:cs typeface="Times New Roman" pitchFamily="18" charset="0"/>
              </a:rPr>
              <a:t>data consistency requires mechanisms to ensure the orderly execution of cooperating </a:t>
            </a:r>
            <a:r>
              <a:rPr lang="en-US" sz="2000" dirty="0" smtClean="0">
                <a:latin typeface="Times New Roman" pitchFamily="18" charset="0"/>
                <a:cs typeface="Times New Roman" pitchFamily="18" charset="0"/>
              </a:rPr>
              <a:t>processes.</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dirty="0" smtClean="0">
                <a:latin typeface="Times New Roman" pitchFamily="18" charset="0"/>
                <a:cs typeface="Times New Roman" pitchFamily="18" charset="0"/>
              </a:rPr>
              <a:t>Shared-memory </a:t>
            </a:r>
            <a:r>
              <a:rPr lang="en-US" sz="2000" dirty="0">
                <a:latin typeface="Times New Roman" pitchFamily="18" charset="0"/>
                <a:cs typeface="Times New Roman" pitchFamily="18" charset="0"/>
              </a:rPr>
              <a:t>solution to </a:t>
            </a:r>
            <a:r>
              <a:rPr lang="en-US" sz="2000" dirty="0" smtClean="0">
                <a:latin typeface="Times New Roman" pitchFamily="18" charset="0"/>
                <a:cs typeface="Times New Roman" pitchFamily="18" charset="0"/>
              </a:rPr>
              <a:t>bounded-buffer </a:t>
            </a:r>
            <a:r>
              <a:rPr lang="en-US" sz="2000" dirty="0">
                <a:latin typeface="Times New Roman" pitchFamily="18" charset="0"/>
                <a:cs typeface="Times New Roman" pitchFamily="18" charset="0"/>
              </a:rPr>
              <a:t>problem </a:t>
            </a:r>
            <a:r>
              <a:rPr lang="en-US" sz="2000" dirty="0" smtClean="0">
                <a:latin typeface="Times New Roman" pitchFamily="18" charset="0"/>
                <a:cs typeface="Times New Roman" pitchFamily="18" charset="0"/>
              </a:rPr>
              <a:t>allows </a:t>
            </a:r>
            <a:r>
              <a:rPr lang="en-US" sz="2000" dirty="0">
                <a:latin typeface="Times New Roman" pitchFamily="18" charset="0"/>
                <a:cs typeface="Times New Roman" pitchFamily="18" charset="0"/>
              </a:rPr>
              <a:t>at most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 1 items in buffer at the same time.  A solution, where all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buffers are used is not simple</a:t>
            </a:r>
            <a:r>
              <a:rPr lang="en-US" sz="2000" dirty="0" smtClean="0">
                <a:latin typeface="Times New Roman" pitchFamily="18" charset="0"/>
                <a:cs typeface="Times New Roman" pitchFamily="18" charset="0"/>
              </a:rPr>
              <a:t>.</a:t>
            </a:r>
          </a:p>
          <a:p>
            <a:pPr marL="342900" indent="-342900" algn="just">
              <a:buFont typeface="Arial" pitchFamily="34" charset="0"/>
              <a:buChar char="•"/>
            </a:pPr>
            <a:endParaRPr lang="en-US" sz="2000" dirty="0">
              <a:latin typeface="Times New Roman" pitchFamily="18" charset="0"/>
              <a:cs typeface="Times New Roman" pitchFamily="18" charset="0"/>
            </a:endParaRPr>
          </a:p>
          <a:p>
            <a:pPr lvl="6" algn="just"/>
            <a:r>
              <a:rPr lang="en-US" sz="2000" dirty="0" smtClean="0">
                <a:latin typeface="Times New Roman" pitchFamily="18" charset="0"/>
                <a:cs typeface="Times New Roman" pitchFamily="18" charset="0"/>
              </a:rPr>
              <a:t>Suppose </a:t>
            </a:r>
            <a:r>
              <a:rPr lang="en-US" sz="2000" dirty="0">
                <a:latin typeface="Times New Roman" pitchFamily="18" charset="0"/>
                <a:cs typeface="Times New Roman" pitchFamily="18" charset="0"/>
              </a:rPr>
              <a:t>that we modify the producer-consumer code by adding a variable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initialized to 0 and incremented each time a new item is added to the </a:t>
            </a:r>
            <a:r>
              <a:rPr lang="en-US" sz="2000" dirty="0" smtClean="0">
                <a:latin typeface="Times New Roman" pitchFamily="18" charset="0"/>
                <a:cs typeface="Times New Roman" pitchFamily="18" charset="0"/>
              </a:rPr>
              <a:t>buffer.</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074787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Bounded-Buffer</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457200" y="1186543"/>
            <a:ext cx="8229240" cy="5170713"/>
          </a:xfrm>
        </p:spPr>
        <p:txBody>
          <a:bodyPr/>
          <a:lstStyle/>
          <a:p>
            <a:pPr marL="342900" indent="-342900">
              <a:spcBef>
                <a:spcPct val="20000"/>
              </a:spcBef>
              <a:buFont typeface="Arial" pitchFamily="34" charset="0"/>
              <a:buChar char="•"/>
            </a:pPr>
            <a:r>
              <a:rPr lang="en-US" sz="2000" dirty="0">
                <a:latin typeface="Times New Roman" pitchFamily="18" charset="0"/>
                <a:cs typeface="Times New Roman" pitchFamily="18" charset="0"/>
              </a:rPr>
              <a:t>Shared data 	</a:t>
            </a:r>
            <a:r>
              <a:rPr lang="en-US" sz="2000" b="1" dirty="0">
                <a:latin typeface="Times New Roman" pitchFamily="18" charset="0"/>
                <a:cs typeface="Times New Roman" pitchFamily="18" charset="0"/>
              </a:rPr>
              <a:t>type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item</a:t>
            </a:r>
            <a:r>
              <a:rPr lang="en-US" sz="2000" dirty="0">
                <a:latin typeface="Times New Roman" pitchFamily="18" charset="0"/>
                <a:cs typeface="Times New Roman" pitchFamily="18" charset="0"/>
              </a:rPr>
              <a:t> = … ;</a:t>
            </a:r>
          </a:p>
          <a:p>
            <a:pPr>
              <a:spcBef>
                <a:spcPct val="20000"/>
              </a:spcBef>
              <a:buFontTx/>
              <a:buNone/>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buffer</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array</a:t>
            </a:r>
            <a:r>
              <a:rPr lang="en-US" sz="2000" dirty="0">
                <a:latin typeface="Times New Roman" pitchFamily="18" charset="0"/>
                <a:cs typeface="Times New Roman" pitchFamily="18" charset="0"/>
              </a:rPr>
              <a:t> [0..</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of</a:t>
            </a:r>
            <a:r>
              <a:rPr lang="en-US" sz="2000" dirty="0">
                <a:latin typeface="Times New Roman" pitchFamily="18" charset="0"/>
                <a:cs typeface="Times New Roman" pitchFamily="18" charset="0"/>
              </a:rPr>
              <a:t> item;</a:t>
            </a:r>
          </a:p>
          <a:p>
            <a:pPr>
              <a:spcBef>
                <a:spcPct val="20000"/>
              </a:spcBef>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out</a:t>
            </a:r>
            <a:r>
              <a:rPr lang="en-US" sz="2000" dirty="0">
                <a:latin typeface="Times New Roman" pitchFamily="18" charset="0"/>
                <a:cs typeface="Times New Roman" pitchFamily="18" charset="0"/>
              </a:rPr>
              <a:t>: 0..</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-1;</a:t>
            </a:r>
          </a:p>
          <a:p>
            <a:pPr>
              <a:spcBef>
                <a:spcPct val="20000"/>
              </a:spcBef>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0..</a:t>
            </a:r>
            <a:r>
              <a:rPr lang="en-US" sz="2000" i="1" dirty="0">
                <a:latin typeface="Times New Roman" pitchFamily="18" charset="0"/>
                <a:cs typeface="Times New Roman" pitchFamily="18" charset="0"/>
                <a:sym typeface="Symbol" pitchFamily="18" charset="2"/>
              </a:rPr>
              <a:t>n</a:t>
            </a:r>
            <a:r>
              <a:rPr lang="en-US" sz="2000" dirty="0">
                <a:latin typeface="Times New Roman" pitchFamily="18" charset="0"/>
                <a:cs typeface="Times New Roman" pitchFamily="18" charset="0"/>
                <a:sym typeface="Symbol" pitchFamily="18" charset="2"/>
              </a:rPr>
              <a:t>;</a:t>
            </a:r>
          </a:p>
          <a:p>
            <a:pPr>
              <a:spcBef>
                <a:spcPct val="20000"/>
              </a:spcBef>
              <a:buFontTx/>
              <a:buNone/>
            </a:pPr>
            <a:r>
              <a:rPr lang="en-US" sz="2000" dirty="0">
                <a:latin typeface="Times New Roman" pitchFamily="18" charset="0"/>
                <a:cs typeface="Times New Roman" pitchFamily="18" charset="0"/>
                <a:sym typeface="Symbol" pitchFamily="18" charset="2"/>
              </a:rPr>
              <a:t>			</a:t>
            </a:r>
            <a:r>
              <a:rPr lang="en-US" sz="2000" i="1" dirty="0">
                <a:latin typeface="Times New Roman" pitchFamily="18" charset="0"/>
                <a:cs typeface="Times New Roman" pitchFamily="18" charset="0"/>
                <a:sym typeface="Symbol" pitchFamily="18" charset="2"/>
              </a:rPr>
              <a:t>in, out, counter</a:t>
            </a:r>
            <a:r>
              <a:rPr lang="en-US" sz="2000" dirty="0">
                <a:latin typeface="Times New Roman" pitchFamily="18" charset="0"/>
                <a:cs typeface="Times New Roman" pitchFamily="18" charset="0"/>
                <a:sym typeface="Symbol" pitchFamily="18" charset="2"/>
              </a:rPr>
              <a:t> := 0;</a:t>
            </a:r>
          </a:p>
          <a:p>
            <a:pPr marL="342900" indent="-342900">
              <a:buFont typeface="Arial" pitchFamily="34" charset="0"/>
              <a:buChar char="•"/>
            </a:pPr>
            <a:r>
              <a:rPr lang="en-US" sz="2000" dirty="0">
                <a:latin typeface="Times New Roman" pitchFamily="18" charset="0"/>
                <a:cs typeface="Times New Roman" pitchFamily="18" charset="0"/>
              </a:rPr>
              <a:t>Producer process</a:t>
            </a:r>
          </a:p>
          <a:p>
            <a:pPr>
              <a:spcBef>
                <a:spcPct val="20000"/>
              </a:spcBef>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endParaRPr lang="en-US" sz="2000" dirty="0">
              <a:latin typeface="Times New Roman" pitchFamily="18" charset="0"/>
              <a:cs typeface="Times New Roman" pitchFamily="18" charset="0"/>
            </a:endParaRPr>
          </a:p>
          <a:p>
            <a:pPr>
              <a:spcBef>
                <a:spcPct val="20000"/>
              </a:spcBef>
              <a:buFontTx/>
              <a:buNone/>
            </a:pPr>
            <a:r>
              <a:rPr lang="en-US" sz="2000" dirty="0">
                <a:latin typeface="Times New Roman" pitchFamily="18" charset="0"/>
                <a:cs typeface="Times New Roman" pitchFamily="18" charset="0"/>
              </a:rPr>
              <a:t>			        …</a:t>
            </a:r>
          </a:p>
          <a:p>
            <a:pPr>
              <a:spcBef>
                <a:spcPct val="20000"/>
              </a:spcBef>
              <a:buFontTx/>
              <a:buNone/>
            </a:pPr>
            <a:r>
              <a:rPr lang="en-US" sz="2000" dirty="0">
                <a:latin typeface="Times New Roman" pitchFamily="18" charset="0"/>
                <a:cs typeface="Times New Roman" pitchFamily="18" charset="0"/>
              </a:rPr>
              <a:t>			    produce an item in </a:t>
            </a:r>
            <a:r>
              <a:rPr lang="en-US" sz="2000" i="1" dirty="0" err="1">
                <a:latin typeface="Times New Roman" pitchFamily="18" charset="0"/>
                <a:cs typeface="Times New Roman" pitchFamily="18" charset="0"/>
              </a:rPr>
              <a:t>nextp</a:t>
            </a:r>
            <a:endParaRPr lang="en-US" sz="2000" dirty="0">
              <a:latin typeface="Times New Roman" pitchFamily="18" charset="0"/>
              <a:cs typeface="Times New Roman" pitchFamily="18" charset="0"/>
            </a:endParaRPr>
          </a:p>
          <a:p>
            <a:pPr>
              <a:spcBef>
                <a:spcPct val="20000"/>
              </a:spcBef>
              <a:buFontTx/>
              <a:buNone/>
            </a:pPr>
            <a:r>
              <a:rPr lang="en-US" sz="2000" dirty="0">
                <a:latin typeface="Times New Roman" pitchFamily="18" charset="0"/>
                <a:cs typeface="Times New Roman" pitchFamily="18" charset="0"/>
              </a:rPr>
              <a:t>			        …</a:t>
            </a:r>
          </a:p>
          <a:p>
            <a:pPr>
              <a:spcBef>
                <a:spcPct val="20000"/>
              </a:spcBef>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 =</a:t>
            </a:r>
            <a:r>
              <a:rPr lang="en-US" sz="2000" dirty="0">
                <a:latin typeface="Times New Roman" pitchFamily="18" charset="0"/>
                <a:cs typeface="Times New Roman" pitchFamily="18" charset="0"/>
              </a:rPr>
              <a:t> n </a:t>
            </a:r>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no-op;</a:t>
            </a:r>
          </a:p>
          <a:p>
            <a:pPr>
              <a:spcBef>
                <a:spcPct val="20000"/>
              </a:spcBef>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buffer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in</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nextp</a:t>
            </a:r>
            <a:r>
              <a:rPr lang="en-US" sz="2000" dirty="0">
                <a:latin typeface="Times New Roman" pitchFamily="18" charset="0"/>
                <a:cs typeface="Times New Roman" pitchFamily="18" charset="0"/>
              </a:rPr>
              <a:t>;</a:t>
            </a:r>
          </a:p>
          <a:p>
            <a:pPr>
              <a:spcBef>
                <a:spcPct val="20000"/>
              </a:spcBef>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in</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in</a:t>
            </a:r>
            <a:r>
              <a:rPr lang="en-US" sz="2000" dirty="0">
                <a:latin typeface="Times New Roman" pitchFamily="18" charset="0"/>
                <a:cs typeface="Times New Roman" pitchFamily="18" charset="0"/>
              </a:rPr>
              <a:t> + 1 </a:t>
            </a:r>
            <a:r>
              <a:rPr lang="en-US" sz="2000" b="1" dirty="0">
                <a:latin typeface="Times New Roman" pitchFamily="18" charset="0"/>
                <a:cs typeface="Times New Roman" pitchFamily="18" charset="0"/>
              </a:rPr>
              <a:t>mod</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a:spcBef>
                <a:spcPct val="20000"/>
              </a:spcBef>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+1;</a:t>
            </a:r>
          </a:p>
          <a:p>
            <a:pPr>
              <a:spcBef>
                <a:spcPct val="20000"/>
              </a:spcBef>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false;</a:t>
            </a:r>
          </a:p>
          <a:p>
            <a:endParaRPr lang="en-IN" dirty="0"/>
          </a:p>
        </p:txBody>
      </p:sp>
    </p:spTree>
    <p:extLst>
      <p:ext uri="{BB962C8B-B14F-4D97-AF65-F5344CB8AC3E}">
        <p14:creationId xmlns:p14="http://schemas.microsoft.com/office/powerpoint/2010/main" val="192405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Bounded-Buffer</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533399" y="1393371"/>
            <a:ext cx="8229240" cy="4822371"/>
          </a:xfrm>
        </p:spPr>
        <p:txBody>
          <a:bodyPr/>
          <a:lstStyle/>
          <a:p>
            <a:pPr marL="342900" indent="-342900">
              <a:buFont typeface="Arial" pitchFamily="34" charset="0"/>
              <a:buChar char="•"/>
            </a:pPr>
            <a:r>
              <a:rPr lang="en-US" sz="2000" dirty="0">
                <a:latin typeface="Times New Roman" pitchFamily="18" charset="0"/>
                <a:cs typeface="Times New Roman" pitchFamily="18" charset="0"/>
              </a:rPr>
              <a:t>Consumer process</a:t>
            </a:r>
          </a:p>
          <a:p>
            <a:pPr lvl="1">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endParaRPr lang="en-US" sz="2000" dirty="0">
              <a:latin typeface="Times New Roman" pitchFamily="18" charset="0"/>
              <a:cs typeface="Times New Roman" pitchFamily="18" charset="0"/>
            </a:endParaRPr>
          </a:p>
          <a:p>
            <a:pPr lvl="1">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while</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0 </a:t>
            </a:r>
            <a:r>
              <a:rPr lang="en-US" sz="2000" b="1" dirty="0">
                <a:latin typeface="Times New Roman" pitchFamily="18" charset="0"/>
                <a:cs typeface="Times New Roman" pitchFamily="18" charset="0"/>
              </a:rPr>
              <a:t>do</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no-op</a:t>
            </a:r>
            <a:r>
              <a:rPr lang="en-US" sz="2000" dirty="0">
                <a:latin typeface="Times New Roman" pitchFamily="18" charset="0"/>
                <a:cs typeface="Times New Roman" pitchFamily="18" charset="0"/>
              </a:rPr>
              <a:t>;</a:t>
            </a:r>
          </a:p>
          <a:p>
            <a:pPr lvl="1">
              <a:buFontTx/>
              <a:buNone/>
            </a:pPr>
            <a:r>
              <a:rPr lang="en-US" sz="2000" dirty="0">
                <a:latin typeface="Times New Roman" pitchFamily="18" charset="0"/>
                <a:cs typeface="Times New Roman" pitchFamily="18" charset="0"/>
              </a:rPr>
              <a:t>			    </a:t>
            </a:r>
            <a:r>
              <a:rPr lang="en-US" sz="2000" i="1" dirty="0" err="1">
                <a:latin typeface="Times New Roman" pitchFamily="18" charset="0"/>
                <a:cs typeface="Times New Roman" pitchFamily="18" charset="0"/>
              </a:rPr>
              <a:t>nextc</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buffer</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out</a:t>
            </a:r>
            <a:r>
              <a:rPr lang="en-US" sz="2000" dirty="0">
                <a:latin typeface="Times New Roman" pitchFamily="18" charset="0"/>
                <a:cs typeface="Times New Roman" pitchFamily="18" charset="0"/>
              </a:rPr>
              <a:t>];</a:t>
            </a:r>
          </a:p>
          <a:p>
            <a:pPr lvl="1">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out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out</a:t>
            </a:r>
            <a:r>
              <a:rPr lang="en-US" sz="2000" dirty="0">
                <a:latin typeface="Times New Roman" pitchFamily="18" charset="0"/>
                <a:cs typeface="Times New Roman" pitchFamily="18" charset="0"/>
              </a:rPr>
              <a:t> + 1 </a:t>
            </a:r>
            <a:r>
              <a:rPr lang="en-US" sz="2000" b="1" dirty="0">
                <a:latin typeface="Times New Roman" pitchFamily="18" charset="0"/>
                <a:cs typeface="Times New Roman" pitchFamily="18" charset="0"/>
              </a:rPr>
              <a:t>mod</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lvl="1">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1;</a:t>
            </a:r>
          </a:p>
          <a:p>
            <a:pPr lvl="1">
              <a:buFontTx/>
              <a:buNone/>
            </a:pPr>
            <a:r>
              <a:rPr lang="en-US" sz="2000" dirty="0">
                <a:latin typeface="Times New Roman" pitchFamily="18" charset="0"/>
                <a:cs typeface="Times New Roman" pitchFamily="18" charset="0"/>
              </a:rPr>
              <a:t>			        …</a:t>
            </a:r>
          </a:p>
          <a:p>
            <a:pPr lvl="1">
              <a:buFontTx/>
              <a:buNone/>
            </a:pPr>
            <a:r>
              <a:rPr lang="en-US" sz="2000" dirty="0">
                <a:latin typeface="Times New Roman" pitchFamily="18" charset="0"/>
                <a:cs typeface="Times New Roman" pitchFamily="18" charset="0"/>
              </a:rPr>
              <a:t>			    consume the item in </a:t>
            </a:r>
            <a:r>
              <a:rPr lang="en-US" sz="2000" i="1" dirty="0" err="1">
                <a:latin typeface="Times New Roman" pitchFamily="18" charset="0"/>
                <a:cs typeface="Times New Roman" pitchFamily="18" charset="0"/>
              </a:rPr>
              <a:t>nextc</a:t>
            </a:r>
            <a:endParaRPr lang="en-US" sz="2000" dirty="0">
              <a:latin typeface="Times New Roman" pitchFamily="18" charset="0"/>
              <a:cs typeface="Times New Roman" pitchFamily="18" charset="0"/>
            </a:endParaRPr>
          </a:p>
          <a:p>
            <a:pPr lvl="1">
              <a:buFontTx/>
              <a:buNone/>
            </a:pPr>
            <a:r>
              <a:rPr lang="en-US" sz="2000" dirty="0">
                <a:latin typeface="Times New Roman" pitchFamily="18" charset="0"/>
                <a:cs typeface="Times New Roman" pitchFamily="18" charset="0"/>
              </a:rPr>
              <a:t>			        …</a:t>
            </a:r>
          </a:p>
          <a:p>
            <a:pPr lvl="1">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pPr marL="342900" indent="-342900">
              <a:buFont typeface="Arial" pitchFamily="34" charset="0"/>
              <a:buChar char="•"/>
            </a:pPr>
            <a:r>
              <a:rPr lang="en-US" sz="2000" dirty="0">
                <a:latin typeface="Times New Roman" pitchFamily="18" charset="0"/>
                <a:cs typeface="Times New Roman" pitchFamily="18" charset="0"/>
              </a:rPr>
              <a:t>The statements:</a:t>
            </a:r>
          </a:p>
          <a:p>
            <a:pPr lvl="1"/>
            <a:r>
              <a:rPr lang="en-US" sz="2000" i="1" dirty="0" smtClean="0">
                <a:latin typeface="Times New Roman" pitchFamily="18" charset="0"/>
                <a:cs typeface="Times New Roman" pitchFamily="18" charset="0"/>
              </a:rPr>
              <a:t>           counter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+ 1;</a:t>
            </a:r>
          </a:p>
          <a:p>
            <a:pPr lvl="1"/>
            <a:r>
              <a:rPr lang="en-US" sz="2000" i="1" dirty="0" smtClean="0">
                <a:latin typeface="Times New Roman" pitchFamily="18" charset="0"/>
                <a:cs typeface="Times New Roman" pitchFamily="18" charset="0"/>
              </a:rPr>
              <a:t>           counter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counter</a:t>
            </a:r>
            <a:r>
              <a:rPr lang="en-US" sz="2000" dirty="0">
                <a:latin typeface="Times New Roman" pitchFamily="18" charset="0"/>
                <a:cs typeface="Times New Roman" pitchFamily="18" charset="0"/>
              </a:rPr>
              <a:t> - 1;</a:t>
            </a:r>
          </a:p>
          <a:p>
            <a:pPr lvl="1">
              <a:buFontTx/>
              <a:buNone/>
            </a:pPr>
            <a:r>
              <a:rPr lang="en-US" sz="2000" dirty="0" smtClean="0">
                <a:latin typeface="Times New Roman" pitchFamily="18" charset="0"/>
                <a:cs typeface="Times New Roman" pitchFamily="18" charset="0"/>
              </a:rPr>
              <a:t>           must </a:t>
            </a:r>
            <a:r>
              <a:rPr lang="en-US" sz="2000" dirty="0">
                <a:latin typeface="Times New Roman" pitchFamily="18" charset="0"/>
                <a:cs typeface="Times New Roman" pitchFamily="18" charset="0"/>
              </a:rPr>
              <a:t>be executed </a:t>
            </a:r>
            <a:r>
              <a:rPr lang="en-US" sz="2000" i="1" dirty="0">
                <a:latin typeface="Times New Roman" pitchFamily="18" charset="0"/>
                <a:cs typeface="Times New Roman" pitchFamily="18" charset="0"/>
              </a:rPr>
              <a:t>atomically</a:t>
            </a:r>
            <a:r>
              <a:rPr lang="en-US" sz="20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39023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itchFamily="18" charset="0"/>
                <a:cs typeface="Times New Roman" pitchFamily="18" charset="0"/>
              </a:rPr>
              <a:t>The Critical-Section Problem</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457200" y="1604520"/>
            <a:ext cx="8229240" cy="4349966"/>
          </a:xfrm>
        </p:spPr>
        <p:txBody>
          <a:bodyPr/>
          <a:lstStyle/>
          <a:p>
            <a:pPr marL="342900" indent="-342900">
              <a:buFont typeface="Arial" pitchFamily="34" charset="0"/>
              <a:buChar char="•"/>
            </a:pPr>
            <a:r>
              <a:rPr lang="en-US" sz="2000" dirty="0">
                <a:latin typeface="Times New Roman" pitchFamily="18" charset="0"/>
                <a:cs typeface="Times New Roman" pitchFamily="18" charset="0"/>
              </a:rPr>
              <a:t>n processes all competing to use some shared </a:t>
            </a:r>
            <a:r>
              <a:rPr lang="en-US" sz="2000" dirty="0" smtClean="0">
                <a:latin typeface="Times New Roman" pitchFamily="18" charset="0"/>
                <a:cs typeface="Times New Roman" pitchFamily="18" charset="0"/>
              </a:rPr>
              <a:t>data.</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Each process has a code segment, called </a:t>
            </a:r>
            <a:r>
              <a:rPr lang="en-US" sz="2000" i="1" dirty="0">
                <a:latin typeface="Times New Roman" pitchFamily="18" charset="0"/>
                <a:cs typeface="Times New Roman" pitchFamily="18" charset="0"/>
              </a:rPr>
              <a:t>critical section</a:t>
            </a:r>
            <a:r>
              <a:rPr lang="en-US" sz="2000" dirty="0">
                <a:latin typeface="Times New Roman" pitchFamily="18" charset="0"/>
                <a:cs typeface="Times New Roman" pitchFamily="18" charset="0"/>
              </a:rPr>
              <a:t>, in which the shared data is accessed</a:t>
            </a:r>
            <a:r>
              <a:rPr lang="en-US"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Problem – ensure that when one process is executing in its critical section, no other process is allowed to execute in its critical section</a:t>
            </a:r>
            <a:r>
              <a:rPr lang="en-US" sz="2000" dirty="0" smtClean="0">
                <a:latin typeface="Times New Roman" pitchFamily="18" charset="0"/>
                <a:cs typeface="Times New Roman" pitchFamily="18" charset="0"/>
              </a:rPr>
              <a:t>.</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Structure of process</a:t>
            </a:r>
            <a:r>
              <a:rPr lang="en-US" sz="2000" i="1" dirty="0">
                <a:latin typeface="Times New Roman" pitchFamily="18" charset="0"/>
                <a:cs typeface="Times New Roman" pitchFamily="18" charset="0"/>
              </a:rPr>
              <a:t> P</a:t>
            </a:r>
            <a:r>
              <a:rPr lang="en-US" sz="2000" i="1" baseline="-25000" dirty="0">
                <a:latin typeface="Times New Roman" pitchFamily="18" charset="0"/>
                <a:cs typeface="Times New Roman" pitchFamily="18" charset="0"/>
              </a:rPr>
              <a:t>i</a:t>
            </a:r>
          </a:p>
          <a:p>
            <a:pPr>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repeat</a:t>
            </a:r>
            <a:r>
              <a:rPr lang="en-US" sz="2000" dirty="0">
                <a:latin typeface="Times New Roman" pitchFamily="18" charset="0"/>
                <a:cs typeface="Times New Roman" pitchFamily="18" charset="0"/>
              </a:rPr>
              <a:t> </a:t>
            </a:r>
          </a:p>
          <a:p>
            <a:pPr>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entry section</a:t>
            </a:r>
          </a:p>
          <a:p>
            <a:pPr>
              <a:buFontTx/>
              <a:buNone/>
            </a:pPr>
            <a:r>
              <a:rPr lang="en-US" sz="2000" dirty="0">
                <a:latin typeface="Times New Roman" pitchFamily="18" charset="0"/>
                <a:cs typeface="Times New Roman" pitchFamily="18" charset="0"/>
              </a:rPr>
              <a:t>			          critical section</a:t>
            </a:r>
          </a:p>
          <a:p>
            <a:pPr>
              <a:buFontTx/>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exit section</a:t>
            </a:r>
            <a:endParaRPr lang="en-US" sz="2000" dirty="0">
              <a:latin typeface="Times New Roman" pitchFamily="18" charset="0"/>
              <a:cs typeface="Times New Roman" pitchFamily="18" charset="0"/>
            </a:endParaRPr>
          </a:p>
          <a:p>
            <a:pPr>
              <a:buFontTx/>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reminder </a:t>
            </a:r>
            <a:r>
              <a:rPr lang="en-US" sz="2000" dirty="0">
                <a:latin typeface="Times New Roman" pitchFamily="18" charset="0"/>
                <a:cs typeface="Times New Roman" pitchFamily="18" charset="0"/>
              </a:rPr>
              <a:t>section</a:t>
            </a:r>
          </a:p>
          <a:p>
            <a:pPr>
              <a:buFontTx/>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until</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false</a:t>
            </a:r>
            <a:r>
              <a:rPr lang="en-US" sz="2000" dirty="0">
                <a:latin typeface="Times New Roman" pitchFamily="18" charset="0"/>
                <a:cs typeface="Times New Roman" pitchFamily="18" charset="0"/>
              </a:rPr>
              <a:t>;</a:t>
            </a:r>
          </a:p>
          <a:p>
            <a:endParaRPr lang="en-IN" dirty="0"/>
          </a:p>
        </p:txBody>
      </p:sp>
      <p:sp>
        <p:nvSpPr>
          <p:cNvPr id="4" name="Rectangle 4"/>
          <p:cNvSpPr>
            <a:spLocks noChangeArrowheads="1"/>
          </p:cNvSpPr>
          <p:nvPr/>
        </p:nvSpPr>
        <p:spPr bwMode="auto">
          <a:xfrm>
            <a:off x="3361266" y="4165600"/>
            <a:ext cx="15240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 name="Rectangle 4"/>
          <p:cNvSpPr>
            <a:spLocks noChangeArrowheads="1"/>
          </p:cNvSpPr>
          <p:nvPr/>
        </p:nvSpPr>
        <p:spPr bwMode="auto">
          <a:xfrm>
            <a:off x="3361266" y="4741333"/>
            <a:ext cx="1524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191735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83086" cy="914040"/>
          </a:xfrm>
        </p:spPr>
        <p:txBody>
          <a:bodyPr/>
          <a:lstStyle/>
          <a:p>
            <a:r>
              <a:rPr lang="en-US" sz="2800" b="1" dirty="0">
                <a:latin typeface="Times New Roman" pitchFamily="18" charset="0"/>
                <a:cs typeface="Times New Roman" pitchFamily="18" charset="0"/>
              </a:rPr>
              <a:t>Solution to Critical-Section Problem</a:t>
            </a:r>
            <a:endParaRPr lang="en-IN" sz="2800" b="1" dirty="0">
              <a:latin typeface="Times New Roman" pitchFamily="18" charset="0"/>
              <a:cs typeface="Times New Roman" pitchFamily="18" charset="0"/>
            </a:endParaRPr>
          </a:p>
        </p:txBody>
      </p:sp>
      <p:sp>
        <p:nvSpPr>
          <p:cNvPr id="3" name="Subtitle 2"/>
          <p:cNvSpPr>
            <a:spLocks noGrp="1"/>
          </p:cNvSpPr>
          <p:nvPr>
            <p:ph type="subTitle"/>
          </p:nvPr>
        </p:nvSpPr>
        <p:spPr>
          <a:xfrm>
            <a:off x="315686" y="1273629"/>
            <a:ext cx="8370754" cy="4822371"/>
          </a:xfrm>
        </p:spPr>
        <p:txBody>
          <a:bodyPr/>
          <a:lstStyle/>
          <a:p>
            <a:pPr marL="342900" indent="-342900" algn="just">
              <a:buFont typeface="+mj-lt"/>
              <a:buAutoNum type="arabicPeriod"/>
            </a:pPr>
            <a:r>
              <a:rPr lang="en-US" sz="1800" b="1" dirty="0" smtClean="0">
                <a:latin typeface="Times New Roman" pitchFamily="18" charset="0"/>
                <a:cs typeface="Times New Roman" pitchFamily="18" charset="0"/>
              </a:rPr>
              <a:t>Mutual </a:t>
            </a:r>
            <a:r>
              <a:rPr lang="en-US" sz="1800" b="1" dirty="0">
                <a:latin typeface="Times New Roman" pitchFamily="18" charset="0"/>
                <a:cs typeface="Times New Roman" pitchFamily="18" charset="0"/>
              </a:rPr>
              <a:t>Exclusion</a:t>
            </a:r>
            <a:r>
              <a:rPr lang="en-US" sz="1800" dirty="0">
                <a:latin typeface="Times New Roman" pitchFamily="18" charset="0"/>
                <a:cs typeface="Times New Roman" pitchFamily="18" charset="0"/>
              </a:rPr>
              <a:t>.  If process </a:t>
            </a:r>
            <a:r>
              <a:rPr lang="en-US" sz="1800" i="1" dirty="0">
                <a:latin typeface="Times New Roman" pitchFamily="18" charset="0"/>
                <a:cs typeface="Times New Roman" pitchFamily="18" charset="0"/>
              </a:rPr>
              <a:t>Pi</a:t>
            </a:r>
            <a:r>
              <a:rPr lang="en-US" sz="1800" dirty="0">
                <a:latin typeface="Times New Roman" pitchFamily="18" charset="0"/>
                <a:cs typeface="Times New Roman" pitchFamily="18" charset="0"/>
              </a:rPr>
              <a:t> is executing in its critical section, then no other processes can be executing in their critical </a:t>
            </a:r>
            <a:r>
              <a:rPr lang="en-US" sz="1800" dirty="0" smtClean="0">
                <a:latin typeface="Times New Roman" pitchFamily="18" charset="0"/>
                <a:cs typeface="Times New Roman" pitchFamily="18" charset="0"/>
              </a:rPr>
              <a:t>sections.</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Progress</a:t>
            </a:r>
            <a:r>
              <a:rPr lang="en-US" sz="1800" dirty="0" smtClean="0">
                <a:latin typeface="Times New Roman" pitchFamily="18" charset="0"/>
                <a:cs typeface="Times New Roman" pitchFamily="18" charset="0"/>
              </a:rPr>
              <a:t>.  If no process is executing in its critical section and there exist some processes that wish to enter their critical section, then the selection of the processes that will enter the critical section next cannot be postponed indefinitely.</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Bounded </a:t>
            </a:r>
            <a:r>
              <a:rPr lang="en-US" sz="1800" b="1" dirty="0">
                <a:latin typeface="Times New Roman" pitchFamily="18" charset="0"/>
                <a:cs typeface="Times New Roman" pitchFamily="18" charset="0"/>
              </a:rPr>
              <a:t>Waiting</a:t>
            </a:r>
            <a:r>
              <a:rPr lang="en-US" sz="1800" dirty="0">
                <a:latin typeface="Times New Roman" pitchFamily="18" charset="0"/>
                <a:cs typeface="Times New Roman" pitchFamily="18" charset="0"/>
              </a:rPr>
              <a:t>.  A bound must exist on the number of times that other processes are allowed to enter their critical sections after a process has made a request to enter its critical section and before that request is granted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285750" lvl="6" indent="-285750" algn="just">
              <a:buSzPct val="125000"/>
              <a:buFont typeface="Wingdings" pitchFamily="2" charset="2"/>
              <a:buChar char="Ø"/>
            </a:pPr>
            <a:r>
              <a:rPr lang="en-US" dirty="0">
                <a:latin typeface="Times New Roman" pitchFamily="18" charset="0"/>
                <a:cs typeface="Times New Roman" pitchFamily="18" charset="0"/>
              </a:rPr>
              <a:t>Assume that each process executes at a nonzero speed </a:t>
            </a:r>
            <a:endParaRPr lang="en-US" dirty="0" smtClean="0">
              <a:latin typeface="Times New Roman" pitchFamily="18" charset="0"/>
              <a:cs typeface="Times New Roman" pitchFamily="18" charset="0"/>
            </a:endParaRPr>
          </a:p>
          <a:p>
            <a:pPr marL="285750" lvl="3" indent="-285750" algn="just">
              <a:buSzPct val="125000"/>
              <a:buFont typeface="Wingdings" pitchFamily="2" charset="2"/>
              <a:buChar char="Ø"/>
            </a:pP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assumption concerning relative speed of the </a:t>
            </a:r>
            <a:r>
              <a:rPr lang="en-US" sz="1800" i="1" dirty="0">
                <a:latin typeface="Times New Roman" pitchFamily="18" charset="0"/>
                <a:cs typeface="Times New Roman" pitchFamily="18" charset="0"/>
              </a:rPr>
              <a:t>n</a:t>
            </a:r>
            <a:r>
              <a:rPr lang="en-US" sz="1800" dirty="0">
                <a:latin typeface="Times New Roman" pitchFamily="18" charset="0"/>
                <a:cs typeface="Times New Roman" pitchFamily="18" charset="0"/>
              </a:rPr>
              <a:t> processes.</a:t>
            </a:r>
          </a:p>
          <a:p>
            <a:endParaRPr lang="en-IN" dirty="0"/>
          </a:p>
        </p:txBody>
      </p:sp>
    </p:spTree>
    <p:extLst>
      <p:ext uri="{BB962C8B-B14F-4D97-AF65-F5344CB8AC3E}">
        <p14:creationId xmlns:p14="http://schemas.microsoft.com/office/powerpoint/2010/main" val="130335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35848</TotalTime>
  <Words>666</Words>
  <Application>Microsoft Office PowerPoint</Application>
  <PresentationFormat>On-screen Show (4:3)</PresentationFormat>
  <Paragraphs>214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 Context Switch</vt:lpstr>
      <vt:lpstr>  Processes </vt:lpstr>
      <vt:lpstr> Background</vt:lpstr>
      <vt:lpstr>Bounded-Buffer</vt:lpstr>
      <vt:lpstr>Bounded-Buffer</vt:lpstr>
      <vt:lpstr>The Critical-Section Problem</vt:lpstr>
      <vt:lpstr>Solution to Critical-Section Problem</vt:lpstr>
      <vt:lpstr> Initial Attempts to Solve Problem</vt:lpstr>
      <vt:lpstr>Algorithm 1</vt:lpstr>
      <vt:lpstr>Algorithm 2</vt:lpstr>
      <vt:lpstr>Algorithm 3</vt:lpstr>
      <vt:lpstr>Bakery Algorithm</vt:lpstr>
      <vt:lpstr>Bakery Algorithm (Cont.)</vt:lpstr>
      <vt:lpstr> </vt:lpstr>
      <vt:lpstr> Synchronization Hardware</vt:lpstr>
      <vt:lpstr>Mutual Exclusion with Test-and-Set</vt:lpstr>
      <vt:lpstr>PowerPoint Presentation</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Prabhjot</cp:lastModifiedBy>
  <cp:revision>2379</cp:revision>
  <dcterms:created xsi:type="dcterms:W3CDTF">2010-04-09T07:36:15Z</dcterms:created>
  <dcterms:modified xsi:type="dcterms:W3CDTF">2023-04-06T08:21:15Z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