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3"/>
  </p:notesMasterIdLst>
  <p:handoutMasterIdLst>
    <p:handoutMasterId r:id="rId24"/>
  </p:handoutMasterIdLst>
  <p:sldIdLst>
    <p:sldId id="339" r:id="rId2"/>
    <p:sldId id="361" r:id="rId3"/>
    <p:sldId id="362" r:id="rId4"/>
    <p:sldId id="363" r:id="rId5"/>
    <p:sldId id="365" r:id="rId6"/>
    <p:sldId id="379" r:id="rId7"/>
    <p:sldId id="380" r:id="rId8"/>
    <p:sldId id="378" r:id="rId9"/>
    <p:sldId id="366" r:id="rId10"/>
    <p:sldId id="367" r:id="rId11"/>
    <p:sldId id="368" r:id="rId12"/>
    <p:sldId id="369" r:id="rId13"/>
    <p:sldId id="370" r:id="rId14"/>
    <p:sldId id="371" r:id="rId15"/>
    <p:sldId id="372" r:id="rId16"/>
    <p:sldId id="373" r:id="rId17"/>
    <p:sldId id="374" r:id="rId18"/>
    <p:sldId id="375" r:id="rId19"/>
    <p:sldId id="376" r:id="rId20"/>
    <p:sldId id="381" r:id="rId21"/>
    <p:sldId id="377" r:id="rId22"/>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n-ea"/>
        <a:cs typeface="+mn-cs"/>
      </a:defRPr>
    </a:lvl5pPr>
    <a:lvl6pPr marL="2286000" algn="l" defTabSz="914400" rtl="0" eaLnBrk="1" latinLnBrk="0" hangingPunct="1">
      <a:defRPr sz="1600" kern="1200">
        <a:solidFill>
          <a:schemeClr val="tx1"/>
        </a:solidFill>
        <a:latin typeface="Helvetica" pitchFamily="34" charset="0"/>
        <a:ea typeface="+mn-ea"/>
        <a:cs typeface="+mn-cs"/>
      </a:defRPr>
    </a:lvl6pPr>
    <a:lvl7pPr marL="2743200" algn="l" defTabSz="914400" rtl="0" eaLnBrk="1" latinLnBrk="0" hangingPunct="1">
      <a:defRPr sz="1600" kern="1200">
        <a:solidFill>
          <a:schemeClr val="tx1"/>
        </a:solidFill>
        <a:latin typeface="Helvetica" pitchFamily="34" charset="0"/>
        <a:ea typeface="+mn-ea"/>
        <a:cs typeface="+mn-cs"/>
      </a:defRPr>
    </a:lvl7pPr>
    <a:lvl8pPr marL="3200400" algn="l" defTabSz="914400" rtl="0" eaLnBrk="1" latinLnBrk="0" hangingPunct="1">
      <a:defRPr sz="1600" kern="1200">
        <a:solidFill>
          <a:schemeClr val="tx1"/>
        </a:solidFill>
        <a:latin typeface="Helvetica" pitchFamily="34" charset="0"/>
        <a:ea typeface="+mn-ea"/>
        <a:cs typeface="+mn-cs"/>
      </a:defRPr>
    </a:lvl8pPr>
    <a:lvl9pPr marL="3657600" algn="l" defTabSz="914400" rtl="0" eaLnBrk="1" latinLnBrk="0" hangingPunct="1">
      <a:defRPr sz="1600"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5196" autoAdjust="0"/>
  </p:normalViewPr>
  <p:slideViewPr>
    <p:cSldViewPr snapToGrid="0">
      <p:cViewPr>
        <p:scale>
          <a:sx n="70" d="100"/>
          <a:sy n="70" d="100"/>
        </p:scale>
        <p:origin x="-1308" y="-60"/>
      </p:cViewPr>
      <p:guideLst>
        <p:guide orient="horz" pos="2160"/>
        <p:guide pos="2880"/>
      </p:guideLst>
    </p:cSldViewPr>
  </p:slideViewPr>
  <p:outlineViewPr>
    <p:cViewPr>
      <p:scale>
        <a:sx n="33" d="100"/>
        <a:sy n="33" d="100"/>
      </p:scale>
      <p:origin x="0" y="4002"/>
    </p:cViewPr>
  </p:outlineViewPr>
  <p:notesTextViewPr>
    <p:cViewPr>
      <p:scale>
        <a:sx n="100" d="100"/>
        <a:sy n="100" d="100"/>
      </p:scale>
      <p:origin x="0" y="0"/>
    </p:cViewPr>
  </p:notesTextViewPr>
  <p:sorterViewPr>
    <p:cViewPr>
      <p:scale>
        <a:sx n="66" d="100"/>
        <a:sy n="66" d="100"/>
      </p:scale>
      <p:origin x="0" y="15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smtClean="0"/>
            </a:lvl1pPr>
          </a:lstStyle>
          <a:p>
            <a:pPr>
              <a:defRPr/>
            </a:pPr>
            <a:endParaRPr lang="en-US"/>
          </a:p>
        </p:txBody>
      </p:sp>
      <p:sp>
        <p:nvSpPr>
          <p:cNvPr id="58371"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8372"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smtClean="0"/>
            </a:lvl1pPr>
          </a:lstStyle>
          <a:p>
            <a:pPr>
              <a:defRPr/>
            </a:pPr>
            <a:endParaRPr lang="en-US"/>
          </a:p>
        </p:txBody>
      </p:sp>
      <p:sp>
        <p:nvSpPr>
          <p:cNvPr id="58373"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0EF87739-92DF-4242-8A96-6B1001617998}" type="slidenum">
              <a:rPr lang="en-US"/>
              <a:pPr>
                <a:defRPr/>
              </a:pPr>
              <a:t>‹#›</a:t>
            </a:fld>
            <a:endParaRPr lang="en-US"/>
          </a:p>
        </p:txBody>
      </p:sp>
    </p:spTree>
    <p:extLst>
      <p:ext uri="{BB962C8B-B14F-4D97-AF65-F5344CB8AC3E}">
        <p14:creationId xmlns:p14="http://schemas.microsoft.com/office/powerpoint/2010/main" val="1906400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smtClean="0"/>
            </a:lvl1pPr>
          </a:lstStyle>
          <a:p>
            <a:pPr>
              <a:defRPr/>
            </a:pPr>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smtClean="0"/>
            </a:lvl1pPr>
          </a:lstStyle>
          <a:p>
            <a:pPr>
              <a:defRPr/>
            </a:pPr>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4039392F-9828-41A5-8AF4-F420E9FF9DFE}" type="slidenum">
              <a:rPr lang="en-US"/>
              <a:pPr>
                <a:defRPr/>
              </a:pPr>
              <a:t>‹#›</a:t>
            </a:fld>
            <a:endParaRPr lang="en-US"/>
          </a:p>
        </p:txBody>
      </p:sp>
    </p:spTree>
    <p:extLst>
      <p:ext uri="{BB962C8B-B14F-4D97-AF65-F5344CB8AC3E}">
        <p14:creationId xmlns:p14="http://schemas.microsoft.com/office/powerpoint/2010/main" val="1971794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ltLang="en-US" smtClean="0">
              <a:latin typeface="Times New Roman" pitchFamily="18" charset="0"/>
            </a:endParaRPr>
          </a:p>
        </p:txBody>
      </p:sp>
      <p:sp>
        <p:nvSpPr>
          <p:cNvPr id="40964" name="Slide Number Placeholder 3"/>
          <p:cNvSpPr>
            <a:spLocks noGrp="1"/>
          </p:cNvSpPr>
          <p:nvPr>
            <p:ph type="sldNum" sz="quarter" idx="5"/>
          </p:nvPr>
        </p:nvSpPr>
        <p:spPr>
          <a:noFill/>
        </p:spPr>
        <p:txBody>
          <a:bodyPr/>
          <a:lstStyle/>
          <a:p>
            <a:fld id="{B2C8545D-5CDE-4D83-B01E-F0EF456300D5}" type="slidenum">
              <a:rPr lang="en-US" altLang="en-US" smtClean="0"/>
              <a:pPr/>
              <a:t>1</a:t>
            </a:fld>
            <a:endParaRPr lang="en-US" altLang="en-US" smtClean="0"/>
          </a:p>
        </p:txBody>
      </p:sp>
      <p:sp>
        <p:nvSpPr>
          <p:cNvPr id="40965" name="Footer Placeholder 4"/>
          <p:cNvSpPr>
            <a:spLocks noGrp="1"/>
          </p:cNvSpPr>
          <p:nvPr>
            <p:ph type="ftr" sz="quarter" idx="4"/>
          </p:nvPr>
        </p:nvSpPr>
        <p:spPr>
          <a:noFill/>
        </p:spPr>
        <p:txBody>
          <a:bodyPr/>
          <a:lstStyle/>
          <a:p>
            <a:r>
              <a:rPr lang="en-US" altLang="en-US" smtClean="0">
                <a:latin typeface="Times New Roman" pitchFamily="18" charset="0"/>
                <a:ea typeface="MS PGothic" pitchFamily="34" charset="-128"/>
              </a:rPr>
              <a:t>Jatin Arora [Group: G7] [Sem:2nd]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1263E74-DA20-4E8F-BE3E-A993B03F5A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pPr>
                <a:defRPr/>
              </a:pPr>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pPr>
              <a:defRPr/>
            </a:pPr>
            <a:endParaRPr lang="en-US"/>
          </a:p>
        </p:txBody>
      </p:sp>
      <p:sp>
        <p:nvSpPr>
          <p:cNvPr id="11" name="Footer Placeholder 4"/>
          <p:cNvSpPr>
            <a:spLocks noGrp="1"/>
          </p:cNvSpPr>
          <p:nvPr>
            <p:ph type="ftr" sz="quarter" idx="11"/>
          </p:nvPr>
        </p:nvSpPr>
        <p:spPr/>
        <p:txBody>
          <a:bodyPr/>
          <a:lstStyle>
            <a:lvl1pPr>
              <a:defRPr smtClean="0"/>
            </a:lvl1pPr>
          </a:lstStyle>
          <a:p>
            <a:pPr>
              <a:defRPr/>
            </a:pPr>
            <a:r>
              <a:rPr lang="en-US"/>
              <a:t>Faculty Name - GroupNo</a:t>
            </a:r>
          </a:p>
        </p:txBody>
      </p:sp>
      <p:sp>
        <p:nvSpPr>
          <p:cNvPr id="12" name="Slide Number Placeholder 5"/>
          <p:cNvSpPr>
            <a:spLocks noGrp="1"/>
          </p:cNvSpPr>
          <p:nvPr>
            <p:ph type="sldNum" sz="quarter" idx="12"/>
          </p:nvPr>
        </p:nvSpPr>
        <p:spPr/>
        <p:txBody>
          <a:bodyPr/>
          <a:lstStyle>
            <a:lvl1pPr>
              <a:defRPr smtClean="0"/>
            </a:lvl1pPr>
          </a:lstStyle>
          <a:p>
            <a:pPr>
              <a:defRPr/>
            </a:pPr>
            <a:fld id="{99A686C8-8B60-4411-8760-47970A944C3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0070C0"/>
                </a:solidFill>
                <a:latin typeface="Times New Roman" pitchFamily="18" charset="0"/>
                <a:ea typeface="ＭＳ Ｐゴシック" charset="-128"/>
                <a:cs typeface="Times New Roman" pitchFamily="18" charset="0"/>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smtClean="0">
                <a:solidFill>
                  <a:srgbClr val="0070C0"/>
                </a:solidFill>
                <a:latin typeface="Times New Roman" pitchFamily="18" charset="0"/>
                <a:cs typeface="Times New Roman" pitchFamily="18" charset="0"/>
              </a:defRPr>
            </a:lvl1pPr>
          </a:lstStyle>
          <a:p>
            <a:pPr>
              <a:defRPr/>
            </a:pPr>
            <a:fld id="{8D6042B8-2341-4C0A-8B68-39D95EA414FE}" type="slidenum">
              <a:rPr lang="en-US"/>
              <a:pPr>
                <a:defRPr/>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pPr>
              <a:defRPr/>
            </a:pPr>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pPr>
                <a:defRPr/>
              </a:pPr>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ctr" rtl="0" fontAlgn="base">
        <a:spcBef>
          <a:spcPct val="0"/>
        </a:spcBef>
        <a:spcAft>
          <a:spcPct val="0"/>
        </a:spcAft>
        <a:defRPr sz="3000" kern="1200">
          <a:solidFill>
            <a:schemeClr val="tx1"/>
          </a:solidFill>
          <a:latin typeface="+mj-lt"/>
          <a:ea typeface="MS PGothic"/>
          <a:cs typeface="MS PGothic"/>
        </a:defRPr>
      </a:lvl1pPr>
      <a:lvl2pPr algn="ctr" rtl="0" fontAlgn="base">
        <a:spcBef>
          <a:spcPct val="0"/>
        </a:spcBef>
        <a:spcAft>
          <a:spcPct val="0"/>
        </a:spcAft>
        <a:defRPr sz="3000">
          <a:solidFill>
            <a:schemeClr val="tx1"/>
          </a:solidFill>
          <a:latin typeface="Calibri" charset="0"/>
          <a:ea typeface="MS PGothic"/>
          <a:cs typeface="MS PGothic"/>
        </a:defRPr>
      </a:lvl2pPr>
      <a:lvl3pPr algn="ctr" rtl="0" fontAlgn="base">
        <a:spcBef>
          <a:spcPct val="0"/>
        </a:spcBef>
        <a:spcAft>
          <a:spcPct val="0"/>
        </a:spcAft>
        <a:defRPr sz="3000">
          <a:solidFill>
            <a:schemeClr val="tx1"/>
          </a:solidFill>
          <a:latin typeface="Calibri" charset="0"/>
          <a:ea typeface="MS PGothic"/>
          <a:cs typeface="MS PGothic"/>
        </a:defRPr>
      </a:lvl3pPr>
      <a:lvl4pPr algn="ctr" rtl="0" fontAlgn="base">
        <a:spcBef>
          <a:spcPct val="0"/>
        </a:spcBef>
        <a:spcAft>
          <a:spcPct val="0"/>
        </a:spcAft>
        <a:defRPr sz="3000">
          <a:solidFill>
            <a:schemeClr val="tx1"/>
          </a:solidFill>
          <a:latin typeface="Calibri" charset="0"/>
          <a:ea typeface="MS PGothic"/>
          <a:cs typeface="MS PGothic"/>
        </a:defRPr>
      </a:lvl4pPr>
      <a:lvl5pPr algn="ctr" rtl="0" fontAlgn="base">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S PGothic"/>
          <a:cs typeface="MS PGothic"/>
        </a:defRPr>
      </a:lvl1pPr>
      <a:lvl2pPr marL="742950" indent="-285750" algn="l" rtl="0" fontAlgn="base">
        <a:spcBef>
          <a:spcPct val="20000"/>
        </a:spcBef>
        <a:spcAft>
          <a:spcPct val="0"/>
        </a:spcAft>
        <a:buFont typeface="Arial" charset="0"/>
        <a:buChar char="–"/>
        <a:defRPr sz="2800" kern="1200">
          <a:solidFill>
            <a:schemeClr val="tx1"/>
          </a:solidFill>
          <a:latin typeface="+mn-lt"/>
          <a:ea typeface="MS PGothic"/>
          <a:cs typeface="MS PGothic"/>
        </a:defRPr>
      </a:lvl2pPr>
      <a:lvl3pPr marL="1143000" indent="-228600" algn="l" rtl="0" fontAlgn="base">
        <a:spcBef>
          <a:spcPct val="20000"/>
        </a:spcBef>
        <a:spcAft>
          <a:spcPct val="0"/>
        </a:spcAft>
        <a:buFont typeface="Arial" charset="0"/>
        <a:buChar char="•"/>
        <a:defRPr sz="2400" kern="1200">
          <a:solidFill>
            <a:schemeClr val="tx1"/>
          </a:solidFill>
          <a:latin typeface="+mn-lt"/>
          <a:ea typeface="MS PGothic"/>
          <a:cs typeface="MS PGothic"/>
        </a:defRPr>
      </a:lvl3pPr>
      <a:lvl4pPr marL="1600200" indent="-228600" algn="l" rtl="0" fontAlgn="base">
        <a:spcBef>
          <a:spcPct val="20000"/>
        </a:spcBef>
        <a:spcAft>
          <a:spcPct val="0"/>
        </a:spcAft>
        <a:buFont typeface="Arial" charset="0"/>
        <a:buChar char="–"/>
        <a:defRPr sz="2000" kern="1200">
          <a:solidFill>
            <a:schemeClr val="tx1"/>
          </a:solidFill>
          <a:latin typeface="+mn-lt"/>
          <a:ea typeface="MS PGothic"/>
          <a:cs typeface="MS PGothic"/>
        </a:defRPr>
      </a:lvl4pPr>
      <a:lvl5pPr marL="2057400" indent="-228600" algn="l" rtl="0" fontAlgn="base">
        <a:spcBef>
          <a:spcPct val="20000"/>
        </a:spcBef>
        <a:spcAft>
          <a:spcPct val="0"/>
        </a:spcAft>
        <a:buFont typeface="Arial"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57141"/>
            <a:ext cx="9144000" cy="5259388"/>
          </a:xfrm>
          <a:prstGeom prst="rect">
            <a:avLst/>
          </a:prstGeom>
          <a:noFill/>
          <a:ln w="9360">
            <a:noFill/>
          </a:ln>
        </p:spPr>
        <p:txBody>
          <a:bodyPr/>
          <a:lstStyle/>
          <a:p>
            <a:pPr algn="ctr">
              <a:spcBef>
                <a:spcPts val="400"/>
              </a:spcBef>
              <a:defRPr/>
            </a:pPr>
            <a:r>
              <a:rPr lang="en-US" sz="2000" b="1" spc="-1" dirty="0">
                <a:latin typeface="Times New Roman" panose="02020603050405020304" pitchFamily="18" charset="0"/>
                <a:ea typeface="MS PGothic"/>
                <a:cs typeface="Times New Roman" panose="02020603050405020304" pitchFamily="18" charset="0"/>
              </a:rPr>
              <a:t>Operating System </a:t>
            </a:r>
            <a:r>
              <a:rPr lang="en-US" sz="2000" b="1" spc="-1" dirty="0" smtClean="0">
                <a:latin typeface="Times New Roman" panose="02020603050405020304" pitchFamily="18" charset="0"/>
                <a:ea typeface="MS PGothic"/>
                <a:cs typeface="Times New Roman" panose="02020603050405020304" pitchFamily="18" charset="0"/>
              </a:rPr>
              <a:t>(22CS005</a:t>
            </a:r>
            <a:r>
              <a:rPr lang="en-US" sz="2000" b="1" spc="-1" dirty="0">
                <a:latin typeface="Times New Roman" panose="02020603050405020304" pitchFamily="18" charset="0"/>
                <a:ea typeface="MS PGothic"/>
                <a:cs typeface="Times New Roman" panose="02020603050405020304" pitchFamily="18" charset="0"/>
              </a:rPr>
              <a:t>) Class </a:t>
            </a:r>
          </a:p>
          <a:p>
            <a:pPr algn="ctr">
              <a:spcBef>
                <a:spcPts val="400"/>
              </a:spcBef>
              <a:defRPr/>
            </a:pPr>
            <a:r>
              <a:rPr lang="en-US" sz="2000" spc="-1" dirty="0">
                <a:latin typeface="Times New Roman" panose="02020603050405020304" pitchFamily="18" charset="0"/>
                <a:ea typeface="MS PGothic"/>
                <a:cs typeface="Times New Roman" panose="02020603050405020304" pitchFamily="18" charset="0"/>
              </a:rPr>
              <a:t>On</a:t>
            </a:r>
          </a:p>
          <a:p>
            <a:pPr algn="ctr">
              <a:spcBef>
                <a:spcPts val="400"/>
              </a:spcBef>
              <a:defRPr/>
            </a:pPr>
            <a:endParaRPr lang="en-US" sz="2000" spc="-1" dirty="0">
              <a:latin typeface="Times New Roman" panose="02020603050405020304" pitchFamily="18" charset="0"/>
              <a:ea typeface="MS PGothic"/>
              <a:cs typeface="Times New Roman" panose="02020603050405020304" pitchFamily="18" charset="0"/>
            </a:endParaRPr>
          </a:p>
          <a:p>
            <a:pPr algn="ctr">
              <a:spcBef>
                <a:spcPts val="400"/>
              </a:spcBef>
              <a:defRPr/>
            </a:pPr>
            <a:r>
              <a:rPr lang="en-US" sz="3200" b="1" spc="-1" dirty="0">
                <a:solidFill>
                  <a:srgbClr val="000000"/>
                </a:solidFill>
                <a:latin typeface="Times New Roman" panose="02020603050405020304" pitchFamily="18" charset="0"/>
                <a:ea typeface="MS PGothic"/>
                <a:cs typeface="Times New Roman" panose="02020603050405020304" pitchFamily="18" charset="0"/>
              </a:rPr>
              <a:t>Introduction to Operating systems</a:t>
            </a:r>
            <a:r>
              <a:rPr lang="en-US" sz="2000" spc="-1" dirty="0">
                <a:solidFill>
                  <a:srgbClr val="000000"/>
                </a:solidFill>
                <a:latin typeface="Times New Roman" panose="02020603050405020304" pitchFamily="18" charset="0"/>
                <a:ea typeface="MS PGothic"/>
                <a:cs typeface="Times New Roman" panose="02020603050405020304" pitchFamily="18" charset="0"/>
              </a:rPr>
              <a:t/>
            </a:r>
            <a:br>
              <a:rPr lang="en-US" sz="2000" spc="-1" dirty="0">
                <a:solidFill>
                  <a:srgbClr val="000000"/>
                </a:solidFill>
                <a:latin typeface="Times New Roman" panose="02020603050405020304" pitchFamily="18" charset="0"/>
                <a:ea typeface="MS PGothic"/>
                <a:cs typeface="Times New Roman" panose="02020603050405020304" pitchFamily="18" charset="0"/>
              </a:rPr>
            </a:b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spcBef>
                <a:spcPts val="400"/>
              </a:spcBef>
              <a:defRPr/>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spcBef>
                <a:spcPts val="400"/>
              </a:spcBef>
              <a:defRPr/>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spcBef>
                <a:spcPts val="400"/>
              </a:spcBef>
              <a:defRPr/>
            </a:pPr>
            <a:endParaRPr lang="en-US" sz="2000" spc="-1" dirty="0">
              <a:latin typeface="Times New Roman" panose="02020603050405020304" pitchFamily="18" charset="0"/>
              <a:ea typeface="MS PGothic"/>
              <a:cs typeface="Times New Roman" panose="02020603050405020304" pitchFamily="18" charset="0"/>
            </a:endParaRPr>
          </a:p>
          <a:p>
            <a:pPr algn="ctr">
              <a:spcBef>
                <a:spcPts val="400"/>
              </a:spcBef>
              <a:defRPr/>
            </a:pPr>
            <a:endParaRPr lang="en-US" sz="2000" spc="-1" dirty="0">
              <a:latin typeface="Times New Roman" panose="02020603050405020304" pitchFamily="18" charset="0"/>
              <a:ea typeface="MS PGothic"/>
              <a:cs typeface="Times New Roman" panose="02020603050405020304" pitchFamily="18" charset="0"/>
            </a:endParaRPr>
          </a:p>
          <a:p>
            <a:pPr algn="ctr">
              <a:spcBef>
                <a:spcPts val="400"/>
              </a:spcBef>
              <a:defRPr/>
            </a:pPr>
            <a:endParaRPr lang="en-US" sz="2000" spc="-1" dirty="0">
              <a:latin typeface="Times New Roman" panose="02020603050405020304" pitchFamily="18" charset="0"/>
              <a:ea typeface="MS PGothic"/>
              <a:cs typeface="Times New Roman" panose="02020603050405020304" pitchFamily="18" charset="0"/>
            </a:endParaRPr>
          </a:p>
          <a:p>
            <a:pPr algn="ctr">
              <a:spcBef>
                <a:spcPts val="400"/>
              </a:spcBef>
              <a:defRPr/>
            </a:pPr>
            <a:r>
              <a:rPr lang="en-US" sz="2000" spc="-1" dirty="0">
                <a:latin typeface="Times New Roman" panose="02020603050405020304" pitchFamily="18" charset="0"/>
                <a:ea typeface="MS PGothic"/>
                <a:cs typeface="Times New Roman" panose="02020603050405020304" pitchFamily="18" charset="0"/>
              </a:rPr>
              <a:t>Department of Computer Science and Engineering, </a:t>
            </a:r>
          </a:p>
          <a:p>
            <a:pPr algn="ctr">
              <a:spcBef>
                <a:spcPts val="400"/>
              </a:spcBef>
              <a:defRPr/>
            </a:pPr>
            <a:r>
              <a:rPr lang="en-US" sz="2000"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defRPr/>
            </a:pPr>
            <a:endParaRPr lang="en-US" sz="2000" spc="-1" dirty="0">
              <a:solidFill>
                <a:srgbClr val="000000"/>
              </a:solidFill>
              <a:latin typeface="Calibri"/>
            </a:endParaRPr>
          </a:p>
          <a:p>
            <a:pPr>
              <a:spcBef>
                <a:spcPts val="641"/>
              </a:spcBef>
              <a:defRPr/>
            </a:pPr>
            <a:endParaRPr lang="en-US" sz="2000" spc="-1" dirty="0">
              <a:solidFill>
                <a:srgbClr val="000000"/>
              </a:solidFill>
              <a:latin typeface="Calibri"/>
            </a:endParaRPr>
          </a:p>
        </p:txBody>
      </p:sp>
      <p:sp>
        <p:nvSpPr>
          <p:cNvPr id="14339" name="Footer Placeholder 1"/>
          <p:cNvSpPr txBox="1">
            <a:spLocks/>
          </p:cNvSpPr>
          <p:nvPr/>
        </p:nvSpPr>
        <p:spPr bwMode="auto">
          <a:xfrm>
            <a:off x="246063" y="6356350"/>
            <a:ext cx="8734425" cy="365125"/>
          </a:xfrm>
          <a:prstGeom prst="rect">
            <a:avLst/>
          </a:prstGeom>
          <a:noFill/>
          <a:ln w="9525">
            <a:noFill/>
            <a:miter lim="800000"/>
            <a:headEnd/>
            <a:tailEnd/>
          </a:ln>
        </p:spPr>
        <p:txBody>
          <a:bodyPr/>
          <a:lstStyle/>
          <a:p>
            <a:pPr algn="ctr" eaLnBrk="1" hangingPunct="1"/>
            <a:r>
              <a:rPr lang="en-US" altLang="en-US" sz="1600" dirty="0" smtClean="0">
                <a:latin typeface="Arial" pitchFamily="34" charset="0"/>
                <a:ea typeface="DejaVu Sans"/>
              </a:rPr>
              <a:t>Dr. Prabhjot </a:t>
            </a:r>
            <a:r>
              <a:rPr lang="en-US" altLang="en-US" sz="1600" dirty="0" smtClean="0">
                <a:latin typeface="Arial" pitchFamily="34" charset="0"/>
                <a:ea typeface="DejaVu Sans"/>
              </a:rPr>
              <a:t>Chahal</a:t>
            </a:r>
            <a:r>
              <a:rPr lang="en-US" altLang="en-US" sz="1600" dirty="0">
                <a:latin typeface="Arial" pitchFamily="34" charset="0"/>
                <a:ea typeface="DejaVu Sans"/>
              </a:rPr>
              <a:t>		Operating System - </a:t>
            </a:r>
            <a:r>
              <a:rPr lang="en-US" altLang="en-US" sz="1600" dirty="0" smtClean="0">
                <a:latin typeface="Arial" pitchFamily="34" charset="0"/>
                <a:ea typeface="DejaVu Sans"/>
              </a:rPr>
              <a:t>22CS005</a:t>
            </a:r>
            <a:r>
              <a:rPr lang="en-US" altLang="en-US" sz="1600" dirty="0">
                <a:latin typeface="Arial" pitchFamily="34" charset="0"/>
                <a:ea typeface="DejaVu San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smtClean="0"/>
              <a:t>Recovery from Deadlock in Operating System</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r>
              <a:rPr lang="en-IN" b="1" dirty="0" smtClean="0"/>
              <a:t>Deadlock Recovery :</a:t>
            </a:r>
            <a:r>
              <a:rPr lang="en-IN" dirty="0" smtClean="0"/>
              <a:t> </a:t>
            </a:r>
            <a:br>
              <a:rPr lang="en-IN" dirty="0" smtClean="0"/>
            </a:br>
            <a:r>
              <a:rPr lang="en-IN" dirty="0" smtClean="0"/>
              <a:t>A traditional operating system such as Windows doesn’t deal with deadlock recovery as it is a time and space-consuming process. Real-time operating systems use Deadlock recovery. </a:t>
            </a:r>
          </a:p>
          <a:p>
            <a:r>
              <a:rPr lang="en-IN" b="1" dirty="0" smtClean="0"/>
              <a:t>Killing the process –</a:t>
            </a:r>
            <a:r>
              <a:rPr lang="en-IN" dirty="0" smtClean="0"/>
              <a:t/>
            </a:r>
            <a:br>
              <a:rPr lang="en-IN" dirty="0" smtClean="0"/>
            </a:br>
            <a:r>
              <a:rPr lang="en-IN" dirty="0" smtClean="0"/>
              <a:t>Killing all the processes involved in the deadlock. Killing process one by one. After killing each process check for deadlock again keep repeating the process till the system recovers from deadlock. Killing all the processes one by one helps a system to break circular wait condition.</a:t>
            </a:r>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b="1" dirty="0" smtClean="0"/>
              <a:t>Resource </a:t>
            </a:r>
            <a:r>
              <a:rPr lang="en-IN" b="1" dirty="0" err="1" smtClean="0"/>
              <a:t>Preemption</a:t>
            </a:r>
            <a:r>
              <a:rPr lang="en-IN" b="1" dirty="0" smtClean="0"/>
              <a:t> –</a:t>
            </a:r>
            <a:r>
              <a:rPr lang="en-IN" dirty="0" smtClean="0"/>
              <a:t/>
            </a:r>
            <a:br>
              <a:rPr lang="en-IN" dirty="0" smtClean="0"/>
            </a:br>
            <a:r>
              <a:rPr lang="en-IN" dirty="0" smtClean="0"/>
              <a:t>Resources are </a:t>
            </a:r>
            <a:r>
              <a:rPr lang="en-IN" dirty="0" err="1" smtClean="0"/>
              <a:t>preempted</a:t>
            </a:r>
            <a:r>
              <a:rPr lang="en-IN" dirty="0" smtClean="0"/>
              <a:t> from the processes involved in the deadlock, </a:t>
            </a:r>
            <a:r>
              <a:rPr lang="en-IN" dirty="0" err="1" smtClean="0"/>
              <a:t>preempted</a:t>
            </a:r>
            <a:r>
              <a:rPr lang="en-IN" dirty="0" smtClean="0"/>
              <a:t> resources are allocated to other processes so that there is a possibility of recovering the system from deadlock. In this case, the system goes into starvation.</a:t>
            </a:r>
          </a:p>
          <a:p>
            <a:pPr>
              <a:buNone/>
            </a:pPr>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a:xfrm>
            <a:off x="457200" y="975360"/>
            <a:ext cx="8229600" cy="5577840"/>
          </a:xfrm>
        </p:spPr>
        <p:txBody>
          <a:bodyPr/>
          <a:lstStyle/>
          <a:p>
            <a:r>
              <a:rPr lang="en-IN" b="1" dirty="0" smtClean="0"/>
              <a:t>1. Process Termination:</a:t>
            </a:r>
            <a:r>
              <a:rPr lang="en-IN" dirty="0" smtClean="0"/>
              <a:t> </a:t>
            </a:r>
            <a:br>
              <a:rPr lang="en-IN" dirty="0" smtClean="0"/>
            </a:br>
            <a:r>
              <a:rPr lang="en-IN" dirty="0" smtClean="0"/>
              <a:t>To eliminate the deadlock, we can simply kill one or more processes. For this, we use two methods: </a:t>
            </a:r>
          </a:p>
          <a:p>
            <a:r>
              <a:rPr lang="en-IN" b="1" dirty="0" smtClean="0"/>
              <a:t>(a). Abort all the Deadlocked Processes:</a:t>
            </a:r>
            <a:r>
              <a:rPr lang="en-IN" dirty="0" smtClean="0"/>
              <a:t> </a:t>
            </a:r>
            <a:br>
              <a:rPr lang="en-IN" dirty="0" smtClean="0"/>
            </a:br>
            <a:r>
              <a:rPr lang="en-IN" dirty="0" smtClean="0"/>
              <a:t>Aborting all the processes will certainly break the deadlock, but with a great expense. The deadlocked processes may have computed for a long time and the result of those partial computations must be discarded and there is a probability to recalculate them later. </a:t>
            </a:r>
            <a:br>
              <a:rPr lang="en-IN" dirty="0" smtClean="0"/>
            </a:br>
            <a:r>
              <a:rPr lang="en-IN" dirty="0" smtClean="0"/>
              <a:t> </a:t>
            </a:r>
          </a:p>
          <a:p>
            <a:r>
              <a:rPr lang="en-IN" b="1" dirty="0" smtClean="0"/>
              <a:t>(b). Abort one process at a time until deadlock is eliminated:</a:t>
            </a:r>
            <a:r>
              <a:rPr lang="en-IN" dirty="0" smtClean="0"/>
              <a:t> </a:t>
            </a:r>
            <a:br>
              <a:rPr lang="en-IN" dirty="0" smtClean="0"/>
            </a:br>
            <a:r>
              <a:rPr lang="en-IN" dirty="0" smtClean="0"/>
              <a:t>Abort one deadlocked process at a time, until deadlock cycle is eliminated from the system. Due to this method, there may be considerable overhead, because after aborting each process, we have to run deadlock detection algorithm to check whether any processes are still deadlocked.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b="1" dirty="0" smtClean="0"/>
              <a:t>2. Resource </a:t>
            </a:r>
            <a:r>
              <a:rPr lang="en-IN" b="1" dirty="0" err="1" smtClean="0"/>
              <a:t>Preemption</a:t>
            </a:r>
            <a:r>
              <a:rPr lang="en-IN" b="1" dirty="0" smtClean="0"/>
              <a:t>:</a:t>
            </a:r>
            <a:r>
              <a:rPr lang="en-IN" dirty="0" smtClean="0"/>
              <a:t> </a:t>
            </a:r>
            <a:br>
              <a:rPr lang="en-IN" dirty="0" smtClean="0"/>
            </a:br>
            <a:r>
              <a:rPr lang="en-IN" dirty="0" smtClean="0"/>
              <a:t>To eliminate deadlocks using resource </a:t>
            </a:r>
            <a:r>
              <a:rPr lang="en-IN" dirty="0" err="1" smtClean="0"/>
              <a:t>preemption</a:t>
            </a:r>
            <a:r>
              <a:rPr lang="en-IN" dirty="0" smtClean="0"/>
              <a:t>, we </a:t>
            </a:r>
            <a:r>
              <a:rPr lang="en-IN" dirty="0" err="1" smtClean="0"/>
              <a:t>preempt</a:t>
            </a:r>
            <a:r>
              <a:rPr lang="en-IN" dirty="0" smtClean="0"/>
              <a:t> some resources from processes and give those resources to other processes. This method will raise three issues – </a:t>
            </a:r>
          </a:p>
          <a:p>
            <a:r>
              <a:rPr lang="en-IN" b="1" dirty="0" smtClean="0"/>
              <a:t>(a). Selecting a victim:</a:t>
            </a:r>
            <a:r>
              <a:rPr lang="en-IN" dirty="0" smtClean="0"/>
              <a:t> </a:t>
            </a:r>
            <a:br>
              <a:rPr lang="en-IN" dirty="0" smtClean="0"/>
            </a:br>
            <a:r>
              <a:rPr lang="en-IN" dirty="0" smtClean="0"/>
              <a:t>We must determine which resources and which processes are to be </a:t>
            </a:r>
            <a:r>
              <a:rPr lang="en-IN" dirty="0" err="1" smtClean="0"/>
              <a:t>preempted</a:t>
            </a:r>
            <a:r>
              <a:rPr lang="en-IN" dirty="0" smtClean="0"/>
              <a:t> and also the order to minimize the cost. </a:t>
            </a:r>
            <a:br>
              <a:rPr lang="en-IN" dirty="0" smtClean="0"/>
            </a:br>
            <a:r>
              <a:rPr lang="en-IN" dirty="0" smtClean="0"/>
              <a:t>  </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b="1" dirty="0" smtClean="0"/>
              <a:t>(b). Rollback:</a:t>
            </a:r>
            <a:r>
              <a:rPr lang="en-IN" dirty="0" smtClean="0"/>
              <a:t> </a:t>
            </a:r>
            <a:br>
              <a:rPr lang="en-IN" dirty="0" smtClean="0"/>
            </a:br>
            <a:r>
              <a:rPr lang="en-IN" dirty="0" smtClean="0"/>
              <a:t>We must determine what should be done with the process from which resources are </a:t>
            </a:r>
            <a:r>
              <a:rPr lang="en-IN" dirty="0" err="1" smtClean="0"/>
              <a:t>preempted</a:t>
            </a:r>
            <a:r>
              <a:rPr lang="en-IN" dirty="0" smtClean="0"/>
              <a:t>. One simple idea is total rollback. That means abort the process and restart it. </a:t>
            </a:r>
            <a:br>
              <a:rPr lang="en-IN" dirty="0" smtClean="0"/>
            </a:br>
            <a:r>
              <a:rPr lang="en-IN" dirty="0" smtClean="0"/>
              <a:t> </a:t>
            </a:r>
          </a:p>
          <a:p>
            <a:r>
              <a:rPr lang="en-IN" b="1" dirty="0" smtClean="0"/>
              <a:t>(c). Starvation:</a:t>
            </a:r>
            <a:r>
              <a:rPr lang="en-IN" dirty="0" smtClean="0"/>
              <a:t> </a:t>
            </a:r>
            <a:br>
              <a:rPr lang="en-IN" dirty="0" smtClean="0"/>
            </a:br>
            <a:r>
              <a:rPr lang="en-IN" dirty="0" smtClean="0"/>
              <a:t>In a system, it may happen that same process is always picked as a victim. As a result, that process will never complete its designated task. This situation is called </a:t>
            </a:r>
            <a:r>
              <a:rPr lang="en-IN" b="1" dirty="0" smtClean="0"/>
              <a:t>Starvation</a:t>
            </a:r>
            <a:r>
              <a:rPr lang="en-IN" dirty="0" smtClean="0"/>
              <a:t> and must be avoided. One solution is that a process must be picked as a victim only a finite number of times.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Prevention</a:t>
            </a:r>
            <a:br>
              <a:rPr lang="en-IN" dirty="0" smtClean="0"/>
            </a:br>
            <a:endParaRPr lang="en-IN" dirty="0"/>
          </a:p>
        </p:txBody>
      </p:sp>
      <p:sp>
        <p:nvSpPr>
          <p:cNvPr id="3" name="Content Placeholder 2"/>
          <p:cNvSpPr>
            <a:spLocks noGrp="1"/>
          </p:cNvSpPr>
          <p:nvPr>
            <p:ph idx="1"/>
          </p:nvPr>
        </p:nvSpPr>
        <p:spPr/>
        <p:txBody>
          <a:bodyPr/>
          <a:lstStyle/>
          <a:p>
            <a:r>
              <a:rPr lang="en-IN" dirty="0" smtClean="0"/>
              <a:t>1. Mutual Exclusion</a:t>
            </a:r>
          </a:p>
          <a:p>
            <a:r>
              <a:rPr lang="en-IN" dirty="0" smtClean="0"/>
              <a:t>Mutual section from the resource point of view is the fact that a resource can never be used by more than one process simultaneously which is fair enough but that is the main reason behind the deadlock. If a resource could have been used by more than one process at the same time then the process would have never been waiting for any resource.</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smtClean="0"/>
              <a:t>2. Hold and Wait</a:t>
            </a:r>
          </a:p>
          <a:p>
            <a:r>
              <a:rPr lang="en-IN" dirty="0" smtClean="0"/>
              <a:t>Hold and wait condition lies when a process holds a resource and waiting for some other resource to complete its task. Deadlock occurs because there can be more than one process which are holding one resource and waiting for other in the cyclic order.</a:t>
            </a:r>
          </a:p>
          <a:p>
            <a:r>
              <a:rPr lang="en-IN" dirty="0" smtClean="0"/>
              <a:t>However, we have to find out some mechanism by which a process either doesn't hold any resource or doesn't wait. That means, a process must be assigned all the necessary resources before the execution starts. A process must not wait for any resource once the execution has been started.</a:t>
            </a:r>
          </a:p>
          <a:p>
            <a:r>
              <a:rPr lang="en-IN" b="1" dirty="0" smtClean="0"/>
              <a:t>!(Hold and wait) = !hold or !wait (negation of hold and wait is, either you don't hold or you don't wait)</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dirty="0" smtClean="0"/>
              <a:t>3. No </a:t>
            </a:r>
            <a:r>
              <a:rPr lang="en-IN" dirty="0" err="1" smtClean="0"/>
              <a:t>Preemption</a:t>
            </a:r>
            <a:endParaRPr lang="en-IN" dirty="0" smtClean="0"/>
          </a:p>
          <a:p>
            <a:r>
              <a:rPr lang="en-IN" dirty="0" smtClean="0"/>
              <a:t>Deadlock arises due to the fact that a process can't be stopped once it starts. However, if we take the resource away from the process which is causing deadlock then we can prevent deadlock.</a:t>
            </a:r>
          </a:p>
          <a:p>
            <a:r>
              <a:rPr lang="en-IN" dirty="0" smtClean="0"/>
              <a:t>This is not a good approach at all since if we take a resource away which is being used by the process then all the work which it has done till now can become inconsistent.</a:t>
            </a:r>
          </a:p>
          <a:p>
            <a:r>
              <a:rPr lang="en-IN" dirty="0" smtClean="0"/>
              <a:t>Consider a printer is being used by any process. If we take the printer away from that process and assign it to some other process then all the data which has been printed can become inconsistent and ineffective and also the fact that the process can't start printing again from where it has left which causes performance inefficiency.</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buNone/>
            </a:pPr>
            <a:r>
              <a:rPr lang="en-IN" dirty="0" smtClean="0"/>
              <a:t>4. Circular Wait</a:t>
            </a:r>
          </a:p>
          <a:p>
            <a:r>
              <a:rPr lang="en-IN" dirty="0" smtClean="0"/>
              <a:t>To violate circular wait, we can assign a priority number to each of the resource. A process can't request for a lesser priority resource. This ensures that not a single process can request a resource which is being utilized by some other process and no cycle will be formed.</a:t>
            </a:r>
          </a:p>
          <a:p>
            <a:pPr>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avoidance</a:t>
            </a:r>
            <a:br>
              <a:rPr lang="en-IN" dirty="0" smtClean="0"/>
            </a:br>
            <a:endParaRPr lang="en-IN" dirty="0"/>
          </a:p>
        </p:txBody>
      </p:sp>
      <p:sp>
        <p:nvSpPr>
          <p:cNvPr id="3" name="Content Placeholder 2"/>
          <p:cNvSpPr>
            <a:spLocks noGrp="1"/>
          </p:cNvSpPr>
          <p:nvPr>
            <p:ph idx="1"/>
          </p:nvPr>
        </p:nvSpPr>
        <p:spPr/>
        <p:txBody>
          <a:bodyPr/>
          <a:lstStyle/>
          <a:p>
            <a:r>
              <a:rPr lang="en-IN" dirty="0" smtClean="0"/>
              <a:t>In order to avoid deadlocks, the process must tell OS, the maximum number of resources a process can request to complete its execution.</a:t>
            </a:r>
          </a:p>
          <a:p>
            <a:r>
              <a:rPr lang="en-IN" dirty="0" smtClean="0"/>
              <a:t>The simplest and most useful approach states that the process should declare the maximum number of resources of each type it may ever need. The Deadlock avoidance algorithm examines the resource allocations so that there can never be a circular wait condition.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 </a:t>
            </a:r>
            <a:endParaRPr lang="en-IN" dirty="0"/>
          </a:p>
        </p:txBody>
      </p:sp>
      <p:sp>
        <p:nvSpPr>
          <p:cNvPr id="3" name="Content Placeholder 2"/>
          <p:cNvSpPr>
            <a:spLocks noGrp="1"/>
          </p:cNvSpPr>
          <p:nvPr>
            <p:ph idx="1"/>
          </p:nvPr>
        </p:nvSpPr>
        <p:spPr/>
        <p:txBody>
          <a:bodyPr/>
          <a:lstStyle/>
          <a:p>
            <a:r>
              <a:rPr lang="en-IN" dirty="0" smtClean="0"/>
              <a:t>Every process needs some resources to complete its execution. However, the resource is granted in a sequential order.</a:t>
            </a:r>
          </a:p>
          <a:p>
            <a:r>
              <a:rPr lang="en-IN" dirty="0" smtClean="0"/>
              <a:t>The process requests for some resource.</a:t>
            </a:r>
          </a:p>
          <a:p>
            <a:r>
              <a:rPr lang="en-IN" dirty="0" smtClean="0"/>
              <a:t>OS grant the resource if it is available otherwise let the process waits.</a:t>
            </a:r>
          </a:p>
          <a:p>
            <a:r>
              <a:rPr lang="en-IN" dirty="0" smtClean="0"/>
              <a:t>The process uses it and release on the completion.</a:t>
            </a:r>
          </a:p>
          <a:p>
            <a:r>
              <a:rPr lang="en-IN" dirty="0" smtClean="0"/>
              <a:t>A Deadlock is a situation where each of the computer process waits for a resource which is being assigned to some another process. In this situation, none of the process gets executed since the resource it needs, is held by some other process which is also waiting for some other resource to be released.</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Banker’s Algorithm</a:t>
            </a:r>
            <a:endParaRPr lang="en-IN" dirty="0"/>
          </a:p>
        </p:txBody>
      </p:sp>
      <p:sp>
        <p:nvSpPr>
          <p:cNvPr id="3" name="Content Placeholder 2"/>
          <p:cNvSpPr>
            <a:spLocks noGrp="1"/>
          </p:cNvSpPr>
          <p:nvPr>
            <p:ph idx="1"/>
          </p:nvPr>
        </p:nvSpPr>
        <p:spPr/>
        <p:txBody>
          <a:bodyPr/>
          <a:lstStyle/>
          <a:p>
            <a:r>
              <a:rPr lang="en-IN" dirty="0" smtClean="0"/>
              <a:t>Deadlock avoidance can be done with Banker’s Algorithm. </a:t>
            </a:r>
          </a:p>
          <a:p>
            <a:r>
              <a:rPr lang="en-IN" b="1" dirty="0" smtClean="0"/>
              <a:t>Banker’s Algorithm</a:t>
            </a:r>
            <a:r>
              <a:rPr lang="en-IN" dirty="0" smtClean="0"/>
              <a:t> </a:t>
            </a:r>
            <a:br>
              <a:rPr lang="en-IN" dirty="0" smtClean="0"/>
            </a:br>
            <a:r>
              <a:rPr lang="en-IN" dirty="0" err="1" smtClean="0"/>
              <a:t>Bankers’s</a:t>
            </a:r>
            <a:r>
              <a:rPr lang="en-IN" dirty="0" smtClean="0"/>
              <a:t> Algorithm is resource allocation and deadlock avoidance algorithm which test all the request made by processes for resources, it checks for the safe state, if after granting request system remains in the safe state it allows the request and if there is no safe state it doesn’t allow the request made by the process.</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5" name="Content Placeholder 4"/>
          <p:cNvSpPr>
            <a:spLocks noGrp="1"/>
          </p:cNvSpPr>
          <p:nvPr>
            <p:ph idx="1"/>
          </p:nvPr>
        </p:nvSpPr>
        <p:spPr/>
        <p:txBody>
          <a:bodyPr/>
          <a:lstStyle/>
          <a:p>
            <a:r>
              <a:rPr lang="en-IN" b="1" dirty="0" smtClean="0"/>
              <a:t>Inputs to Banker’s Algorithm:</a:t>
            </a:r>
            <a:r>
              <a:rPr lang="en-IN" dirty="0" smtClean="0"/>
              <a:t> </a:t>
            </a:r>
            <a:br>
              <a:rPr lang="en-IN" dirty="0" smtClean="0"/>
            </a:br>
            <a:r>
              <a:rPr lang="en-IN" dirty="0" smtClean="0"/>
              <a:t> </a:t>
            </a:r>
          </a:p>
          <a:p>
            <a:r>
              <a:rPr lang="en-IN" dirty="0" smtClean="0"/>
              <a:t>Max need of resources by each process. </a:t>
            </a:r>
          </a:p>
          <a:p>
            <a:r>
              <a:rPr lang="en-IN" dirty="0" smtClean="0"/>
              <a:t>Currently, allocated resources by each process. </a:t>
            </a:r>
          </a:p>
          <a:p>
            <a:r>
              <a:rPr lang="en-IN" dirty="0" smtClean="0"/>
              <a:t>Max free available resources in the system.</a:t>
            </a:r>
          </a:p>
          <a:p>
            <a:r>
              <a:rPr lang="en-IN" b="1" dirty="0" smtClean="0"/>
              <a:t>The request will only be granted under the below condition:</a:t>
            </a:r>
            <a:r>
              <a:rPr lang="en-IN" dirty="0" smtClean="0"/>
              <a:t> </a:t>
            </a:r>
          </a:p>
          <a:p>
            <a:r>
              <a:rPr lang="en-IN" dirty="0" smtClean="0"/>
              <a:t>If the request made by the process is less than equal to max need to that process. </a:t>
            </a:r>
          </a:p>
          <a:p>
            <a:r>
              <a:rPr lang="en-IN" dirty="0" smtClean="0"/>
              <a:t>If the request made by the process is less than equal to the freely available resource in the system.</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pic>
        <p:nvPicPr>
          <p:cNvPr id="1026" name="Picture 2" descr="C:\Users\User\Desktop\deadlock.png"/>
          <p:cNvPicPr>
            <a:picLocks noGrp="1" noChangeAspect="1" noChangeArrowheads="1"/>
          </p:cNvPicPr>
          <p:nvPr>
            <p:ph idx="1"/>
          </p:nvPr>
        </p:nvPicPr>
        <p:blipFill>
          <a:blip r:embed="rId2"/>
          <a:srcRect/>
          <a:stretch>
            <a:fillRect/>
          </a:stretch>
        </p:blipFill>
        <p:spPr bwMode="auto">
          <a:xfrm>
            <a:off x="1928443" y="1800763"/>
            <a:ext cx="5287113" cy="366763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a:t>
            </a:r>
            <a:endParaRPr lang="en-IN" dirty="0"/>
          </a:p>
        </p:txBody>
      </p:sp>
      <p:sp>
        <p:nvSpPr>
          <p:cNvPr id="3" name="Content Placeholder 2"/>
          <p:cNvSpPr>
            <a:spLocks noGrp="1"/>
          </p:cNvSpPr>
          <p:nvPr>
            <p:ph idx="1"/>
          </p:nvPr>
        </p:nvSpPr>
        <p:spPr/>
        <p:txBody>
          <a:bodyPr/>
          <a:lstStyle/>
          <a:p>
            <a:r>
              <a:rPr lang="en-IN" b="1" dirty="0" smtClean="0"/>
              <a:t>Deadlock Detection :</a:t>
            </a:r>
            <a:r>
              <a:rPr lang="en-IN" dirty="0" smtClean="0"/>
              <a:t> </a:t>
            </a:r>
          </a:p>
          <a:p>
            <a:r>
              <a:rPr lang="en-IN" dirty="0" smtClean="0"/>
              <a:t> </a:t>
            </a:r>
            <a:r>
              <a:rPr lang="en-IN" b="1" dirty="0" smtClean="0"/>
              <a:t>1. If resources have a single instance –</a:t>
            </a:r>
            <a:r>
              <a:rPr lang="en-IN" dirty="0" smtClean="0"/>
              <a:t/>
            </a:r>
            <a:br>
              <a:rPr lang="en-IN" dirty="0" smtClean="0"/>
            </a:br>
            <a:r>
              <a:rPr lang="en-IN" dirty="0" smtClean="0"/>
              <a:t>In this case for Deadlock detection, we can run an algorithm to check for the cycle in the Resource Allocation Graph. The presence of a cycle in the graph is a sufficient condition for deadlock. </a:t>
            </a:r>
          </a:p>
          <a:p>
            <a:r>
              <a:rPr lang="en-IN" b="1" dirty="0" smtClean="0"/>
              <a:t>2. </a:t>
            </a:r>
            <a:r>
              <a:rPr lang="en-IN" dirty="0" smtClean="0"/>
              <a:t>In the above diagram, resource 1 and resource 2 have single instances. There is a cycle R1 → P1 → R2 → P2. So, Deadlock is Confirmed.</a:t>
            </a:r>
          </a:p>
          <a:p>
            <a:r>
              <a:rPr lang="en-IN" b="1" dirty="0" smtClean="0"/>
              <a:t>3. If there are multiple instances of resources –</a:t>
            </a:r>
            <a:r>
              <a:rPr lang="en-IN" dirty="0" smtClean="0"/>
              <a:t/>
            </a:r>
            <a:br>
              <a:rPr lang="en-IN" dirty="0" smtClean="0"/>
            </a:br>
            <a:r>
              <a:rPr lang="en-IN" dirty="0" smtClean="0"/>
              <a:t>Detection of the cycle is necessary but not sufficient condition for deadlock detection, in this case, the system may or may not be in deadlock varies according to different situations.</a:t>
            </a:r>
            <a:br>
              <a:rPr lang="en-IN" dirty="0" smtClean="0"/>
            </a:br>
            <a:r>
              <a:rPr lang="en-IN" dirty="0" smtClean="0"/>
              <a: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4 Conditions deadlocks </a:t>
            </a:r>
            <a:endParaRPr lang="en-IN" dirty="0"/>
          </a:p>
        </p:txBody>
      </p:sp>
      <p:sp>
        <p:nvSpPr>
          <p:cNvPr id="3" name="Content Placeholder 2"/>
          <p:cNvSpPr>
            <a:spLocks noGrp="1"/>
          </p:cNvSpPr>
          <p:nvPr>
            <p:ph idx="1"/>
          </p:nvPr>
        </p:nvSpPr>
        <p:spPr/>
        <p:txBody>
          <a:bodyPr/>
          <a:lstStyle/>
          <a:p>
            <a:r>
              <a:rPr lang="en-IN" dirty="0" smtClean="0"/>
              <a:t>Necessary conditions for Deadlocks</a:t>
            </a:r>
          </a:p>
          <a:p>
            <a:r>
              <a:rPr lang="en-IN" b="1" dirty="0" smtClean="0"/>
              <a:t>Mutual Exclusion</a:t>
            </a:r>
            <a:endParaRPr lang="en-IN" dirty="0" smtClean="0"/>
          </a:p>
          <a:p>
            <a:r>
              <a:rPr lang="en-IN" dirty="0" smtClean="0"/>
              <a:t>A resource can only be shared in mutually exclusive manner. It implies, if two process cannot use the same resource at the same time.</a:t>
            </a:r>
            <a:br>
              <a:rPr lang="en-IN" dirty="0" smtClean="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Mutual Exclusion</a:t>
            </a:r>
            <a:r>
              <a:rPr lang="en-IN" dirty="0" smtClean="0"/>
              <a:t/>
            </a:r>
            <a:br>
              <a:rPr lang="en-IN" dirty="0" smtClean="0"/>
            </a:br>
            <a:endParaRPr lang="en-IN" dirty="0"/>
          </a:p>
        </p:txBody>
      </p:sp>
      <p:pic>
        <p:nvPicPr>
          <p:cNvPr id="3074" name="Picture 2" descr="C:\Users\User\Desktop\mutual.png"/>
          <p:cNvPicPr>
            <a:picLocks noGrp="1" noChangeAspect="1" noChangeArrowheads="1"/>
          </p:cNvPicPr>
          <p:nvPr>
            <p:ph idx="1"/>
          </p:nvPr>
        </p:nvPicPr>
        <p:blipFill>
          <a:blip r:embed="rId2"/>
          <a:srcRect/>
          <a:stretch>
            <a:fillRect/>
          </a:stretch>
        </p:blipFill>
        <p:spPr bwMode="auto">
          <a:xfrm>
            <a:off x="1828800" y="1325880"/>
            <a:ext cx="5181600" cy="455676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Hold and Wait</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b="1" dirty="0" smtClean="0"/>
              <a:t>Hold and Wait</a:t>
            </a:r>
            <a:endParaRPr lang="en-IN" dirty="0" smtClean="0"/>
          </a:p>
          <a:p>
            <a:r>
              <a:rPr lang="en-IN" dirty="0" smtClean="0"/>
              <a:t>A process waits for some resources while holding another resource at the same time.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Hold and Wait</a:t>
            </a:r>
            <a:r>
              <a:rPr lang="en-IN" dirty="0" smtClean="0"/>
              <a:t/>
            </a:r>
            <a:br>
              <a:rPr lang="en-IN" dirty="0" smtClean="0"/>
            </a:br>
            <a:endParaRPr lang="en-IN" dirty="0"/>
          </a:p>
        </p:txBody>
      </p:sp>
      <p:pic>
        <p:nvPicPr>
          <p:cNvPr id="2050" name="Picture 2" descr="C:\Users\User\Desktop\hold.jpe"/>
          <p:cNvPicPr>
            <a:picLocks noGrp="1" noChangeAspect="1" noChangeArrowheads="1"/>
          </p:cNvPicPr>
          <p:nvPr>
            <p:ph idx="1"/>
          </p:nvPr>
        </p:nvPicPr>
        <p:blipFill>
          <a:blip r:embed="rId2"/>
          <a:srcRect/>
          <a:stretch>
            <a:fillRect/>
          </a:stretch>
        </p:blipFill>
        <p:spPr bwMode="auto">
          <a:xfrm>
            <a:off x="2148840" y="1463040"/>
            <a:ext cx="5029200" cy="4572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r>
              <a:rPr lang="en-IN" b="1" dirty="0" smtClean="0"/>
              <a:t>No </a:t>
            </a:r>
            <a:r>
              <a:rPr lang="en-IN" b="1" dirty="0" err="1" smtClean="0"/>
              <a:t>preemption</a:t>
            </a:r>
            <a:endParaRPr lang="en-IN" dirty="0" smtClean="0"/>
          </a:p>
          <a:p>
            <a:r>
              <a:rPr lang="en-IN" dirty="0" smtClean="0"/>
              <a:t>The process which once scheduled will be executed till the completion. No other process can be scheduled by the scheduler meanwhile.</a:t>
            </a:r>
          </a:p>
          <a:p>
            <a:r>
              <a:rPr lang="en-IN" b="1" dirty="0" smtClean="0"/>
              <a:t>Circular Wait</a:t>
            </a:r>
            <a:endParaRPr lang="en-IN" dirty="0" smtClean="0"/>
          </a:p>
          <a:p>
            <a:r>
              <a:rPr lang="en-IN" dirty="0" smtClean="0"/>
              <a:t>All the processes must be waiting for the resources in a cyclic manner so that the last process is waiting for the resource which is being held by the first process.</a:t>
            </a:r>
          </a:p>
          <a:p>
            <a:endParaRPr lang="en-IN" dirty="0"/>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8949</TotalTime>
  <Words>797</Words>
  <Application>Microsoft Office PowerPoint</Application>
  <PresentationFormat>On-screen Show (4:3)</PresentationFormat>
  <Paragraphs>85</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template</vt:lpstr>
      <vt:lpstr>PowerPoint Presentation</vt:lpstr>
      <vt:lpstr>Deadlock </vt:lpstr>
      <vt:lpstr>Example </vt:lpstr>
      <vt:lpstr>Conti…</vt:lpstr>
      <vt:lpstr> 4 Conditions deadlocks </vt:lpstr>
      <vt:lpstr>Mutual Exclusion </vt:lpstr>
      <vt:lpstr>Hold and Wait </vt:lpstr>
      <vt:lpstr>Hold and Wait </vt:lpstr>
      <vt:lpstr>Cont…</vt:lpstr>
      <vt:lpstr>Recovery from Deadlock in Operating System </vt:lpstr>
      <vt:lpstr>Cont..</vt:lpstr>
      <vt:lpstr>Cont..</vt:lpstr>
      <vt:lpstr>Cont..</vt:lpstr>
      <vt:lpstr>Cont..</vt:lpstr>
      <vt:lpstr>Deadlock Prevention </vt:lpstr>
      <vt:lpstr>Cont..</vt:lpstr>
      <vt:lpstr>Cont..</vt:lpstr>
      <vt:lpstr>Cont..</vt:lpstr>
      <vt:lpstr>Deadlock avoidance </vt:lpstr>
      <vt:lpstr>Banker’s Algorithm</vt:lpstr>
      <vt:lpstr>Cont..</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Prabhjot</cp:lastModifiedBy>
  <cp:revision>212</cp:revision>
  <cp:lastPrinted>2001-02-09T15:35:27Z</cp:lastPrinted>
  <dcterms:created xsi:type="dcterms:W3CDTF">1999-11-04T20:50:09Z</dcterms:created>
  <dcterms:modified xsi:type="dcterms:W3CDTF">2023-04-06T08:22:06Z</dcterms:modified>
</cp:coreProperties>
</file>